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694" r:id="rId2"/>
    <p:sldId id="724" r:id="rId3"/>
    <p:sldId id="628" r:id="rId4"/>
    <p:sldId id="505" r:id="rId5"/>
    <p:sldId id="701" r:id="rId6"/>
    <p:sldId id="630" r:id="rId7"/>
    <p:sldId id="678" r:id="rId8"/>
    <p:sldId id="646" r:id="rId9"/>
    <p:sldId id="504" r:id="rId10"/>
    <p:sldId id="677" r:id="rId11"/>
    <p:sldId id="601" r:id="rId12"/>
    <p:sldId id="700" r:id="rId13"/>
    <p:sldId id="580" r:id="rId14"/>
    <p:sldId id="581" r:id="rId15"/>
    <p:sldId id="674" r:id="rId16"/>
    <p:sldId id="648" r:id="rId17"/>
    <p:sldId id="508" r:id="rId18"/>
    <p:sldId id="728" r:id="rId19"/>
    <p:sldId id="510" r:id="rId20"/>
    <p:sldId id="647" r:id="rId21"/>
    <p:sldId id="582" r:id="rId22"/>
    <p:sldId id="649" r:id="rId23"/>
    <p:sldId id="651" r:id="rId24"/>
    <p:sldId id="643" r:id="rId25"/>
    <p:sldId id="641" r:id="rId26"/>
    <p:sldId id="702" r:id="rId27"/>
    <p:sldId id="583" r:id="rId28"/>
    <p:sldId id="584" r:id="rId29"/>
    <p:sldId id="634" r:id="rId30"/>
    <p:sldId id="635" r:id="rId31"/>
    <p:sldId id="636" r:id="rId32"/>
    <p:sldId id="637" r:id="rId33"/>
    <p:sldId id="638" r:id="rId34"/>
    <p:sldId id="703" r:id="rId35"/>
    <p:sldId id="590" r:id="rId36"/>
    <p:sldId id="726" r:id="rId37"/>
    <p:sldId id="644" r:id="rId38"/>
    <p:sldId id="621" r:id="rId39"/>
    <p:sldId id="645" r:id="rId40"/>
    <p:sldId id="652" r:id="rId41"/>
    <p:sldId id="592" r:id="rId42"/>
    <p:sldId id="623" r:id="rId43"/>
    <p:sldId id="624" r:id="rId44"/>
    <p:sldId id="654" r:id="rId45"/>
    <p:sldId id="655" r:id="rId46"/>
    <p:sldId id="657" r:id="rId47"/>
    <p:sldId id="659" r:id="rId48"/>
    <p:sldId id="704" r:id="rId49"/>
    <p:sldId id="593" r:id="rId50"/>
    <p:sldId id="543" r:id="rId51"/>
    <p:sldId id="705" r:id="rId52"/>
    <p:sldId id="603" r:id="rId53"/>
    <p:sldId id="715" r:id="rId54"/>
    <p:sldId id="717" r:id="rId55"/>
    <p:sldId id="602" r:id="rId56"/>
    <p:sldId id="663" r:id="rId57"/>
    <p:sldId id="723" r:id="rId58"/>
    <p:sldId id="729" r:id="rId59"/>
    <p:sldId id="668" r:id="rId60"/>
    <p:sldId id="727" r:id="rId61"/>
    <p:sldId id="664" r:id="rId62"/>
    <p:sldId id="721" r:id="rId63"/>
    <p:sldId id="665" r:id="rId64"/>
    <p:sldId id="670" r:id="rId65"/>
    <p:sldId id="671" r:id="rId66"/>
    <p:sldId id="706" r:id="rId67"/>
    <p:sldId id="695" r:id="rId68"/>
    <p:sldId id="530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522C2DB-9CDF-40B0-9853-0EC18BC2C68E}">
          <p14:sldIdLst>
            <p14:sldId id="694"/>
            <p14:sldId id="724"/>
            <p14:sldId id="628"/>
            <p14:sldId id="505"/>
            <p14:sldId id="701"/>
            <p14:sldId id="630"/>
            <p14:sldId id="678"/>
            <p14:sldId id="646"/>
            <p14:sldId id="504"/>
            <p14:sldId id="677"/>
            <p14:sldId id="601"/>
            <p14:sldId id="700"/>
            <p14:sldId id="580"/>
            <p14:sldId id="581"/>
            <p14:sldId id="674"/>
            <p14:sldId id="648"/>
            <p14:sldId id="508"/>
            <p14:sldId id="728"/>
            <p14:sldId id="510"/>
            <p14:sldId id="647"/>
            <p14:sldId id="582"/>
            <p14:sldId id="649"/>
            <p14:sldId id="651"/>
            <p14:sldId id="643"/>
            <p14:sldId id="641"/>
            <p14:sldId id="702"/>
            <p14:sldId id="583"/>
            <p14:sldId id="584"/>
            <p14:sldId id="634"/>
            <p14:sldId id="635"/>
            <p14:sldId id="636"/>
            <p14:sldId id="637"/>
            <p14:sldId id="638"/>
            <p14:sldId id="703"/>
            <p14:sldId id="590"/>
            <p14:sldId id="726"/>
            <p14:sldId id="644"/>
            <p14:sldId id="621"/>
            <p14:sldId id="645"/>
            <p14:sldId id="652"/>
            <p14:sldId id="592"/>
            <p14:sldId id="623"/>
            <p14:sldId id="624"/>
            <p14:sldId id="654"/>
            <p14:sldId id="655"/>
            <p14:sldId id="657"/>
            <p14:sldId id="659"/>
            <p14:sldId id="704"/>
            <p14:sldId id="593"/>
            <p14:sldId id="543"/>
            <p14:sldId id="705"/>
            <p14:sldId id="603"/>
            <p14:sldId id="715"/>
            <p14:sldId id="717"/>
            <p14:sldId id="602"/>
            <p14:sldId id="663"/>
            <p14:sldId id="723"/>
            <p14:sldId id="729"/>
            <p14:sldId id="668"/>
            <p14:sldId id="727"/>
            <p14:sldId id="664"/>
            <p14:sldId id="721"/>
            <p14:sldId id="665"/>
            <p14:sldId id="670"/>
            <p14:sldId id="671"/>
            <p14:sldId id="706"/>
            <p14:sldId id="695"/>
            <p14:sldId id="5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B95"/>
    <a:srgbClr val="FF6600"/>
    <a:srgbClr val="740000"/>
    <a:srgbClr val="3E4867"/>
    <a:srgbClr val="FF0000"/>
    <a:srgbClr val="F60000"/>
    <a:srgbClr val="7E97A3"/>
    <a:srgbClr val="EF7A03"/>
    <a:srgbClr val="F27B0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8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88455-212D-4AAF-9C04-DF4FE96B8496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2BC95-28A0-461D-B308-7435238537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77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751A24D-53E0-4368-A016-9DA50DD92A76}" type="datetime1">
              <a:rPr lang="de-DE" smtClean="0"/>
              <a:t>20.05.2025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2" y="214232"/>
            <a:ext cx="1899590" cy="618528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0" y="1021326"/>
            <a:ext cx="12192000" cy="45719"/>
          </a:xfrm>
          <a:prstGeom prst="rect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31491" y="3820819"/>
            <a:ext cx="99290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82" y="5802232"/>
            <a:ext cx="1237262" cy="994662"/>
          </a:xfrm>
          <a:prstGeom prst="rect">
            <a:avLst/>
          </a:prstGeom>
        </p:spPr>
      </p:pic>
      <p:sp>
        <p:nvSpPr>
          <p:cNvPr id="19" name="Rechteck 18"/>
          <p:cNvSpPr/>
          <p:nvPr userDrawn="1"/>
        </p:nvSpPr>
        <p:spPr>
          <a:xfrm>
            <a:off x="0" y="5793528"/>
            <a:ext cx="12192000" cy="45719"/>
          </a:xfrm>
          <a:prstGeom prst="rect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2585359" y="176273"/>
            <a:ext cx="693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Webbasierte Plattform zur Förderung leistungsstarker und potentiell leistungsfähiger Schülerinnen und Schüler</a:t>
            </a:r>
          </a:p>
        </p:txBody>
      </p:sp>
    </p:spTree>
    <p:extLst>
      <p:ext uri="{BB962C8B-B14F-4D97-AF65-F5344CB8AC3E}">
        <p14:creationId xmlns:p14="http://schemas.microsoft.com/office/powerpoint/2010/main" val="12711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0A5E-C077-4FBB-8DBB-1E5BEE22ADE8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20399-8FE1-4217-9F27-C78046924C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56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A5026B-F5A8-4A39-AD9C-0910BC59D2E0}" type="datetime1">
              <a:rPr lang="de-DE" smtClean="0"/>
              <a:t>20.05.2025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2" y="214232"/>
            <a:ext cx="1899590" cy="61852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82" y="5802232"/>
            <a:ext cx="1237262" cy="994662"/>
          </a:xfrm>
          <a:prstGeom prst="rect">
            <a:avLst/>
          </a:prstGeom>
        </p:spPr>
      </p:pic>
      <p:sp>
        <p:nvSpPr>
          <p:cNvPr id="19" name="Rechteck 18"/>
          <p:cNvSpPr/>
          <p:nvPr userDrawn="1"/>
        </p:nvSpPr>
        <p:spPr>
          <a:xfrm>
            <a:off x="0" y="5793528"/>
            <a:ext cx="12192000" cy="45719"/>
          </a:xfrm>
          <a:prstGeom prst="rect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1776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C508-CC7C-4AED-98E4-53AE08BCF121}" type="datetime1">
              <a:rPr lang="de-DE" smtClean="0"/>
              <a:t>20.05.2025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</p:spTree>
    <p:extLst>
      <p:ext uri="{BB962C8B-B14F-4D97-AF65-F5344CB8AC3E}">
        <p14:creationId xmlns:p14="http://schemas.microsoft.com/office/powerpoint/2010/main" val="391789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477045" y="1513677"/>
            <a:ext cx="112631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976438" algn="l"/>
              </a:tabLst>
            </a:pPr>
            <a:r>
              <a:rPr lang="de-DE" sz="3200" b="1" dirty="0">
                <a:solidFill>
                  <a:srgbClr val="006B95"/>
                </a:solidFill>
              </a:rPr>
              <a:t>In dieser Videokonferenz/ </a:t>
            </a:r>
            <a:r>
              <a:rPr lang="de-DE" sz="3200" dirty="0">
                <a:solidFill>
                  <a:srgbClr val="006B95"/>
                </a:solidFill>
              </a:rPr>
              <a:t>Teil 2 </a:t>
            </a:r>
            <a:r>
              <a:rPr lang="de-DE" sz="3200" b="1" dirty="0">
                <a:solidFill>
                  <a:srgbClr val="006B95"/>
                </a:solidFill>
              </a:rPr>
              <a:t>lernst du,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1976438" algn="l"/>
              </a:tabLst>
            </a:pPr>
            <a:r>
              <a:rPr lang="de-DE" sz="2400" dirty="0">
                <a:solidFill>
                  <a:srgbClr val="006B95"/>
                </a:solidFill>
              </a:rPr>
              <a:t>was das Besondere an AHA Zahlen ist, die von vorne und hinten gelesen die gleiche Zahl ergeben. Du entdeckst ihre Zusammenhänge und Besonderheiten.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1976438" algn="l"/>
              </a:tabLst>
            </a:pPr>
            <a:r>
              <a:rPr lang="de-DE" sz="2400" dirty="0">
                <a:solidFill>
                  <a:srgbClr val="006B95"/>
                </a:solidFill>
              </a:rPr>
              <a:t>Forscherfragen zu </a:t>
            </a:r>
            <a:r>
              <a:rPr lang="de-DE" sz="2400" b="1" dirty="0">
                <a:solidFill>
                  <a:srgbClr val="FF6600"/>
                </a:solidFill>
              </a:rPr>
              <a:t>mathematischen Forschungsaufgaben </a:t>
            </a:r>
            <a:r>
              <a:rPr lang="de-DE" sz="2400" b="1" dirty="0">
                <a:solidFill>
                  <a:srgbClr val="006B94"/>
                </a:solidFill>
              </a:rPr>
              <a:t>(AHA-Zahlen) </a:t>
            </a:r>
            <a:r>
              <a:rPr lang="de-DE" sz="2400" dirty="0">
                <a:solidFill>
                  <a:srgbClr val="006B95"/>
                </a:solidFill>
              </a:rPr>
              <a:t>zu bilden,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1976438" algn="l"/>
              </a:tabLst>
            </a:pPr>
            <a:r>
              <a:rPr lang="de-DE" sz="2400" dirty="0">
                <a:solidFill>
                  <a:srgbClr val="006B95"/>
                </a:solidFill>
              </a:rPr>
              <a:t>Internetseiten für Kinder zum Recherchieren zu nutzen,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1976438" algn="l"/>
              </a:tabLst>
            </a:pPr>
            <a:r>
              <a:rPr lang="de-DE" sz="2400" dirty="0">
                <a:solidFill>
                  <a:srgbClr val="006B95"/>
                </a:solidFill>
              </a:rPr>
              <a:t>Fragen zu einem eigenen Thema/einer eigenen Forscherfrage zu bilden,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1976438" algn="l"/>
              </a:tabLst>
            </a:pPr>
            <a:r>
              <a:rPr lang="de-DE" sz="2400" dirty="0">
                <a:solidFill>
                  <a:srgbClr val="006B95"/>
                </a:solidFill>
              </a:rPr>
              <a:t>eigene Taskcards zu gestalten.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668F0-132A-4808-9648-F13716939DEB}" type="datetime1">
              <a:rPr lang="de-DE" smtClean="0"/>
              <a:t>20.05.2025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2" hasCustomPrompt="1"/>
          </p:nvPr>
        </p:nvSpPr>
        <p:spPr>
          <a:xfrm>
            <a:off x="11070773" y="69760"/>
            <a:ext cx="971550" cy="88546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410851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2" hasCustomPrompt="1"/>
          </p:nvPr>
        </p:nvSpPr>
        <p:spPr>
          <a:xfrm>
            <a:off x="11070773" y="69760"/>
            <a:ext cx="971550" cy="88546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418498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1510393"/>
            <a:ext cx="4754880" cy="479896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6B95"/>
              </a:buClr>
              <a:buFont typeface="Arial" panose="020B0604020202020204" pitchFamily="34" charset="0"/>
              <a:buNone/>
              <a:defRPr sz="2400" i="0">
                <a:solidFill>
                  <a:srgbClr val="006B95"/>
                </a:solidFill>
              </a:defRPr>
            </a:lvl1pPr>
            <a:lvl2pPr marL="265176" indent="-137160">
              <a:buClr>
                <a:srgbClr val="006B95"/>
              </a:buClr>
              <a:buFont typeface="Arial" panose="020B0604020202020204" pitchFamily="34" charset="0"/>
              <a:buChar char="•"/>
              <a:defRPr sz="2000" i="0">
                <a:solidFill>
                  <a:srgbClr val="006B95"/>
                </a:solidFill>
              </a:defRPr>
            </a:lvl2pPr>
            <a:lvl3pPr marL="448056" indent="-137160">
              <a:buClr>
                <a:srgbClr val="006B95"/>
              </a:buClr>
              <a:buFont typeface="Arial" panose="020B0604020202020204" pitchFamily="34" charset="0"/>
              <a:buChar char="•"/>
              <a:defRPr sz="1800" i="0">
                <a:solidFill>
                  <a:srgbClr val="006B95"/>
                </a:solidFill>
              </a:defRPr>
            </a:lvl3pPr>
            <a:lvl4pPr marL="594360" indent="-137160">
              <a:buClr>
                <a:srgbClr val="006B95"/>
              </a:buClr>
              <a:buFont typeface="Arial" panose="020B0604020202020204" pitchFamily="34" charset="0"/>
              <a:buChar char="•"/>
              <a:defRPr sz="1800" i="0">
                <a:solidFill>
                  <a:srgbClr val="006B95"/>
                </a:solidFill>
              </a:defRPr>
            </a:lvl4pPr>
            <a:lvl5pPr marL="777240" indent="-137160">
              <a:buClr>
                <a:srgbClr val="006B95"/>
              </a:buClr>
              <a:buFont typeface="Arial" panose="020B0604020202020204" pitchFamily="34" charset="0"/>
              <a:buChar char="•"/>
              <a:defRPr sz="1800" i="0">
                <a:solidFill>
                  <a:srgbClr val="006B95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1510393"/>
            <a:ext cx="4754880" cy="4798967"/>
          </a:xfrm>
          <a:prstGeom prst="rect">
            <a:avLst/>
          </a:prstGeom>
        </p:spPr>
        <p:txBody>
          <a:bodyPr/>
          <a:lstStyle>
            <a:lvl1pPr marL="91440" indent="-91440">
              <a:buClr>
                <a:srgbClr val="006B95"/>
              </a:buClr>
              <a:buFont typeface="Arial" panose="020B0604020202020204" pitchFamily="34" charset="0"/>
              <a:buChar char="•"/>
              <a:defRPr sz="2400">
                <a:solidFill>
                  <a:srgbClr val="006B95"/>
                </a:solidFill>
              </a:defRPr>
            </a:lvl1pPr>
            <a:lvl2pPr marL="265176" indent="-137160">
              <a:buClr>
                <a:srgbClr val="006B95"/>
              </a:buClr>
              <a:buFont typeface="Arial" panose="020B0604020202020204" pitchFamily="34" charset="0"/>
              <a:buChar char="•"/>
              <a:defRPr sz="2000">
                <a:solidFill>
                  <a:srgbClr val="006B95"/>
                </a:solidFill>
              </a:defRPr>
            </a:lvl2pPr>
            <a:lvl3pPr marL="448056" indent="-137160">
              <a:buClr>
                <a:srgbClr val="006B95"/>
              </a:buClr>
              <a:buFont typeface="Arial" panose="020B0604020202020204" pitchFamily="34" charset="0"/>
              <a:buChar char="•"/>
              <a:defRPr sz="1800">
                <a:solidFill>
                  <a:srgbClr val="006B95"/>
                </a:solidFill>
              </a:defRPr>
            </a:lvl3pPr>
            <a:lvl4pPr marL="594360" indent="-137160">
              <a:buClr>
                <a:srgbClr val="006B95"/>
              </a:buClr>
              <a:buFont typeface="Arial" panose="020B0604020202020204" pitchFamily="34" charset="0"/>
              <a:buChar char="•"/>
              <a:defRPr sz="1800">
                <a:solidFill>
                  <a:srgbClr val="006B95"/>
                </a:solidFill>
              </a:defRPr>
            </a:lvl4pPr>
            <a:lvl5pPr marL="777240" indent="-137160">
              <a:buClr>
                <a:srgbClr val="006B95"/>
              </a:buClr>
              <a:buFont typeface="Arial" panose="020B0604020202020204" pitchFamily="34" charset="0"/>
              <a:buChar char="•"/>
              <a:defRPr sz="1800">
                <a:solidFill>
                  <a:srgbClr val="006B95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2400-D5C1-4550-9473-EFE007430AD0}" type="datetime1">
              <a:rPr lang="de-DE" smtClean="0"/>
              <a:t>20.05.2025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</p:spTree>
    <p:extLst>
      <p:ext uri="{BB962C8B-B14F-4D97-AF65-F5344CB8AC3E}">
        <p14:creationId xmlns:p14="http://schemas.microsoft.com/office/powerpoint/2010/main" val="1717563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24126" y="1510393"/>
            <a:ext cx="9156737" cy="479896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6B95"/>
              </a:buClr>
              <a:buFont typeface="Arial" panose="020B0604020202020204" pitchFamily="34" charset="0"/>
              <a:buNone/>
              <a:defRPr sz="2400" i="0">
                <a:solidFill>
                  <a:srgbClr val="006B95"/>
                </a:solidFill>
              </a:defRPr>
            </a:lvl1pPr>
            <a:lvl2pPr marL="265176" indent="-137160">
              <a:buClr>
                <a:srgbClr val="006B95"/>
              </a:buClr>
              <a:buFont typeface="Arial" panose="020B0604020202020204" pitchFamily="34" charset="0"/>
              <a:buChar char="•"/>
              <a:defRPr i="0">
                <a:solidFill>
                  <a:srgbClr val="006B95"/>
                </a:solidFill>
              </a:defRPr>
            </a:lvl2pPr>
            <a:lvl3pPr marL="448056" indent="-137160">
              <a:buClr>
                <a:srgbClr val="006B95"/>
              </a:buClr>
              <a:buFont typeface="Arial" panose="020B0604020202020204" pitchFamily="34" charset="0"/>
              <a:buChar char="•"/>
              <a:defRPr i="0">
                <a:solidFill>
                  <a:srgbClr val="006B95"/>
                </a:solidFill>
              </a:defRPr>
            </a:lvl3pPr>
            <a:lvl4pPr marL="594360" indent="-137160">
              <a:buClr>
                <a:srgbClr val="006B95"/>
              </a:buClr>
              <a:buFont typeface="Arial" panose="020B0604020202020204" pitchFamily="34" charset="0"/>
              <a:buChar char="•"/>
              <a:defRPr i="0">
                <a:solidFill>
                  <a:srgbClr val="006B95"/>
                </a:solidFill>
              </a:defRPr>
            </a:lvl4pPr>
            <a:lvl5pPr marL="777240" indent="-137160">
              <a:buClr>
                <a:srgbClr val="006B95"/>
              </a:buClr>
              <a:buFont typeface="Arial" panose="020B0604020202020204" pitchFamily="34" charset="0"/>
              <a:buChar char="•"/>
              <a:defRPr i="0">
                <a:solidFill>
                  <a:srgbClr val="006B95"/>
                </a:solidFill>
              </a:defRPr>
            </a:lvl5pPr>
          </a:lstStyle>
          <a:p>
            <a:pPr marL="0" indent="0">
              <a:buNone/>
            </a:pPr>
            <a:r>
              <a:rPr lang="de-DE" sz="2000" dirty="0"/>
              <a:t>Als es die ersten Hügel des Kursivgebirges erklommen hatte, warf es einen letzten Blick zurück auf die Skyline seiner Heimatstadt Buchstabhausen, die Headline von </a:t>
            </a:r>
            <a:r>
              <a:rPr lang="de-DE" sz="2000" dirty="0" err="1"/>
              <a:t>Alphabetdorf</a:t>
            </a:r>
            <a:r>
              <a:rPr lang="de-DE" sz="2000" dirty="0"/>
              <a:t> und die </a:t>
            </a:r>
            <a:r>
              <a:rPr lang="de-DE" sz="2000" dirty="0" err="1"/>
              <a:t>Subline</a:t>
            </a:r>
            <a:r>
              <a:rPr lang="de-DE" sz="2000" dirty="0"/>
              <a:t> seiner eigenen Straße, der Zeilengasse. Wehmütig lief ihm eine rhetorische Frage über die Wange, dann setzte es seinen Weg fort. Unterwegs traf es eine </a:t>
            </a:r>
            <a:r>
              <a:rPr lang="de-DE" sz="2000" dirty="0" err="1"/>
              <a:t>Copy</a:t>
            </a:r>
            <a:r>
              <a:rPr lang="de-DE" sz="2000" dirty="0"/>
              <a:t>. Die </a:t>
            </a:r>
            <a:r>
              <a:rPr lang="de-DE" sz="2000" dirty="0" err="1"/>
              <a:t>Copy</a:t>
            </a:r>
            <a:r>
              <a:rPr lang="de-DE" sz="2000" dirty="0"/>
              <a:t> warnte das </a:t>
            </a:r>
            <a:r>
              <a:rPr lang="de-DE" sz="2000" dirty="0" err="1"/>
              <a:t>Blindtextchen</a:t>
            </a:r>
            <a:r>
              <a:rPr lang="de-DE" sz="2000" dirty="0"/>
              <a:t>, da, wo sie herkäme wäre sie zigmal umgeschrieben.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1F3F-C7D9-45F4-BCFE-F87CA984260E}" type="datetime1">
              <a:rPr lang="de-DE" smtClean="0"/>
              <a:t>20.05.2025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</p:spTree>
    <p:extLst>
      <p:ext uri="{BB962C8B-B14F-4D97-AF65-F5344CB8AC3E}">
        <p14:creationId xmlns:p14="http://schemas.microsoft.com/office/powerpoint/2010/main" val="10734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2" y="214232"/>
            <a:ext cx="1899590" cy="618528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0" y="1021326"/>
            <a:ext cx="12192000" cy="45719"/>
          </a:xfrm>
          <a:prstGeom prst="rect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2585359" y="176273"/>
            <a:ext cx="693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Webbasierte Plattform zur Förderung leistungsstarker und potentiell leistungsfähiger Schülerinnen und Schüler</a:t>
            </a:r>
          </a:p>
        </p:txBody>
      </p:sp>
    </p:spTree>
    <p:extLst>
      <p:ext uri="{BB962C8B-B14F-4D97-AF65-F5344CB8AC3E}">
        <p14:creationId xmlns:p14="http://schemas.microsoft.com/office/powerpoint/2010/main" val="3783232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D2AD-3D3E-4568-A7E3-6AECD1E74508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82" y="5802232"/>
            <a:ext cx="1237262" cy="994662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5793528"/>
            <a:ext cx="12192000" cy="45719"/>
          </a:xfrm>
          <a:prstGeom prst="rect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446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6077" y="4049471"/>
            <a:ext cx="99290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DA407FC-5875-4BD6-9D71-35A1B333B534}" type="datetime1">
              <a:rPr lang="de-DE" smtClean="0"/>
              <a:t>20.05.2025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de-DE" dirty="0"/>
              <a:t>Andrea Peter-Wehner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2" y="214232"/>
            <a:ext cx="1899590" cy="618528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>
            <a:off x="0" y="1021326"/>
            <a:ext cx="12192000" cy="45719"/>
          </a:xfrm>
          <a:prstGeom prst="rect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2585359" y="176273"/>
            <a:ext cx="693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Webbasierte Plattform zur Förderung leistungsstarker und potentiell leistungsfähiger Schülerinnen und Schüler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82" y="5802232"/>
            <a:ext cx="1237262" cy="994662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0" y="5793528"/>
            <a:ext cx="12192000" cy="45719"/>
          </a:xfrm>
          <a:prstGeom prst="rect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08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2" r:id="rId3"/>
    <p:sldLayoutId id="2147483670" r:id="rId4"/>
    <p:sldLayoutId id="2147483671" r:id="rId5"/>
    <p:sldLayoutId id="2147483664" r:id="rId6"/>
    <p:sldLayoutId id="2147483668" r:id="rId7"/>
    <p:sldLayoutId id="2147483663" r:id="rId8"/>
    <p:sldLayoutId id="2147483667" r:id="rId9"/>
    <p:sldLayoutId id="2147483672" r:id="rId10"/>
  </p:sldLayoutIdLst>
  <p:hf sldNum="0"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0" kern="1200" cap="none" spc="100" baseline="0">
          <a:solidFill>
            <a:srgbClr val="006B95"/>
          </a:solidFill>
          <a:latin typeface="+mn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1WOMhE95T8E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png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D2AD-3D3E-4568-A7E3-6AECD1E74508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69" y="0"/>
            <a:ext cx="9626122" cy="688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88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Digitale Drehtür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6603" y="980743"/>
            <a:ext cx="7836461" cy="47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07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603" y="1073458"/>
            <a:ext cx="9361170" cy="4648636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549707" y="233166"/>
            <a:ext cx="7680961" cy="72205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</a:t>
            </a:r>
          </a:p>
        </p:txBody>
      </p:sp>
      <p:sp>
        <p:nvSpPr>
          <p:cNvPr id="4" name="Rechteck 3"/>
          <p:cNvSpPr/>
          <p:nvPr/>
        </p:nvSpPr>
        <p:spPr>
          <a:xfrm>
            <a:off x="2435525" y="6101372"/>
            <a:ext cx="6423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https://www.youtube.com/watch?v=1WOMhE95T8E&amp;t=166s</a:t>
            </a:r>
          </a:p>
        </p:txBody>
      </p:sp>
      <p:pic>
        <p:nvPicPr>
          <p:cNvPr id="7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075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3696" y="1094749"/>
            <a:ext cx="12000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In dieser Videokonferenz werde ich Ihnen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ein Erklärvideo zur Digitalen Drehtür präsentieren,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Live-Inspirationen erläutern,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Selbstwerkstatt vorstellen,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Fachthemenkurse zeigen,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Projekt-Werkstatt besprechen,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Unterstützung durch das Lehrerzimmer bei der Arbeit mit der Digitalen Drehtür demonstrieren.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35935" y="229923"/>
            <a:ext cx="7680961" cy="68447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Was erwartet Sie?</a:t>
            </a:r>
          </a:p>
        </p:txBody>
      </p:sp>
      <p:pic>
        <p:nvPicPr>
          <p:cNvPr id="1026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78" y="1430394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43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1394604"/>
            <a:ext cx="5514975" cy="381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148" y="-134467"/>
            <a:ext cx="7681626" cy="1408298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705036" y="6069830"/>
            <a:ext cx="447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https://www.digitale-drehtuer-campus.de/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966" y="1273831"/>
            <a:ext cx="3795801" cy="381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10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1394604"/>
            <a:ext cx="5514975" cy="3810000"/>
          </a:xfrm>
          <a:prstGeom prst="rect">
            <a:avLst/>
          </a:prstGeom>
        </p:spPr>
      </p:pic>
      <p:sp>
        <p:nvSpPr>
          <p:cNvPr id="4" name="Pfeil nach links 3"/>
          <p:cNvSpPr/>
          <p:nvPr/>
        </p:nvSpPr>
        <p:spPr>
          <a:xfrm>
            <a:off x="6012611" y="1500996"/>
            <a:ext cx="3424686" cy="724619"/>
          </a:xfrm>
          <a:prstGeom prst="leftArrow">
            <a:avLst/>
          </a:prstGeom>
          <a:solidFill>
            <a:srgbClr val="3E4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535935" y="48768"/>
            <a:ext cx="7680961" cy="9319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/>
              <a:t>Digitale Drehtür</a:t>
            </a:r>
            <a:endParaRPr lang="de-DE" sz="4000" b="1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935" y="-167428"/>
            <a:ext cx="768162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01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350926" y="246897"/>
            <a:ext cx="4984011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937" y="95440"/>
            <a:ext cx="3695700" cy="7905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230939"/>
            <a:ext cx="7888224" cy="1976703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22380" y="3423588"/>
            <a:ext cx="668003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sind die </a:t>
            </a:r>
            <a:r>
              <a:rPr lang="de-DE" i="1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Inspirations</a:t>
            </a: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 finden die</a:t>
            </a:r>
            <a:r>
              <a:rPr lang="de-DE" i="1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Inspirations</a:t>
            </a: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statt?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 bietet </a:t>
            </a:r>
            <a:r>
              <a:rPr lang="de-DE" i="1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Inspirations</a:t>
            </a: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an?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registriere ich mich auf dem Digitalen Drehtür Campus?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 kannst Du Dich für die </a:t>
            </a:r>
            <a:r>
              <a:rPr lang="de-DE" i="1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Inspirations </a:t>
            </a: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anmelden?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Dich interessieren viele Kurse?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kannst Du Dich für Kurse anmelden?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hast Fragen? </a:t>
            </a:r>
          </a:p>
        </p:txBody>
      </p:sp>
    </p:spTree>
    <p:extLst>
      <p:ext uri="{BB962C8B-B14F-4D97-AF65-F5344CB8AC3E}">
        <p14:creationId xmlns:p14="http://schemas.microsoft.com/office/powerpoint/2010/main" val="510124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547658" y="48768"/>
            <a:ext cx="7680961" cy="9319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Wer bietet Inspirations an? </a:t>
            </a:r>
          </a:p>
        </p:txBody>
      </p:sp>
      <p:sp>
        <p:nvSpPr>
          <p:cNvPr id="6" name="Rechteck 5"/>
          <p:cNvSpPr/>
          <p:nvPr/>
        </p:nvSpPr>
        <p:spPr>
          <a:xfrm>
            <a:off x="421092" y="1437308"/>
            <a:ext cx="114192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rgbClr val="006B95"/>
                </a:solidFill>
              </a:rPr>
              <a:t>Studierende, </a:t>
            </a:r>
          </a:p>
          <a:p>
            <a:r>
              <a:rPr lang="de-DE" sz="3600" dirty="0" err="1">
                <a:solidFill>
                  <a:srgbClr val="006B95"/>
                </a:solidFill>
              </a:rPr>
              <a:t>Bildungsexpert:innen</a:t>
            </a:r>
            <a:r>
              <a:rPr lang="de-DE" sz="3600" dirty="0">
                <a:solidFill>
                  <a:srgbClr val="006B95"/>
                </a:solidFill>
              </a:rPr>
              <a:t>, </a:t>
            </a:r>
          </a:p>
          <a:p>
            <a:r>
              <a:rPr lang="de-DE" sz="3600" dirty="0" err="1">
                <a:solidFill>
                  <a:srgbClr val="006B95"/>
                </a:solidFill>
              </a:rPr>
              <a:t>Professor:innen</a:t>
            </a:r>
            <a:r>
              <a:rPr lang="de-DE" sz="3600" dirty="0">
                <a:solidFill>
                  <a:srgbClr val="006B95"/>
                </a:solidFill>
              </a:rPr>
              <a:t>, </a:t>
            </a:r>
          </a:p>
          <a:p>
            <a:r>
              <a:rPr lang="de-DE" sz="3600" dirty="0">
                <a:solidFill>
                  <a:srgbClr val="006B95"/>
                </a:solidFill>
              </a:rPr>
              <a:t>Lehrkräfte, </a:t>
            </a:r>
          </a:p>
          <a:p>
            <a:r>
              <a:rPr lang="de-DE" sz="3600" dirty="0" err="1">
                <a:solidFill>
                  <a:srgbClr val="006B95"/>
                </a:solidFill>
              </a:rPr>
              <a:t>Expert:innen</a:t>
            </a:r>
            <a:endParaRPr lang="de-DE" sz="3600" dirty="0">
              <a:solidFill>
                <a:srgbClr val="006B95"/>
              </a:solidFill>
            </a:endParaRPr>
          </a:p>
          <a:p>
            <a:endParaRPr lang="de-DE" sz="2400" b="1" dirty="0">
              <a:solidFill>
                <a:srgbClr val="006B95"/>
              </a:solidFill>
            </a:endParaRPr>
          </a:p>
          <a:p>
            <a:r>
              <a:rPr lang="de-DE" sz="2400" b="1" dirty="0">
                <a:solidFill>
                  <a:srgbClr val="006B95"/>
                </a:solidFill>
              </a:rPr>
              <a:t>Diese Menschen engagieren sich mit viel Leidenschaft, um ihr Wissen mit Dir und den anderen Schüler:innen zu teilen.</a:t>
            </a:r>
            <a:endParaRPr lang="de-DE" sz="2400" dirty="0">
              <a:solidFill>
                <a:srgbClr val="006B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71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Digitale Drehtür/2.-</a:t>
            </a:r>
            <a:r>
              <a:rPr lang="de-DE" sz="4000" b="1" dirty="0"/>
              <a:t>4</a:t>
            </a:r>
            <a:r>
              <a:rPr lang="de-DE" sz="4000" b="1" dirty="0">
                <a:solidFill>
                  <a:srgbClr val="006B95"/>
                </a:solidFill>
              </a:rPr>
              <a:t>. Klasse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39936CD-DD32-431D-B61A-507AA4FDB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23" y="1120451"/>
            <a:ext cx="5354516" cy="46249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53BAEE0-099A-46E4-9BAA-B31E4F5EA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939" y="1082731"/>
            <a:ext cx="5457092" cy="469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4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Digitale Drehtür/2.-</a:t>
            </a:r>
            <a:r>
              <a:rPr lang="de-DE" sz="4000" b="1" dirty="0"/>
              <a:t>4</a:t>
            </a:r>
            <a:r>
              <a:rPr lang="de-DE" sz="4000" b="1" dirty="0">
                <a:solidFill>
                  <a:srgbClr val="006B95"/>
                </a:solidFill>
              </a:rPr>
              <a:t>. Klasse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3F7D2B7-310A-425A-ADF3-1280ABABC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297" y="1135772"/>
            <a:ext cx="5292064" cy="45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30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B93E3D5-221F-4D55-B2A9-035BB5364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878" y="1166094"/>
            <a:ext cx="9269119" cy="3953427"/>
          </a:xfrm>
          <a:prstGeom prst="rect">
            <a:avLst/>
          </a:prstGeom>
        </p:spPr>
      </p:pic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935" y="-167428"/>
            <a:ext cx="7681626" cy="1408298"/>
          </a:xfrm>
          <a:prstGeom prst="rect">
            <a:avLst/>
          </a:prstGeom>
        </p:spPr>
      </p:pic>
      <p:cxnSp>
        <p:nvCxnSpPr>
          <p:cNvPr id="5" name="Gerade Verbindung mit Pfeil 4"/>
          <p:cNvCxnSpPr>
            <a:cxnSpLocks/>
          </p:cNvCxnSpPr>
          <p:nvPr/>
        </p:nvCxnSpPr>
        <p:spPr>
          <a:xfrm flipV="1">
            <a:off x="2925219" y="4026123"/>
            <a:ext cx="0" cy="1545467"/>
          </a:xfrm>
          <a:prstGeom prst="straightConnector1">
            <a:avLst/>
          </a:prstGeom>
          <a:ln w="666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H="1" flipV="1">
            <a:off x="6096000" y="3789947"/>
            <a:ext cx="11880" cy="1781643"/>
          </a:xfrm>
          <a:prstGeom prst="straightConnector1">
            <a:avLst/>
          </a:prstGeom>
          <a:ln w="666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4216" y="3739604"/>
            <a:ext cx="408467" cy="183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78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7106456-A7C7-41EA-BF62-051554A67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D2AD-3D3E-4568-A7E3-6AECD1E74508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F7EE86-73B6-4012-A41E-20BD5996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E1DD2D6-0287-46E4-9532-6A41F3C2F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62"/>
            <a:ext cx="12192000" cy="17595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A7F77F-B18E-4570-97C3-CAE184C69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1803547"/>
            <a:ext cx="12192000" cy="271314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0CED561-E0EB-44C5-AD57-5A2FE5A9F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4551865"/>
            <a:ext cx="12192000" cy="27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69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547658" y="48768"/>
            <a:ext cx="7680961" cy="9319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Wann finden die Inspirations statt?</a:t>
            </a:r>
          </a:p>
        </p:txBody>
      </p:sp>
      <p:sp>
        <p:nvSpPr>
          <p:cNvPr id="5" name="Rechteck 4"/>
          <p:cNvSpPr/>
          <p:nvPr/>
        </p:nvSpPr>
        <p:spPr>
          <a:xfrm>
            <a:off x="116293" y="163660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b="1" dirty="0">
                <a:solidFill>
                  <a:srgbClr val="006B95"/>
                </a:solidFill>
              </a:rPr>
              <a:t>1. Zeitschiene: </a:t>
            </a:r>
            <a:r>
              <a:rPr lang="de-DE" sz="2400" dirty="0">
                <a:solidFill>
                  <a:srgbClr val="006B95"/>
                </a:solidFill>
              </a:rPr>
              <a:t>9:00 – 10:30 Uhr </a:t>
            </a:r>
          </a:p>
          <a:p>
            <a:endParaRPr lang="de-DE" sz="2400" dirty="0">
              <a:solidFill>
                <a:srgbClr val="006B95"/>
              </a:solidFill>
            </a:endParaRPr>
          </a:p>
          <a:p>
            <a:r>
              <a:rPr lang="de-DE" sz="2400" b="1" dirty="0">
                <a:solidFill>
                  <a:srgbClr val="006B95"/>
                </a:solidFill>
              </a:rPr>
              <a:t>2. Zeitschiene: </a:t>
            </a:r>
            <a:r>
              <a:rPr lang="de-DE" sz="2400" dirty="0">
                <a:solidFill>
                  <a:srgbClr val="006B95"/>
                </a:solidFill>
              </a:rPr>
              <a:t>10:00 – 11:30 Uhr </a:t>
            </a:r>
          </a:p>
          <a:p>
            <a:r>
              <a:rPr lang="de-DE" sz="2400" dirty="0">
                <a:solidFill>
                  <a:srgbClr val="006B95"/>
                </a:solidFill>
              </a:rPr>
              <a:t>(Besonders viele Kurse finden um 10:00 Uhr statt) </a:t>
            </a:r>
          </a:p>
          <a:p>
            <a:endParaRPr lang="de-DE" sz="2400" dirty="0">
              <a:solidFill>
                <a:srgbClr val="006B95"/>
              </a:solidFill>
            </a:endParaRPr>
          </a:p>
          <a:p>
            <a:r>
              <a:rPr lang="de-DE" sz="2400" b="1" dirty="0">
                <a:solidFill>
                  <a:srgbClr val="006B95"/>
                </a:solidFill>
              </a:rPr>
              <a:t>3. Zeitschiene: </a:t>
            </a:r>
            <a:r>
              <a:rPr lang="de-DE" sz="2400" dirty="0">
                <a:solidFill>
                  <a:srgbClr val="006B95"/>
                </a:solidFill>
              </a:rPr>
              <a:t>11:00 – 12:30 Uhr </a:t>
            </a:r>
          </a:p>
          <a:p>
            <a:endParaRPr lang="de-DE" sz="2400" dirty="0">
              <a:solidFill>
                <a:srgbClr val="006B95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693878" y="163660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b="1" dirty="0">
                <a:solidFill>
                  <a:srgbClr val="006B95"/>
                </a:solidFill>
              </a:rPr>
              <a:t>4. Zeitschiene: </a:t>
            </a:r>
            <a:r>
              <a:rPr lang="de-DE" sz="2400" dirty="0">
                <a:solidFill>
                  <a:srgbClr val="006B95"/>
                </a:solidFill>
              </a:rPr>
              <a:t>14:00 – 15:30 Uhr </a:t>
            </a:r>
          </a:p>
          <a:p>
            <a:r>
              <a:rPr lang="de-DE" sz="2400" dirty="0">
                <a:solidFill>
                  <a:srgbClr val="006B95"/>
                </a:solidFill>
              </a:rPr>
              <a:t>(Besonders viele Kurse finden um </a:t>
            </a:r>
          </a:p>
          <a:p>
            <a:r>
              <a:rPr lang="de-DE" sz="2400" dirty="0">
                <a:solidFill>
                  <a:srgbClr val="006B95"/>
                </a:solidFill>
              </a:rPr>
              <a:t>14:00 Uhr statt)</a:t>
            </a:r>
          </a:p>
          <a:p>
            <a:endParaRPr lang="de-DE" sz="2400" dirty="0">
              <a:solidFill>
                <a:srgbClr val="006B95"/>
              </a:solidFill>
            </a:endParaRPr>
          </a:p>
          <a:p>
            <a:endParaRPr lang="de-DE" sz="2400" dirty="0">
              <a:solidFill>
                <a:srgbClr val="006B95"/>
              </a:solidFill>
            </a:endParaRPr>
          </a:p>
          <a:p>
            <a:r>
              <a:rPr lang="de-DE" sz="2400" b="1" dirty="0">
                <a:solidFill>
                  <a:srgbClr val="006B95"/>
                </a:solidFill>
              </a:rPr>
              <a:t>5. Zeitschiene: </a:t>
            </a:r>
            <a:r>
              <a:rPr lang="de-DE" sz="2400" dirty="0">
                <a:solidFill>
                  <a:srgbClr val="006B95"/>
                </a:solidFill>
              </a:rPr>
              <a:t>15:00 - 16:30 Uhr</a:t>
            </a:r>
          </a:p>
          <a:p>
            <a:endParaRPr lang="de-DE" sz="2400" dirty="0">
              <a:solidFill>
                <a:srgbClr val="006B95"/>
              </a:solidFill>
            </a:endParaRPr>
          </a:p>
          <a:p>
            <a:r>
              <a:rPr lang="de-DE" sz="2400" b="1" dirty="0">
                <a:solidFill>
                  <a:srgbClr val="006B95"/>
                </a:solidFill>
              </a:rPr>
              <a:t>6. Zeitschiene: </a:t>
            </a:r>
            <a:r>
              <a:rPr lang="de-DE" sz="2400" dirty="0">
                <a:solidFill>
                  <a:srgbClr val="006B95"/>
                </a:solidFill>
              </a:rPr>
              <a:t>16:00 – 17:30 Uhr</a:t>
            </a:r>
          </a:p>
          <a:p>
            <a:endParaRPr lang="de-DE" sz="2400" dirty="0">
              <a:solidFill>
                <a:srgbClr val="006B95"/>
              </a:solidFill>
            </a:endParaRPr>
          </a:p>
          <a:p>
            <a:r>
              <a:rPr lang="de-DE" sz="2400" b="1" dirty="0">
                <a:solidFill>
                  <a:srgbClr val="006B95"/>
                </a:solidFill>
              </a:rPr>
              <a:t>7. Zeitschiene: </a:t>
            </a:r>
            <a:r>
              <a:rPr lang="de-DE" sz="2400" dirty="0">
                <a:solidFill>
                  <a:srgbClr val="006B95"/>
                </a:solidFill>
              </a:rPr>
              <a:t>16:30 – 18:00 Uhr</a:t>
            </a:r>
          </a:p>
        </p:txBody>
      </p:sp>
    </p:spTree>
    <p:extLst>
      <p:ext uri="{BB962C8B-B14F-4D97-AF65-F5344CB8AC3E}">
        <p14:creationId xmlns:p14="http://schemas.microsoft.com/office/powerpoint/2010/main" val="1241384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3663"/>
            <a:ext cx="6543892" cy="56643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971" y="2550695"/>
            <a:ext cx="5494672" cy="291164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935" y="-167428"/>
            <a:ext cx="768162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57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653554" y="69760"/>
            <a:ext cx="60960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de-DE" sz="2800" dirty="0">
                <a:solidFill>
                  <a:srgbClr val="006B95"/>
                </a:solidFill>
              </a:rPr>
              <a:t>Auswahl von Schüler:innen für die Teilnahme an der „Digitalen Drehtür“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3786" y="0"/>
            <a:ext cx="1514475" cy="86677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333" y="1493580"/>
            <a:ext cx="11996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„Zum einen gilt es, leistungsstarke Schülerinnen und Schüler im Sinne der </a:t>
            </a:r>
            <a:r>
              <a:rPr lang="de-DE" sz="3200" b="1" dirty="0">
                <a:solidFill>
                  <a:srgbClr val="006B95"/>
                </a:solidFill>
              </a:rPr>
              <a:t>Leistungsförderung</a:t>
            </a:r>
            <a:r>
              <a:rPr lang="de-DE" sz="3200" dirty="0">
                <a:solidFill>
                  <a:srgbClr val="006B95"/>
                </a:solidFill>
              </a:rPr>
              <a:t> zu identifizieren. Zum anderen können und sollen aber auch </a:t>
            </a:r>
            <a:r>
              <a:rPr lang="de-DE" sz="3200" b="1" dirty="0">
                <a:solidFill>
                  <a:srgbClr val="006B95"/>
                </a:solidFill>
              </a:rPr>
              <a:t>im Sinne der Begabungs-förderung </a:t>
            </a:r>
            <a:r>
              <a:rPr lang="de-DE" sz="3200" dirty="0">
                <a:solidFill>
                  <a:srgbClr val="006B95"/>
                </a:solidFill>
              </a:rPr>
              <a:t>jene Schülerinnen und Schüler angesprochen werden, die mutmaßlich über Potentiale verfügen, diese jedoch aktuell nicht aus </a:t>
            </a:r>
            <a:r>
              <a:rPr lang="de-DE" sz="3200" b="1" dirty="0">
                <a:solidFill>
                  <a:srgbClr val="006B95"/>
                </a:solidFill>
              </a:rPr>
              <a:t>besondere Leistungspotenziale </a:t>
            </a:r>
            <a:r>
              <a:rPr lang="de-DE" sz="3200" dirty="0">
                <a:solidFill>
                  <a:srgbClr val="006B95"/>
                </a:solidFill>
              </a:rPr>
              <a:t>schöpfen, etwa aufgrund motivational-selbstregulatorischer Problemlagen.“</a:t>
            </a:r>
          </a:p>
        </p:txBody>
      </p:sp>
    </p:spTree>
    <p:extLst>
      <p:ext uri="{BB962C8B-B14F-4D97-AF65-F5344CB8AC3E}">
        <p14:creationId xmlns:p14="http://schemas.microsoft.com/office/powerpoint/2010/main" val="1964229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416" y="4668718"/>
            <a:ext cx="2767584" cy="21892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653554" y="69760"/>
            <a:ext cx="60960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de-DE" sz="2800" dirty="0">
                <a:solidFill>
                  <a:srgbClr val="006B95"/>
                </a:solidFill>
              </a:rPr>
              <a:t>Auswahl von Schüler:innen für die Teilnahme an der „Digitalen Drehtür“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3786" y="0"/>
            <a:ext cx="1514475" cy="866775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9217152" y="4376928"/>
            <a:ext cx="1036320" cy="1085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21919" y="1146846"/>
            <a:ext cx="112654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6B95"/>
                </a:solidFill>
              </a:rPr>
              <a:t>Die Schülerin/ der Schüler...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ist motiviert, etwas Neues zu lernen,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zeigt außergewöhnliches Interesse und Begeisterung für einzelne Themen bzw. Fächer,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arbeitet ausdauernd und konzentriert,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kann gut selbstständig arbeiten,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hat bereits in einzelnen Fächern besonders hervorzuhebende Leistungen gezeigt,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zeigt in der Schule über alle Fächer hinweg überdurchschnittliche Leistungen,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ist zu ungewöhnlichen und kreativen Aufgabenlösungen in der Lage,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arbeitet gewissenhaft,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schöpft sein intellektuelles oder kreatives Potential noch nicht voll aus</a:t>
            </a:r>
          </a:p>
        </p:txBody>
      </p:sp>
    </p:spTree>
    <p:extLst>
      <p:ext uri="{BB962C8B-B14F-4D97-AF65-F5344CB8AC3E}">
        <p14:creationId xmlns:p14="http://schemas.microsoft.com/office/powerpoint/2010/main" val="2339909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7089" y="69760"/>
            <a:ext cx="7691616" cy="88546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3786" y="0"/>
            <a:ext cx="1514475" cy="8667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319" y="1121663"/>
            <a:ext cx="4407146" cy="463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76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7089" y="69760"/>
            <a:ext cx="7691616" cy="88546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3786" y="0"/>
            <a:ext cx="1514475" cy="86677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879" y="1146370"/>
            <a:ext cx="8668512" cy="46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78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3696" y="1094749"/>
            <a:ext cx="12000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In dieser Videokonferenz werde ich Ihnen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ein Erklärvideo zur Digitalen Drehtür präsentieren,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Live-Inspirationen erläutern,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Selbstwerkstatt vorstellen,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Fachthemenkurse zeigen,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Projekt-Werkstatt besprechen,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Unterstützung durch das Lehrerzimmer bei der Arbeit mit der Digitalen Drehtür demonstrieren.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35935" y="229923"/>
            <a:ext cx="7680961" cy="68447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Was erwartet Sie?</a:t>
            </a:r>
          </a:p>
        </p:txBody>
      </p:sp>
      <p:pic>
        <p:nvPicPr>
          <p:cNvPr id="1026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78" y="1430394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18" y="1875402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698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1394604"/>
            <a:ext cx="5514975" cy="3810000"/>
          </a:xfrm>
          <a:prstGeom prst="rect">
            <a:avLst/>
          </a:prstGeom>
        </p:spPr>
      </p:pic>
      <p:sp>
        <p:nvSpPr>
          <p:cNvPr id="4" name="Pfeil nach links 3"/>
          <p:cNvSpPr/>
          <p:nvPr/>
        </p:nvSpPr>
        <p:spPr>
          <a:xfrm>
            <a:off x="5940422" y="2475554"/>
            <a:ext cx="3424686" cy="724619"/>
          </a:xfrm>
          <a:prstGeom prst="leftArrow">
            <a:avLst/>
          </a:prstGeom>
          <a:solidFill>
            <a:srgbClr val="3E4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935" y="-167428"/>
            <a:ext cx="768162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68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Kurse der Selbstwerkstatt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0" y="1101623"/>
            <a:ext cx="1219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rgbClr val="006B95"/>
                </a:solidFill>
              </a:rPr>
              <a:t>In der Selbst-Werkstatt werden Kompetenzen vermittelt, die man dafür gut brauchen kann: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Wie motiviere ich mich, anzufangen und dranzubleiben?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Warum sind Gefühle beim Lernen wichtig?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Welche Strategien helfen mir beim Lernen?</a:t>
            </a:r>
          </a:p>
          <a:p>
            <a:endParaRPr lang="de-DE" sz="2800" dirty="0">
              <a:solidFill>
                <a:srgbClr val="006B95"/>
              </a:solidFill>
            </a:endParaRPr>
          </a:p>
          <a:p>
            <a:r>
              <a:rPr lang="de-DE" sz="2800" dirty="0">
                <a:solidFill>
                  <a:srgbClr val="006B95"/>
                </a:solidFill>
              </a:rPr>
              <a:t> In der Selbst-Werkstatt werden Schüler:innen in diesen Fragen zu </a:t>
            </a:r>
            <a:r>
              <a:rPr lang="de-DE" sz="2800" dirty="0" err="1">
                <a:solidFill>
                  <a:srgbClr val="006B95"/>
                </a:solidFill>
              </a:rPr>
              <a:t>Expert:innen</a:t>
            </a:r>
            <a:r>
              <a:rPr lang="de-DE" sz="2800" dirty="0">
                <a:solidFill>
                  <a:srgbClr val="006B95"/>
                </a:solidFill>
              </a:rPr>
              <a:t>.</a:t>
            </a:r>
          </a:p>
          <a:p>
            <a:endParaRPr lang="de-DE" sz="2800" dirty="0">
              <a:solidFill>
                <a:srgbClr val="006B95"/>
              </a:solidFill>
            </a:endParaRPr>
          </a:p>
          <a:p>
            <a:r>
              <a:rPr lang="de-DE" sz="2800" dirty="0">
                <a:solidFill>
                  <a:srgbClr val="006B95"/>
                </a:solidFill>
              </a:rPr>
              <a:t>In der Selbst-Werkstatt finden Schüler:innen Lernangebote rund um das ‚Lernen </a:t>
            </a:r>
            <a:r>
              <a:rPr lang="de-DE" sz="2800" dirty="0" err="1">
                <a:solidFill>
                  <a:srgbClr val="006B95"/>
                </a:solidFill>
              </a:rPr>
              <a:t>lernen</a:t>
            </a:r>
            <a:r>
              <a:rPr lang="de-DE" sz="2800" dirty="0">
                <a:solidFill>
                  <a:srgbClr val="006B95"/>
                </a:solidFill>
              </a:rPr>
              <a:t>‘. </a:t>
            </a:r>
          </a:p>
        </p:txBody>
      </p:sp>
    </p:spTree>
    <p:extLst>
      <p:ext uri="{BB962C8B-B14F-4D97-AF65-F5344CB8AC3E}">
        <p14:creationId xmlns:p14="http://schemas.microsoft.com/office/powerpoint/2010/main" val="2726755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Kurse der Selbstwerkstatt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DA811EB-8D9A-4486-A503-7FEEB954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9449"/>
            <a:ext cx="12192000" cy="426808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0A87E4B-1207-465D-9A9D-16EA219DA914}"/>
              </a:ext>
            </a:extLst>
          </p:cNvPr>
          <p:cNvSpPr/>
          <p:nvPr/>
        </p:nvSpPr>
        <p:spPr>
          <a:xfrm>
            <a:off x="2271191" y="2930905"/>
            <a:ext cx="3250378" cy="252663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5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248" y="0"/>
            <a:ext cx="6998815" cy="117663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2060"/>
              </a:clrFrom>
              <a:clrTo>
                <a:srgbClr val="00206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6275" y="1152569"/>
            <a:ext cx="7368730" cy="463506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A506422-CA04-4431-B21C-27E3575C2800}"/>
              </a:ext>
            </a:extLst>
          </p:cNvPr>
          <p:cNvGrpSpPr/>
          <p:nvPr/>
        </p:nvGrpSpPr>
        <p:grpSpPr>
          <a:xfrm>
            <a:off x="7346349" y="2868181"/>
            <a:ext cx="4559954" cy="1018120"/>
            <a:chOff x="7346349" y="2868181"/>
            <a:chExt cx="4559954" cy="1018120"/>
          </a:xfrm>
        </p:grpSpPr>
        <p:sp>
          <p:nvSpPr>
            <p:cNvPr id="11" name="Pfeil nach links 10"/>
            <p:cNvSpPr/>
            <p:nvPr/>
          </p:nvSpPr>
          <p:spPr>
            <a:xfrm>
              <a:off x="7346349" y="3293315"/>
              <a:ext cx="2877312" cy="353568"/>
            </a:xfrm>
            <a:prstGeom prst="leftArrow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23661" y="2868181"/>
              <a:ext cx="1682642" cy="1018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6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Kurse der Selbstwerkstatt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8DE4462-5D6C-41BC-BED6-357F2EAB8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47" y="1158806"/>
            <a:ext cx="11526556" cy="569919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FACDCA-319D-4D10-809C-B612E71DA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547" y="1494698"/>
            <a:ext cx="3006292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94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Kurse der Selbstwerkstatt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6FADBE3-6C21-4C51-9D19-05003E8F8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99" y="1496655"/>
            <a:ext cx="3877216" cy="33723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2CDCBD1-0343-4FD7-BD0D-E9E23DA4D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172" y="1953919"/>
            <a:ext cx="2553056" cy="291505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781597C-58F1-4020-8FCA-0AD81330C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537" y="1963446"/>
            <a:ext cx="2391109" cy="29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34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Kurse der Selbstwerkstatt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915596"/>
              </p:ext>
            </p:extLst>
          </p:nvPr>
        </p:nvGraphicFramePr>
        <p:xfrm>
          <a:off x="324853" y="1128740"/>
          <a:ext cx="11574378" cy="45641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01389">
                  <a:extLst>
                    <a:ext uri="{9D8B030D-6E8A-4147-A177-3AD203B41FA5}">
                      <a16:colId xmlns:a16="http://schemas.microsoft.com/office/drawing/2014/main" val="589861587"/>
                    </a:ext>
                  </a:extLst>
                </a:gridCol>
                <a:gridCol w="3092116">
                  <a:extLst>
                    <a:ext uri="{9D8B030D-6E8A-4147-A177-3AD203B41FA5}">
                      <a16:colId xmlns:a16="http://schemas.microsoft.com/office/drawing/2014/main" val="2350071589"/>
                    </a:ext>
                  </a:extLst>
                </a:gridCol>
                <a:gridCol w="3380873">
                  <a:extLst>
                    <a:ext uri="{9D8B030D-6E8A-4147-A177-3AD203B41FA5}">
                      <a16:colId xmlns:a16="http://schemas.microsoft.com/office/drawing/2014/main" val="4006307817"/>
                    </a:ext>
                  </a:extLst>
                </a:gridCol>
              </a:tblGrid>
              <a:tr h="912439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rgbClr val="006B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Einheiten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Lektionen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553354"/>
                  </a:ext>
                </a:extLst>
              </a:tr>
              <a:tr h="912439"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1 – Selbstlernen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13062"/>
                  </a:ext>
                </a:extLst>
              </a:tr>
              <a:tr h="912439"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2 -  Ausprobieren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8 Arbeitsblätter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2002"/>
                  </a:ext>
                </a:extLst>
              </a:tr>
              <a:tr h="912439"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3 - Austauschen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rgbClr val="006B9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296605"/>
                  </a:ext>
                </a:extLst>
              </a:tr>
              <a:tr h="912439">
                <a:tc gridSpan="3"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006B95"/>
                          </a:solidFill>
                        </a:rPr>
                        <a:t>Es handelt sich um eine Videokonferenz, die zu bestimmten Zeiten und Terminen stattfindet! Den nächsten Termin findest du unten.</a:t>
                      </a:r>
                    </a:p>
                    <a:p>
                      <a:r>
                        <a:rPr lang="de-DE" sz="1800" dirty="0">
                          <a:solidFill>
                            <a:srgbClr val="006B95"/>
                          </a:solidFill>
                        </a:rPr>
                        <a:t>Bei der Videokonferenz lernst du mit bis zu 8 anderen Kindern und Expertinnen und Experten der Uni Marburg.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Online-Seminar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270837"/>
                  </a:ext>
                </a:extLst>
              </a:tr>
            </a:tbl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t="33943"/>
          <a:stretch/>
        </p:blipFill>
        <p:spPr>
          <a:xfrm>
            <a:off x="8600823" y="3970420"/>
            <a:ext cx="2257425" cy="7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11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Arbeitsblatt: Ziele setzen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66B087-8B1A-49E5-A30D-8942844B0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6" y="1246441"/>
            <a:ext cx="6820852" cy="33627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08BA026-4F3B-4AFC-B33D-E9354DF5B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65" y="3994784"/>
            <a:ext cx="6773220" cy="14480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535984D-A3BE-4C94-B1A7-935CEF897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495" y="1246441"/>
            <a:ext cx="6830378" cy="43249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936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3696" y="1094749"/>
            <a:ext cx="12000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In dieser Videokonferenz werde ich Ihnen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ein Erklärvideo zur Digitalen Drehtür präsentieren,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Live-Inspirationen erläutern,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Selbstwerkstatt vorstellen,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Fachthemenkurse zeigen,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Projekt-Werkstatt besprechen,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Unterstützung durch das Lehrerzimmer bei der Arbeit mit der Digitalen Drehtür demonstrieren.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35935" y="229923"/>
            <a:ext cx="7680961" cy="68447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Was erwartet Sie?</a:t>
            </a:r>
          </a:p>
        </p:txBody>
      </p:sp>
      <p:pic>
        <p:nvPicPr>
          <p:cNvPr id="1026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78" y="1430394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18" y="1875402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1" y="2391396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975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Digitale Drehtür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1394604"/>
            <a:ext cx="5514975" cy="3810000"/>
          </a:xfrm>
          <a:prstGeom prst="rect">
            <a:avLst/>
          </a:prstGeom>
        </p:spPr>
      </p:pic>
      <p:sp>
        <p:nvSpPr>
          <p:cNvPr id="4" name="Pfeil nach links 3"/>
          <p:cNvSpPr/>
          <p:nvPr/>
        </p:nvSpPr>
        <p:spPr>
          <a:xfrm>
            <a:off x="6037316" y="3458100"/>
            <a:ext cx="3424686" cy="724619"/>
          </a:xfrm>
          <a:prstGeom prst="leftArrow">
            <a:avLst/>
          </a:prstGeom>
          <a:solidFill>
            <a:srgbClr val="3E4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29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ECCE758-96D4-44F3-971A-762ED4FC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4A07B96-2112-4014-A035-0933AAFE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B6FDAA4-9756-47CD-8F65-FCCDEB3B0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85" y="1298263"/>
            <a:ext cx="11888230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07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Fachliche Werkstätten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977CD45-747B-4E2A-AEE7-7089B5C4C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562"/>
            <a:ext cx="12192000" cy="283157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FE0204C-63DD-4558-849B-50AD12795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04838"/>
            <a:ext cx="2935705" cy="28002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39D1BB-B3E6-4ABA-84AA-9D6709C12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003" y="3904838"/>
            <a:ext cx="2995459" cy="283157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F463FED-2D20-42AB-8D1E-66D65AD72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760" y="3904838"/>
            <a:ext cx="2995459" cy="284799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F422ECA-C8AA-4486-B330-D262B7216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4997" y="3904838"/>
            <a:ext cx="3037003" cy="285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6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Fachliche Werkstätten/Physik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636FE72-D972-4844-91AD-16068610A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665" y="1065865"/>
            <a:ext cx="9634989" cy="53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05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523743" y="224839"/>
            <a:ext cx="7680961" cy="71932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Fachliche Werkstätten</a:t>
            </a:r>
          </a:p>
        </p:txBody>
      </p:sp>
      <p:pic>
        <p:nvPicPr>
          <p:cNvPr id="8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6F53B24-FE6E-4BE4-92C2-7EA1FF789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783" y="1112927"/>
            <a:ext cx="8408433" cy="463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3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Digitale Drehtür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648" y="1119956"/>
            <a:ext cx="7574088" cy="46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03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523743" y="224839"/>
            <a:ext cx="7680961" cy="71932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Fachliche Werkstätten</a:t>
            </a:r>
          </a:p>
        </p:txBody>
      </p:sp>
      <p:pic>
        <p:nvPicPr>
          <p:cNvPr id="8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D73F67A-8EDB-4E40-A8A2-DF1EE21AE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92" y="1116531"/>
            <a:ext cx="8404216" cy="462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23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MA: Magische Formen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2" y="1469516"/>
            <a:ext cx="11305483" cy="379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92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MA: Magische Formen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130520"/>
            <a:ext cx="11436963" cy="458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165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Programmkarte für Lehrer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171575"/>
            <a:ext cx="80772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64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Hier geht es los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2729" y="980743"/>
            <a:ext cx="7012247" cy="355274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84291" y="4533490"/>
            <a:ext cx="120091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6B95"/>
                </a:solidFill>
                <a:latin typeface="Lexend"/>
              </a:rPr>
              <a:t>Schon im Jahr 1514 hat Albrecht Dürer das magische Quadrat in ein Kunstwerk eingebaut. Er war Künstler und Mathematiker und hat in seinen Werken gerne mathematische Rätsel versteckt.</a:t>
            </a:r>
            <a:r>
              <a:rPr lang="de-DE" dirty="0">
                <a:solidFill>
                  <a:srgbClr val="000000"/>
                </a:solidFill>
                <a:latin typeface="Lexend"/>
              </a:rPr>
              <a:t> </a:t>
            </a:r>
            <a:endParaRPr lang="de-DE" b="0" i="0" dirty="0">
              <a:solidFill>
                <a:srgbClr val="000000"/>
              </a:solidFill>
              <a:effectLst/>
              <a:latin typeface="Lexend"/>
            </a:endParaRPr>
          </a:p>
        </p:txBody>
      </p:sp>
    </p:spTree>
    <p:extLst>
      <p:ext uri="{BB962C8B-B14F-4D97-AF65-F5344CB8AC3E}">
        <p14:creationId xmlns:p14="http://schemas.microsoft.com/office/powerpoint/2010/main" val="1716937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Hier geht es los</a:t>
            </a:r>
          </a:p>
        </p:txBody>
      </p:sp>
      <p:sp>
        <p:nvSpPr>
          <p:cNvPr id="3" name="Rechteck 2"/>
          <p:cNvSpPr/>
          <p:nvPr/>
        </p:nvSpPr>
        <p:spPr>
          <a:xfrm>
            <a:off x="426720" y="1767162"/>
            <a:ext cx="120700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6B95"/>
                </a:solidFill>
              </a:rPr>
              <a:t>Eure Aufgabe: </a:t>
            </a:r>
          </a:p>
          <a:p>
            <a:r>
              <a:rPr lang="de-DE" sz="2800" dirty="0">
                <a:solidFill>
                  <a:srgbClr val="006B95"/>
                </a:solidFill>
              </a:rPr>
              <a:t>Experimentiert mit dem magischen Quadrat! Erhaltet ihr auch dann ein magisches Quadrat, wenn ihr...</a:t>
            </a:r>
          </a:p>
          <a:p>
            <a:endParaRPr lang="de-DE" sz="2800" dirty="0">
              <a:solidFill>
                <a:srgbClr val="006B95"/>
              </a:solidFill>
            </a:endParaRPr>
          </a:p>
          <a:p>
            <a:r>
              <a:rPr lang="de-DE" sz="2800" dirty="0">
                <a:solidFill>
                  <a:srgbClr val="006B95"/>
                </a:solidFill>
              </a:rPr>
              <a:t>jede Zahl um 3 vergrößert (plus rechnet)?</a:t>
            </a:r>
          </a:p>
          <a:p>
            <a:r>
              <a:rPr lang="de-DE" sz="2800" dirty="0">
                <a:solidFill>
                  <a:srgbClr val="006B95"/>
                </a:solidFill>
              </a:rPr>
              <a:t>jede Zahl um 1 verkleinert (minus rechnet)?</a:t>
            </a:r>
          </a:p>
          <a:p>
            <a:r>
              <a:rPr lang="de-DE" sz="2800" dirty="0">
                <a:solidFill>
                  <a:srgbClr val="006B95"/>
                </a:solidFill>
              </a:rPr>
              <a:t>jede Zahl verdoppelt (mal 2 rechnet)?</a:t>
            </a:r>
          </a:p>
        </p:txBody>
      </p:sp>
    </p:spTree>
    <p:extLst>
      <p:ext uri="{BB962C8B-B14F-4D97-AF65-F5344CB8AC3E}">
        <p14:creationId xmlns:p14="http://schemas.microsoft.com/office/powerpoint/2010/main" val="3627325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Magische Sterne – Sterne mit Lücken</a:t>
            </a:r>
          </a:p>
        </p:txBody>
      </p:sp>
      <p:sp>
        <p:nvSpPr>
          <p:cNvPr id="2" name="Rechteck 1"/>
          <p:cNvSpPr/>
          <p:nvPr/>
        </p:nvSpPr>
        <p:spPr>
          <a:xfrm>
            <a:off x="938784" y="1256068"/>
            <a:ext cx="11399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6B95"/>
                </a:solidFill>
              </a:rPr>
              <a:t>Die magischen Sterne haben die Zielzahl 26. Ergänzt die fehlenden Zahlen. </a:t>
            </a:r>
          </a:p>
          <a:p>
            <a:r>
              <a:rPr lang="de-DE" sz="2400" dirty="0">
                <a:solidFill>
                  <a:srgbClr val="006B95"/>
                </a:solidFill>
              </a:rPr>
              <a:t>Achtet darauf, dass auch bei den magischen Sternen jede Zahl nur einmal vorkommt!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28" y="2877312"/>
            <a:ext cx="10607344" cy="26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193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Magische Quadrate Projektvorschlag</a:t>
            </a:r>
          </a:p>
        </p:txBody>
      </p:sp>
      <p:sp>
        <p:nvSpPr>
          <p:cNvPr id="2" name="Rechteck 1"/>
          <p:cNvSpPr/>
          <p:nvPr/>
        </p:nvSpPr>
        <p:spPr>
          <a:xfrm>
            <a:off x="170688" y="4552098"/>
            <a:ext cx="12021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6B95"/>
                </a:solidFill>
              </a:rPr>
              <a:t>Beschäftigt euch näher mit dieser magischen Sternenform. Versucht alle Lösungsmöglichkeiten zu finden.</a:t>
            </a:r>
          </a:p>
          <a:p>
            <a:r>
              <a:rPr lang="de-DE" sz="2400" dirty="0">
                <a:solidFill>
                  <a:srgbClr val="006B95"/>
                </a:solidFill>
              </a:rPr>
              <a:t>Denkt daran: Jede Zahl von 1 bis 14 sollte nur einmal vorkommen!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315" y="1128501"/>
            <a:ext cx="61722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882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3696" y="1094749"/>
            <a:ext cx="12000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In dieser Videokonferenz werde ich Ihnen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ein Erklärvideo zur Digitalen Drehtür präsentieren,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Live-Inspirationen erläutern,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Selbstwerkstatt vorstellen,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Fachthemenkurse zeigen,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Projekt-Werkstatt besprechen,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Unterstützung durch das Lehrerzimmer bei der Arbeit mit der Digitalen Drehtür demonstrieren.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35935" y="229923"/>
            <a:ext cx="7680961" cy="68447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Was erwartet Sie?</a:t>
            </a:r>
          </a:p>
        </p:txBody>
      </p:sp>
      <p:pic>
        <p:nvPicPr>
          <p:cNvPr id="1026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78" y="1430394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18" y="1875402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1" y="2391396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1" y="2907390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4459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Digitale Drehtür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1394604"/>
            <a:ext cx="5514975" cy="3810000"/>
          </a:xfrm>
          <a:prstGeom prst="rect">
            <a:avLst/>
          </a:prstGeom>
        </p:spPr>
      </p:pic>
      <p:sp>
        <p:nvSpPr>
          <p:cNvPr id="4" name="Pfeil nach links 3"/>
          <p:cNvSpPr/>
          <p:nvPr/>
        </p:nvSpPr>
        <p:spPr>
          <a:xfrm>
            <a:off x="5919537" y="4317521"/>
            <a:ext cx="3424686" cy="724619"/>
          </a:xfrm>
          <a:prstGeom prst="leftArrow">
            <a:avLst/>
          </a:prstGeom>
          <a:solidFill>
            <a:srgbClr val="3E4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949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5616" y="1413063"/>
            <a:ext cx="12000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In dieser Veranstaltung werde ich Ihnen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ein Erklärvideo zur Digitalen Drehtür präsentieren,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Live-Inspirationen erläutern,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Selbstwerkstatt vorstellen,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Fachthemenkurse zeigen,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Projekt-Werkstatt besprechen,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Unterstützung durch das Lehrerzimmer bei der Arbeit mit der Digitalen Drehtür demonstrieren.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35935" y="229923"/>
            <a:ext cx="7680961" cy="68447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Was erwartet Sie?</a:t>
            </a:r>
          </a:p>
        </p:txBody>
      </p:sp>
    </p:spTree>
    <p:extLst>
      <p:ext uri="{BB962C8B-B14F-4D97-AF65-F5344CB8AC3E}">
        <p14:creationId xmlns:p14="http://schemas.microsoft.com/office/powerpoint/2010/main" val="10957845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64811" y="0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Projektwerkstatt: </a:t>
            </a:r>
            <a:br>
              <a:rPr lang="de-DE" sz="2400" b="1" dirty="0">
                <a:solidFill>
                  <a:srgbClr val="006B95"/>
                </a:solidFill>
              </a:rPr>
            </a:br>
            <a:r>
              <a:rPr lang="de-DE" sz="2400" b="1" i="0" dirty="0" err="1">
                <a:effectLst/>
                <a:latin typeface="+mj-lt"/>
              </a:rPr>
              <a:t>DigiDemokratie</a:t>
            </a:r>
            <a:r>
              <a:rPr lang="de-DE" sz="2400" b="1" i="0" dirty="0">
                <a:effectLst/>
                <a:latin typeface="+mj-lt"/>
              </a:rPr>
              <a:t> – Deine Chance, mitzureden!</a:t>
            </a:r>
            <a:endParaRPr lang="de-DE" sz="2400" b="1" dirty="0">
              <a:solidFill>
                <a:srgbClr val="006B95"/>
              </a:solidFill>
            </a:endParaRP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97" y="1910576"/>
            <a:ext cx="2775505" cy="271917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164768E-766F-440D-BD04-1205E4BC4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603" y="1910576"/>
            <a:ext cx="9180178" cy="25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25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3696" y="1094749"/>
            <a:ext cx="12000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In dieser Videokonferenz werde ich Ihnen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ein Erklärvideo zur Digitalen Drehtür präsentieren,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Live-Inspirationen erläutern,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Selbstwerkstatt vorstellen,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Fachthemenkurse zeigen,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Projekt-Werkstatt besprechen,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Unterstützung durch das Lehrerzimmer bei der Arbeit mit der Digitalen Drehtür demonstrieren.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35935" y="229923"/>
            <a:ext cx="7680961" cy="68447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Was erwartet Sie?</a:t>
            </a:r>
          </a:p>
        </p:txBody>
      </p:sp>
      <p:pic>
        <p:nvPicPr>
          <p:cNvPr id="1026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78" y="1430394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18" y="1875402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1" y="2391396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1" y="2907390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477" y="3398333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446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200" y="1194816"/>
            <a:ext cx="8130406" cy="5071681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550645" y="222513"/>
            <a:ext cx="7680961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/>
              <a:t>Digitale Drehtür</a:t>
            </a:r>
            <a:endParaRPr lang="de-DE" sz="4000" b="1" dirty="0"/>
          </a:p>
        </p:txBody>
      </p:sp>
      <p:sp>
        <p:nvSpPr>
          <p:cNvPr id="7" name="Rechteck 6"/>
          <p:cNvSpPr/>
          <p:nvPr/>
        </p:nvSpPr>
        <p:spPr>
          <a:xfrm>
            <a:off x="8510016" y="1194816"/>
            <a:ext cx="1194816" cy="56083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8510016" y="1959855"/>
            <a:ext cx="27414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Registrierung für Schulen</a:t>
            </a:r>
          </a:p>
        </p:txBody>
      </p:sp>
    </p:spTree>
    <p:extLst>
      <p:ext uri="{BB962C8B-B14F-4D97-AF65-F5344CB8AC3E}">
        <p14:creationId xmlns:p14="http://schemas.microsoft.com/office/powerpoint/2010/main" val="10236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F68BCB6-B7B3-4E00-AE54-CD0838528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D2AD-3D3E-4568-A7E3-6AECD1E74508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E5C6B4-5EEF-4CDA-8AE2-ACBECEE38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96817A-EF8D-4EE6-ABCC-736111C02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335" y="0"/>
            <a:ext cx="7531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810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8A8F151-3345-4A46-B02E-7D26A1A33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D2AD-3D3E-4568-A7E3-6AECD1E74508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E3C738F-FDC2-4E78-AD24-83A4D41F9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2D2F70-0EC9-409E-AFEE-0AA37D62F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44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791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350926" y="246897"/>
            <a:ext cx="4984011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937" y="95440"/>
            <a:ext cx="3695700" cy="7905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13" y="1166450"/>
            <a:ext cx="4599623" cy="4413698"/>
          </a:xfrm>
          <a:prstGeom prst="rect">
            <a:avLst/>
          </a:prstGeom>
        </p:spPr>
      </p:pic>
      <p:sp>
        <p:nvSpPr>
          <p:cNvPr id="9" name="Pfeil nach links 8"/>
          <p:cNvSpPr/>
          <p:nvPr/>
        </p:nvSpPr>
        <p:spPr>
          <a:xfrm flipV="1">
            <a:off x="2572512" y="4864608"/>
            <a:ext cx="6022848" cy="292608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472" y="1628053"/>
            <a:ext cx="3858416" cy="395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38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  Das Lehrerzimmer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7146DE7-7F75-478A-9F31-04A95D204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793" y="1148786"/>
            <a:ext cx="10161069" cy="517823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C03FA36-F7F6-4ED6-8849-291586B7D42A}"/>
              </a:ext>
            </a:extLst>
          </p:cNvPr>
          <p:cNvSpPr/>
          <p:nvPr/>
        </p:nvSpPr>
        <p:spPr>
          <a:xfrm>
            <a:off x="4122987" y="1486270"/>
            <a:ext cx="2479944" cy="244426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92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157807-8EA5-4DF4-AA13-3D1694FC3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765" y="1098374"/>
            <a:ext cx="9096470" cy="55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512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  Das Lehrerzimmer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7146DE7-7F75-478A-9F31-04A95D204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793" y="1148786"/>
            <a:ext cx="10161069" cy="517823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C03FA36-F7F6-4ED6-8849-291586B7D42A}"/>
              </a:ext>
            </a:extLst>
          </p:cNvPr>
          <p:cNvSpPr/>
          <p:nvPr/>
        </p:nvSpPr>
        <p:spPr>
          <a:xfrm>
            <a:off x="9182501" y="1515146"/>
            <a:ext cx="2681313" cy="244426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26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11552" y="237010"/>
            <a:ext cx="7498080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Drehtür:  Dashboard</a:t>
            </a:r>
          </a:p>
        </p:txBody>
      </p:sp>
      <p:sp>
        <p:nvSpPr>
          <p:cNvPr id="7" name="Rechteck 6"/>
          <p:cNvSpPr/>
          <p:nvPr/>
        </p:nvSpPr>
        <p:spPr>
          <a:xfrm>
            <a:off x="453325" y="1695950"/>
            <a:ext cx="10967682" cy="32437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Zugang und Login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Passwort ändern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Überblick über die teilnehmenden Schüler:innen der Schule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Funktionen des Dashboards: Custom</a:t>
            </a:r>
            <a:r>
              <a:rPr lang="de-DE" sz="2800" dirty="0">
                <a:solidFill>
                  <a:schemeClr val="bg1">
                    <a:lumMod val="75000"/>
                  </a:schemeClr>
                </a:solidFill>
              </a:rPr>
              <a:t> (Brauch, Sitte, Gepflogenheit)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Schüler:innen im Dashboard identifizieren </a:t>
            </a:r>
          </a:p>
        </p:txBody>
      </p:sp>
    </p:spTree>
    <p:extLst>
      <p:ext uri="{BB962C8B-B14F-4D97-AF65-F5344CB8AC3E}">
        <p14:creationId xmlns:p14="http://schemas.microsoft.com/office/powerpoint/2010/main" val="1145927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47291" y="1377776"/>
            <a:ext cx="115076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rgbClr val="006B95"/>
                </a:solidFill>
              </a:rPr>
              <a:t>„Die Digitale Drehtür ermöglicht es Schülerinnen und Schülern,</a:t>
            </a:r>
          </a:p>
          <a:p>
            <a:r>
              <a:rPr lang="de-DE" sz="2800" dirty="0">
                <a:solidFill>
                  <a:srgbClr val="006B95"/>
                </a:solidFill>
              </a:rPr>
              <a:t>ihre </a:t>
            </a:r>
            <a:r>
              <a:rPr lang="de-DE" sz="2800" b="1" i="1" dirty="0">
                <a:solidFill>
                  <a:srgbClr val="006B95"/>
                </a:solidFill>
              </a:rPr>
              <a:t>individuellen Potenziale </a:t>
            </a:r>
            <a:r>
              <a:rPr lang="de-DE" sz="2800" dirty="0">
                <a:solidFill>
                  <a:srgbClr val="006B95"/>
                </a:solidFill>
              </a:rPr>
              <a:t>durch interessengeleitetes, selbstreguliertes Lernen optimal zu entfalten. … </a:t>
            </a:r>
          </a:p>
          <a:p>
            <a:endParaRPr lang="de-DE" sz="2800" dirty="0">
              <a:solidFill>
                <a:srgbClr val="006B95"/>
              </a:solidFill>
            </a:endParaRPr>
          </a:p>
          <a:p>
            <a:r>
              <a:rPr lang="de-DE" sz="2800" dirty="0">
                <a:solidFill>
                  <a:srgbClr val="006B95"/>
                </a:solidFill>
              </a:rPr>
              <a:t>Die Digitale Drehtür versteht sich als </a:t>
            </a:r>
            <a:r>
              <a:rPr lang="de-DE" sz="2800" b="1" dirty="0">
                <a:solidFill>
                  <a:srgbClr val="006B95"/>
                </a:solidFill>
              </a:rPr>
              <a:t>begabungsförderndes Instrument </a:t>
            </a:r>
            <a:r>
              <a:rPr lang="de-DE" sz="2800" dirty="0">
                <a:solidFill>
                  <a:srgbClr val="006B95"/>
                </a:solidFill>
              </a:rPr>
              <a:t>der inklusiven Schulentwicklung und folgt dem Gedanken, dass </a:t>
            </a:r>
            <a:r>
              <a:rPr lang="de-DE" sz="2800" b="1" i="1" dirty="0">
                <a:solidFill>
                  <a:srgbClr val="006B95"/>
                </a:solidFill>
              </a:rPr>
              <a:t>alle Schülerinnen und Schüler Fähigkeiten, Neigungen und Interessen</a:t>
            </a:r>
            <a:r>
              <a:rPr lang="de-DE" sz="2800" dirty="0">
                <a:solidFill>
                  <a:srgbClr val="006B95"/>
                </a:solidFill>
              </a:rPr>
              <a:t> haben, die sie systematisch weiterentwickeln sollen, um ihre Potenziale und Begabungen bestmöglich zu stärken.“</a:t>
            </a:r>
          </a:p>
        </p:txBody>
      </p:sp>
      <p:sp>
        <p:nvSpPr>
          <p:cNvPr id="10" name="Rechteck 9"/>
          <p:cNvSpPr/>
          <p:nvPr/>
        </p:nvSpPr>
        <p:spPr>
          <a:xfrm>
            <a:off x="2659380" y="127769"/>
            <a:ext cx="687324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4400" dirty="0">
                <a:solidFill>
                  <a:srgbClr val="006B95"/>
                </a:solidFill>
              </a:rPr>
              <a:t>Digitale Drehtür</a:t>
            </a:r>
          </a:p>
        </p:txBody>
      </p:sp>
      <p:pic>
        <p:nvPicPr>
          <p:cNvPr id="7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220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Drehtür:  Das Lehrerzimmer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6E8377-A290-40EA-83A0-A7DB4A117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6" y="1126053"/>
            <a:ext cx="7020905" cy="135273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65D9522-F6E3-40E7-B264-9E729DB0BE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444" t="25897" r="24658" b="30384"/>
          <a:stretch/>
        </p:blipFill>
        <p:spPr>
          <a:xfrm>
            <a:off x="5570784" y="1047597"/>
            <a:ext cx="3490546" cy="299817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DBAC91C-FDA4-42C8-B59B-CB9C722EB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923" y="1126053"/>
            <a:ext cx="1926948" cy="569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075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Drehtür:  Das Lehrerzimmer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1162050"/>
            <a:ext cx="93154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845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Drehtür:  Das Lehrerzimmer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5061449-C665-4C61-9376-694990C2A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18" y="2133419"/>
            <a:ext cx="10659963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15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Drehtür:  Das Lehrerzimmer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16" y="1153997"/>
            <a:ext cx="8485632" cy="46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568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Drehtür:  Das Lehrerzimmer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3907ADF-6716-4B86-B4B2-2AF7D2010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752" y="1277178"/>
            <a:ext cx="10311854" cy="55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339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Drehtür: Das Lehrerzimmer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9" y="1185205"/>
            <a:ext cx="10791825" cy="25527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8" y="3828097"/>
            <a:ext cx="5104005" cy="195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466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3696" y="1094749"/>
            <a:ext cx="12000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In dieser Videokonferenz werde ich Ihnen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ein Erklärvideo zur Digitalen Drehtür präsentieren,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Live-Inspirationen erläutern,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Selbstwerkstatt vorstellen,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Fachthemenkurse zeigen,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Projekt-Werkstatt besprechen,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Unterstützung durch das Lehrerzimmer bei der Arbeit mit der Digitalen Drehtür demonstrieren.</a:t>
            </a:r>
            <a:endParaRPr lang="de-DE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35935" y="229923"/>
            <a:ext cx="7680961" cy="68447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Was erwartet Sie?</a:t>
            </a:r>
          </a:p>
        </p:txBody>
      </p:sp>
      <p:pic>
        <p:nvPicPr>
          <p:cNvPr id="1026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78" y="1430394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18" y="1875402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1" y="2391396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1" y="2907390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477" y="3398333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823" y="4455331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3606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D2AD-3D3E-4568-A7E3-6AECD1E74508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9" y="19451"/>
            <a:ext cx="9679730" cy="683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279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9" y="1913557"/>
            <a:ext cx="9135460" cy="279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04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2659380" y="127769"/>
            <a:ext cx="687324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4400" dirty="0">
                <a:solidFill>
                  <a:srgbClr val="006B95"/>
                </a:solidFill>
              </a:rPr>
              <a:t>Digitale Drehtür</a:t>
            </a:r>
          </a:p>
        </p:txBody>
      </p:sp>
      <p:pic>
        <p:nvPicPr>
          <p:cNvPr id="7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158149" y="1349904"/>
            <a:ext cx="814908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6B95"/>
                </a:solidFill>
              </a:rPr>
              <a:t>Mehrwert für Lehrkräfte und Pädagogen/Pädagoginnen</a:t>
            </a:r>
          </a:p>
          <a:p>
            <a:r>
              <a:rPr lang="de-DE" sz="2400" dirty="0">
                <a:solidFill>
                  <a:srgbClr val="006B95"/>
                </a:solidFill>
              </a:rPr>
              <a:t>Zugleich richtet sich die Digitale Drehtür an alle Lehrkräfte, Pädagoginnen und Pädagogen, die eine </a:t>
            </a:r>
            <a:r>
              <a:rPr lang="de-DE" sz="2400" b="1" i="1" dirty="0">
                <a:solidFill>
                  <a:srgbClr val="006B95"/>
                </a:solidFill>
              </a:rPr>
              <a:t>Erweiterung ihres Unterrichts durch individuelle,</a:t>
            </a:r>
          </a:p>
          <a:p>
            <a:r>
              <a:rPr lang="de-DE" sz="2400" b="1" i="1" dirty="0">
                <a:solidFill>
                  <a:srgbClr val="006B95"/>
                </a:solidFill>
              </a:rPr>
              <a:t>interessengeleitete Lernangebote </a:t>
            </a:r>
            <a:r>
              <a:rPr lang="de-DE" sz="2400" dirty="0">
                <a:solidFill>
                  <a:srgbClr val="006B95"/>
                </a:solidFill>
              </a:rPr>
              <a:t>suchen. </a:t>
            </a:r>
          </a:p>
          <a:p>
            <a:endParaRPr lang="de-DE" sz="2400" dirty="0">
              <a:solidFill>
                <a:srgbClr val="006B95"/>
              </a:solidFill>
            </a:endParaRPr>
          </a:p>
          <a:p>
            <a:r>
              <a:rPr lang="de-DE" sz="2400" dirty="0">
                <a:solidFill>
                  <a:srgbClr val="006B95"/>
                </a:solidFill>
              </a:rPr>
              <a:t>Die Digitale Drehtür hilft als </a:t>
            </a:r>
            <a:r>
              <a:rPr lang="de-DE" sz="2400" b="1" i="1" dirty="0">
                <a:solidFill>
                  <a:srgbClr val="006B95"/>
                </a:solidFill>
              </a:rPr>
              <a:t>Enrichment-Angebot </a:t>
            </a:r>
            <a:r>
              <a:rPr lang="de-DE" sz="2400" dirty="0">
                <a:solidFill>
                  <a:srgbClr val="006B95"/>
                </a:solidFill>
              </a:rPr>
              <a:t>dabei, den unterschiedlichen Lernausgangslagen und Interessen der Schülerinnen und Schüler gerecht zu werden, sowie selbstreguliertes Lernen zu fördern.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305" y="2656913"/>
            <a:ext cx="299085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3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7089" y="69760"/>
            <a:ext cx="7691616" cy="88546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3786" y="0"/>
            <a:ext cx="1514475" cy="8667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8" y="1232934"/>
            <a:ext cx="10920793" cy="431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01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Digitale Drehtür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D2F99E2-343E-28FD-1F97-7B7070738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151376" y="1135175"/>
            <a:ext cx="4907280" cy="458764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59657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Benutzerdefinier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1372</Words>
  <Application>Microsoft Office PowerPoint</Application>
  <PresentationFormat>Breitbild</PresentationFormat>
  <Paragraphs>265</Paragraphs>
  <Slides>68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68</vt:i4>
      </vt:variant>
    </vt:vector>
  </HeadingPairs>
  <TitlesOfParts>
    <vt:vector size="75" baseType="lpstr">
      <vt:lpstr>Lexend</vt:lpstr>
      <vt:lpstr>Arial</vt:lpstr>
      <vt:lpstr>Calibri</vt:lpstr>
      <vt:lpstr>Segoe UI</vt:lpstr>
      <vt:lpstr>Tw Cen MT</vt:lpstr>
      <vt:lpstr>Wingdings 3</vt:lpstr>
      <vt:lpstr>Integral</vt:lpstr>
      <vt:lpstr>PowerPoint-Präsentation</vt:lpstr>
      <vt:lpstr>PowerPoint-Präsentation</vt:lpstr>
      <vt:lpstr>PowerPoint-Präsentation</vt:lpstr>
      <vt:lpstr>Digitale Drehtür</vt:lpstr>
      <vt:lpstr>PowerPoint-Präsentation</vt:lpstr>
      <vt:lpstr>PowerPoint-Präsentation</vt:lpstr>
      <vt:lpstr>PowerPoint-Präsentation</vt:lpstr>
      <vt:lpstr>PowerPoint-Präsentation</vt:lpstr>
      <vt:lpstr>Digitale Drehtür</vt:lpstr>
      <vt:lpstr>Digitale Drehtür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Digitale Drehtür/2.-4. Klasse</vt:lpstr>
      <vt:lpstr>Digitale Drehtür/2.-4. Klasse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Kurse der Selbstwerkstatt</vt:lpstr>
      <vt:lpstr>Kurse der Selbstwerkstatt</vt:lpstr>
      <vt:lpstr>Kurse der Selbstwerkstatt</vt:lpstr>
      <vt:lpstr>Kurse der Selbstwerkstatt</vt:lpstr>
      <vt:lpstr>Kurse der Selbstwerkstatt</vt:lpstr>
      <vt:lpstr>Arbeitsblatt: Ziele setzen</vt:lpstr>
      <vt:lpstr>PowerPoint-Präsentation</vt:lpstr>
      <vt:lpstr>Digitale Drehtür</vt:lpstr>
      <vt:lpstr>PowerPoint-Präsentation</vt:lpstr>
      <vt:lpstr>Fachliche Werkstätten</vt:lpstr>
      <vt:lpstr>Fachliche Werkstätten/Physik</vt:lpstr>
      <vt:lpstr>PowerPoint-Präsentation</vt:lpstr>
      <vt:lpstr>PowerPoint-Präsentation</vt:lpstr>
      <vt:lpstr>MA: Magische Formen</vt:lpstr>
      <vt:lpstr>MA: Magische Formen</vt:lpstr>
      <vt:lpstr>Programmkarte für Lehrer</vt:lpstr>
      <vt:lpstr>Hier geht es los</vt:lpstr>
      <vt:lpstr>Hier geht es los</vt:lpstr>
      <vt:lpstr>Magische Sterne – Sterne mit Lücken</vt:lpstr>
      <vt:lpstr>Magische Quadrate Projektvorschlag</vt:lpstr>
      <vt:lpstr>PowerPoint-Präsentation</vt:lpstr>
      <vt:lpstr>Digitale Drehtür</vt:lpstr>
      <vt:lpstr>Projektwerkstatt:  DigiDemokratie – Deine Chance, mitzureden!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Peter-Wehner, Andrea</dc:creator>
  <cp:lastModifiedBy>Peter-Wehner, Andrea</cp:lastModifiedBy>
  <cp:revision>259</cp:revision>
  <dcterms:created xsi:type="dcterms:W3CDTF">2023-06-07T09:19:12Z</dcterms:created>
  <dcterms:modified xsi:type="dcterms:W3CDTF">2025-05-20T08:33:35Z</dcterms:modified>
</cp:coreProperties>
</file>