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9"/>
  </p:notesMasterIdLst>
  <p:sldIdLst>
    <p:sldId id="694" r:id="rId2"/>
    <p:sldId id="724" r:id="rId3"/>
    <p:sldId id="628" r:id="rId4"/>
    <p:sldId id="505" r:id="rId5"/>
    <p:sldId id="701" r:id="rId6"/>
    <p:sldId id="630" r:id="rId7"/>
    <p:sldId id="678" r:id="rId8"/>
    <p:sldId id="646" r:id="rId9"/>
    <p:sldId id="504" r:id="rId10"/>
    <p:sldId id="677" r:id="rId11"/>
    <p:sldId id="601" r:id="rId12"/>
    <p:sldId id="700" r:id="rId13"/>
    <p:sldId id="580" r:id="rId14"/>
    <p:sldId id="581" r:id="rId15"/>
    <p:sldId id="674" r:id="rId16"/>
    <p:sldId id="648" r:id="rId17"/>
    <p:sldId id="508" r:id="rId18"/>
    <p:sldId id="509" r:id="rId19"/>
    <p:sldId id="510" r:id="rId20"/>
    <p:sldId id="647" r:id="rId21"/>
    <p:sldId id="582" r:id="rId22"/>
    <p:sldId id="641" r:id="rId23"/>
    <p:sldId id="643" r:id="rId24"/>
    <p:sldId id="649" r:id="rId25"/>
    <p:sldId id="651" r:id="rId26"/>
    <p:sldId id="702" r:id="rId27"/>
    <p:sldId id="583" r:id="rId28"/>
    <p:sldId id="584" r:id="rId29"/>
    <p:sldId id="634" r:id="rId30"/>
    <p:sldId id="635" r:id="rId31"/>
    <p:sldId id="636" r:id="rId32"/>
    <p:sldId id="637" r:id="rId33"/>
    <p:sldId id="638" r:id="rId34"/>
    <p:sldId id="703" r:id="rId35"/>
    <p:sldId id="590" r:id="rId36"/>
    <p:sldId id="726" r:id="rId37"/>
    <p:sldId id="644" r:id="rId38"/>
    <p:sldId id="621" r:id="rId39"/>
    <p:sldId id="714" r:id="rId40"/>
    <p:sldId id="645" r:id="rId41"/>
    <p:sldId id="652" r:id="rId42"/>
    <p:sldId id="653" r:id="rId43"/>
    <p:sldId id="592" r:id="rId44"/>
    <p:sldId id="623" r:id="rId45"/>
    <p:sldId id="624" r:id="rId46"/>
    <p:sldId id="654" r:id="rId47"/>
    <p:sldId id="655" r:id="rId48"/>
    <p:sldId id="656" r:id="rId49"/>
    <p:sldId id="657" r:id="rId50"/>
    <p:sldId id="658" r:id="rId51"/>
    <p:sldId id="659" r:id="rId52"/>
    <p:sldId id="704" r:id="rId53"/>
    <p:sldId id="593" r:id="rId54"/>
    <p:sldId id="543" r:id="rId55"/>
    <p:sldId id="511" r:id="rId56"/>
    <p:sldId id="516" r:id="rId57"/>
    <p:sldId id="705" r:id="rId58"/>
    <p:sldId id="603" r:id="rId59"/>
    <p:sldId id="715" r:id="rId60"/>
    <p:sldId id="716" r:id="rId61"/>
    <p:sldId id="717" r:id="rId62"/>
    <p:sldId id="718" r:id="rId63"/>
    <p:sldId id="602" r:id="rId64"/>
    <p:sldId id="663" r:id="rId65"/>
    <p:sldId id="722" r:id="rId66"/>
    <p:sldId id="723" r:id="rId67"/>
    <p:sldId id="668" r:id="rId68"/>
    <p:sldId id="720" r:id="rId69"/>
    <p:sldId id="727" r:id="rId70"/>
    <p:sldId id="664" r:id="rId71"/>
    <p:sldId id="721" r:id="rId72"/>
    <p:sldId id="665" r:id="rId73"/>
    <p:sldId id="670" r:id="rId74"/>
    <p:sldId id="671" r:id="rId75"/>
    <p:sldId id="706" r:id="rId76"/>
    <p:sldId id="695" r:id="rId77"/>
    <p:sldId id="530" r:id="rId7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B522C2DB-9CDF-40B0-9853-0EC18BC2C68E}">
          <p14:sldIdLst>
            <p14:sldId id="694"/>
            <p14:sldId id="724"/>
            <p14:sldId id="628"/>
            <p14:sldId id="505"/>
            <p14:sldId id="701"/>
            <p14:sldId id="630"/>
            <p14:sldId id="678"/>
            <p14:sldId id="646"/>
            <p14:sldId id="504"/>
            <p14:sldId id="677"/>
            <p14:sldId id="601"/>
            <p14:sldId id="700"/>
            <p14:sldId id="580"/>
            <p14:sldId id="581"/>
            <p14:sldId id="674"/>
            <p14:sldId id="648"/>
            <p14:sldId id="508"/>
            <p14:sldId id="509"/>
            <p14:sldId id="510"/>
            <p14:sldId id="647"/>
            <p14:sldId id="582"/>
            <p14:sldId id="641"/>
            <p14:sldId id="643"/>
            <p14:sldId id="649"/>
            <p14:sldId id="651"/>
            <p14:sldId id="702"/>
            <p14:sldId id="583"/>
            <p14:sldId id="584"/>
            <p14:sldId id="634"/>
            <p14:sldId id="635"/>
            <p14:sldId id="636"/>
            <p14:sldId id="637"/>
            <p14:sldId id="638"/>
            <p14:sldId id="703"/>
            <p14:sldId id="590"/>
            <p14:sldId id="726"/>
            <p14:sldId id="644"/>
            <p14:sldId id="621"/>
            <p14:sldId id="714"/>
            <p14:sldId id="645"/>
            <p14:sldId id="652"/>
            <p14:sldId id="653"/>
            <p14:sldId id="592"/>
            <p14:sldId id="623"/>
            <p14:sldId id="624"/>
            <p14:sldId id="654"/>
            <p14:sldId id="655"/>
            <p14:sldId id="656"/>
            <p14:sldId id="657"/>
            <p14:sldId id="658"/>
            <p14:sldId id="659"/>
            <p14:sldId id="704"/>
            <p14:sldId id="593"/>
            <p14:sldId id="543"/>
            <p14:sldId id="511"/>
            <p14:sldId id="516"/>
            <p14:sldId id="705"/>
            <p14:sldId id="603"/>
            <p14:sldId id="715"/>
            <p14:sldId id="716"/>
            <p14:sldId id="717"/>
            <p14:sldId id="718"/>
            <p14:sldId id="602"/>
            <p14:sldId id="663"/>
            <p14:sldId id="722"/>
            <p14:sldId id="723"/>
            <p14:sldId id="668"/>
            <p14:sldId id="720"/>
            <p14:sldId id="727"/>
            <p14:sldId id="664"/>
            <p14:sldId id="721"/>
            <p14:sldId id="665"/>
            <p14:sldId id="670"/>
            <p14:sldId id="671"/>
            <p14:sldId id="706"/>
            <p14:sldId id="695"/>
            <p14:sldId id="53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B95"/>
    <a:srgbClr val="FF6600"/>
    <a:srgbClr val="740000"/>
    <a:srgbClr val="3E4867"/>
    <a:srgbClr val="FF0000"/>
    <a:srgbClr val="F60000"/>
    <a:srgbClr val="7E97A3"/>
    <a:srgbClr val="EF7A03"/>
    <a:srgbClr val="F27B03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48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45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F88455-212D-4AAF-9C04-DF4FE96B8496}" type="datetimeFigureOut">
              <a:rPr lang="de-DE" smtClean="0"/>
              <a:t>25.02.2025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D2BC95-28A0-461D-B308-74352385370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9774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8751A24D-53E0-4368-A016-9DA50DD92A76}" type="datetime1">
              <a:rPr lang="de-DE" smtClean="0"/>
              <a:t>25.02.2025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Andrea Peter-Wehner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82" y="214232"/>
            <a:ext cx="1899590" cy="618528"/>
          </a:xfrm>
          <a:prstGeom prst="rect">
            <a:avLst/>
          </a:prstGeom>
        </p:spPr>
      </p:pic>
      <p:sp>
        <p:nvSpPr>
          <p:cNvPr id="13" name="Rechteck 12"/>
          <p:cNvSpPr/>
          <p:nvPr userDrawn="1"/>
        </p:nvSpPr>
        <p:spPr>
          <a:xfrm>
            <a:off x="0" y="1021326"/>
            <a:ext cx="12192000" cy="45719"/>
          </a:xfrm>
          <a:prstGeom prst="rect">
            <a:avLst/>
          </a:prstGeom>
          <a:solidFill>
            <a:srgbClr val="00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1131491" y="3820819"/>
            <a:ext cx="9929018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82" y="5802232"/>
            <a:ext cx="1237262" cy="994662"/>
          </a:xfrm>
          <a:prstGeom prst="rect">
            <a:avLst/>
          </a:prstGeom>
        </p:spPr>
      </p:pic>
      <p:sp>
        <p:nvSpPr>
          <p:cNvPr id="19" name="Rechteck 18"/>
          <p:cNvSpPr/>
          <p:nvPr userDrawn="1"/>
        </p:nvSpPr>
        <p:spPr>
          <a:xfrm>
            <a:off x="0" y="5793528"/>
            <a:ext cx="12192000" cy="45719"/>
          </a:xfrm>
          <a:prstGeom prst="rect">
            <a:avLst/>
          </a:prstGeom>
          <a:solidFill>
            <a:srgbClr val="00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 userDrawn="1"/>
        </p:nvSpPr>
        <p:spPr>
          <a:xfrm>
            <a:off x="2585359" y="176273"/>
            <a:ext cx="6934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Webbasierte Plattform zur Förderung leistungsstarker und potentiell leistungsfähiger Schülerinnen und Schüler</a:t>
            </a:r>
          </a:p>
        </p:txBody>
      </p:sp>
    </p:spTree>
    <p:extLst>
      <p:ext uri="{BB962C8B-B14F-4D97-AF65-F5344CB8AC3E}">
        <p14:creationId xmlns:p14="http://schemas.microsoft.com/office/powerpoint/2010/main" val="127111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A0A5E-C077-4FBB-8DBB-1E5BEE22ADE8}" type="datetimeFigureOut">
              <a:rPr lang="de-DE" smtClean="0"/>
              <a:t>25.02.2025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20399-8FE1-4217-9F27-C78046924C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8564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4A5026B-F5A8-4A39-AD9C-0910BC59D2E0}" type="datetime1">
              <a:rPr lang="de-DE" smtClean="0"/>
              <a:t>25.02.2025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Andrea Peter-Wehner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82" y="214232"/>
            <a:ext cx="1899590" cy="618528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82" y="5802232"/>
            <a:ext cx="1237262" cy="994662"/>
          </a:xfrm>
          <a:prstGeom prst="rect">
            <a:avLst/>
          </a:prstGeom>
        </p:spPr>
      </p:pic>
      <p:sp>
        <p:nvSpPr>
          <p:cNvPr id="19" name="Rechteck 18"/>
          <p:cNvSpPr/>
          <p:nvPr userDrawn="1"/>
        </p:nvSpPr>
        <p:spPr>
          <a:xfrm>
            <a:off x="0" y="5793528"/>
            <a:ext cx="12192000" cy="45719"/>
          </a:xfrm>
          <a:prstGeom prst="rect">
            <a:avLst/>
          </a:prstGeom>
          <a:solidFill>
            <a:srgbClr val="00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1776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4C508-CC7C-4AED-98E4-53AE08BCF121}" type="datetime1">
              <a:rPr lang="de-DE" smtClean="0"/>
              <a:t>25.02.2025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Andrea Peter-Wehner</a:t>
            </a:r>
          </a:p>
        </p:txBody>
      </p:sp>
    </p:spTree>
    <p:extLst>
      <p:ext uri="{BB962C8B-B14F-4D97-AF65-F5344CB8AC3E}">
        <p14:creationId xmlns:p14="http://schemas.microsoft.com/office/powerpoint/2010/main" val="3917896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477045" y="1513677"/>
            <a:ext cx="1126319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976438" algn="l"/>
              </a:tabLst>
            </a:pPr>
            <a:r>
              <a:rPr lang="de-DE" sz="3200" b="1" dirty="0">
                <a:solidFill>
                  <a:srgbClr val="006B95"/>
                </a:solidFill>
              </a:rPr>
              <a:t>In dieser Videokonferenz/ </a:t>
            </a:r>
            <a:r>
              <a:rPr lang="de-DE" sz="3200" dirty="0">
                <a:solidFill>
                  <a:srgbClr val="006B95"/>
                </a:solidFill>
              </a:rPr>
              <a:t>Teil 2 </a:t>
            </a:r>
            <a:r>
              <a:rPr lang="de-DE" sz="3200" b="1" dirty="0">
                <a:solidFill>
                  <a:srgbClr val="006B95"/>
                </a:solidFill>
              </a:rPr>
              <a:t>lernst du, 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1976438" algn="l"/>
              </a:tabLst>
            </a:pPr>
            <a:r>
              <a:rPr lang="de-DE" sz="2400" dirty="0">
                <a:solidFill>
                  <a:srgbClr val="006B95"/>
                </a:solidFill>
              </a:rPr>
              <a:t>was das Besondere an AHA Zahlen ist, die von vorne und hinten gelesen die gleiche Zahl ergeben. Du entdeckst ihre Zusammenhänge und Besonderheiten. 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1976438" algn="l"/>
              </a:tabLst>
            </a:pPr>
            <a:r>
              <a:rPr lang="de-DE" sz="2400" dirty="0">
                <a:solidFill>
                  <a:srgbClr val="006B95"/>
                </a:solidFill>
              </a:rPr>
              <a:t>Forscherfragen zu </a:t>
            </a:r>
            <a:r>
              <a:rPr lang="de-DE" sz="2400" b="1" dirty="0">
                <a:solidFill>
                  <a:srgbClr val="FF6600"/>
                </a:solidFill>
              </a:rPr>
              <a:t>mathematischen Forschungsaufgaben </a:t>
            </a:r>
            <a:r>
              <a:rPr lang="de-DE" sz="2400" b="1" dirty="0">
                <a:solidFill>
                  <a:srgbClr val="006B94"/>
                </a:solidFill>
              </a:rPr>
              <a:t>(AHA-Zahlen) </a:t>
            </a:r>
            <a:r>
              <a:rPr lang="de-DE" sz="2400" dirty="0">
                <a:solidFill>
                  <a:srgbClr val="006B95"/>
                </a:solidFill>
              </a:rPr>
              <a:t>zu bilden,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1976438" algn="l"/>
              </a:tabLst>
            </a:pPr>
            <a:r>
              <a:rPr lang="de-DE" sz="2400" dirty="0">
                <a:solidFill>
                  <a:srgbClr val="006B95"/>
                </a:solidFill>
              </a:rPr>
              <a:t>Internetseiten für Kinder zum Recherchieren zu nutzen,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1976438" algn="l"/>
              </a:tabLst>
            </a:pPr>
            <a:r>
              <a:rPr lang="de-DE" sz="2400" dirty="0">
                <a:solidFill>
                  <a:srgbClr val="006B95"/>
                </a:solidFill>
              </a:rPr>
              <a:t>Fragen zu einem eigenen Thema/einer eigenen Forscherfrage zu bilden,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1976438" algn="l"/>
              </a:tabLst>
            </a:pPr>
            <a:r>
              <a:rPr lang="de-DE" sz="2400" dirty="0">
                <a:solidFill>
                  <a:srgbClr val="006B95"/>
                </a:solidFill>
              </a:rPr>
              <a:t>eigene Taskcards zu gestalten.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668F0-132A-4808-9648-F13716939DEB}" type="datetime1">
              <a:rPr lang="de-DE" smtClean="0"/>
              <a:t>25.02.2025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Andrea Peter-Wehner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2" hasCustomPrompt="1"/>
          </p:nvPr>
        </p:nvSpPr>
        <p:spPr>
          <a:xfrm>
            <a:off x="11070773" y="69760"/>
            <a:ext cx="971550" cy="88546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rPr lang="de-DE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4108519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25.02.2025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Andrea Peter-Wehner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2" hasCustomPrompt="1"/>
          </p:nvPr>
        </p:nvSpPr>
        <p:spPr>
          <a:xfrm>
            <a:off x="11070773" y="69760"/>
            <a:ext cx="971550" cy="88546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rPr lang="de-DE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4184986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1510393"/>
            <a:ext cx="4754880" cy="4798967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006B95"/>
              </a:buClr>
              <a:buFont typeface="Arial" panose="020B0604020202020204" pitchFamily="34" charset="0"/>
              <a:buNone/>
              <a:defRPr sz="2400" i="0">
                <a:solidFill>
                  <a:srgbClr val="006B95"/>
                </a:solidFill>
              </a:defRPr>
            </a:lvl1pPr>
            <a:lvl2pPr marL="265176" indent="-137160">
              <a:buClr>
                <a:srgbClr val="006B95"/>
              </a:buClr>
              <a:buFont typeface="Arial" panose="020B0604020202020204" pitchFamily="34" charset="0"/>
              <a:buChar char="•"/>
              <a:defRPr sz="2000" i="0">
                <a:solidFill>
                  <a:srgbClr val="006B95"/>
                </a:solidFill>
              </a:defRPr>
            </a:lvl2pPr>
            <a:lvl3pPr marL="448056" indent="-137160">
              <a:buClr>
                <a:srgbClr val="006B95"/>
              </a:buClr>
              <a:buFont typeface="Arial" panose="020B0604020202020204" pitchFamily="34" charset="0"/>
              <a:buChar char="•"/>
              <a:defRPr sz="1800" i="0">
                <a:solidFill>
                  <a:srgbClr val="006B95"/>
                </a:solidFill>
              </a:defRPr>
            </a:lvl3pPr>
            <a:lvl4pPr marL="594360" indent="-137160">
              <a:buClr>
                <a:srgbClr val="006B95"/>
              </a:buClr>
              <a:buFont typeface="Arial" panose="020B0604020202020204" pitchFamily="34" charset="0"/>
              <a:buChar char="•"/>
              <a:defRPr sz="1800" i="0">
                <a:solidFill>
                  <a:srgbClr val="006B95"/>
                </a:solidFill>
              </a:defRPr>
            </a:lvl4pPr>
            <a:lvl5pPr marL="777240" indent="-137160">
              <a:buClr>
                <a:srgbClr val="006B95"/>
              </a:buClr>
              <a:buFont typeface="Arial" panose="020B0604020202020204" pitchFamily="34" charset="0"/>
              <a:buChar char="•"/>
              <a:defRPr sz="1800" i="0">
                <a:solidFill>
                  <a:srgbClr val="006B95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1510393"/>
            <a:ext cx="4754880" cy="4798967"/>
          </a:xfrm>
          <a:prstGeom prst="rect">
            <a:avLst/>
          </a:prstGeom>
        </p:spPr>
        <p:txBody>
          <a:bodyPr/>
          <a:lstStyle>
            <a:lvl1pPr marL="91440" indent="-91440">
              <a:buClr>
                <a:srgbClr val="006B95"/>
              </a:buClr>
              <a:buFont typeface="Arial" panose="020B0604020202020204" pitchFamily="34" charset="0"/>
              <a:buChar char="•"/>
              <a:defRPr sz="2400">
                <a:solidFill>
                  <a:srgbClr val="006B95"/>
                </a:solidFill>
              </a:defRPr>
            </a:lvl1pPr>
            <a:lvl2pPr marL="265176" indent="-137160">
              <a:buClr>
                <a:srgbClr val="006B95"/>
              </a:buClr>
              <a:buFont typeface="Arial" panose="020B0604020202020204" pitchFamily="34" charset="0"/>
              <a:buChar char="•"/>
              <a:defRPr sz="2000">
                <a:solidFill>
                  <a:srgbClr val="006B95"/>
                </a:solidFill>
              </a:defRPr>
            </a:lvl2pPr>
            <a:lvl3pPr marL="448056" indent="-137160">
              <a:buClr>
                <a:srgbClr val="006B95"/>
              </a:buClr>
              <a:buFont typeface="Arial" panose="020B0604020202020204" pitchFamily="34" charset="0"/>
              <a:buChar char="•"/>
              <a:defRPr sz="1800">
                <a:solidFill>
                  <a:srgbClr val="006B95"/>
                </a:solidFill>
              </a:defRPr>
            </a:lvl3pPr>
            <a:lvl4pPr marL="594360" indent="-137160">
              <a:buClr>
                <a:srgbClr val="006B95"/>
              </a:buClr>
              <a:buFont typeface="Arial" panose="020B0604020202020204" pitchFamily="34" charset="0"/>
              <a:buChar char="•"/>
              <a:defRPr sz="1800">
                <a:solidFill>
                  <a:srgbClr val="006B95"/>
                </a:solidFill>
              </a:defRPr>
            </a:lvl4pPr>
            <a:lvl5pPr marL="777240" indent="-137160">
              <a:buClr>
                <a:srgbClr val="006B95"/>
              </a:buClr>
              <a:buFont typeface="Arial" panose="020B0604020202020204" pitchFamily="34" charset="0"/>
              <a:buChar char="•"/>
              <a:defRPr sz="1800">
                <a:solidFill>
                  <a:srgbClr val="006B95"/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52400-D5C1-4550-9473-EFE007430AD0}" type="datetime1">
              <a:rPr lang="de-DE" smtClean="0"/>
              <a:t>25.02.2025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Andrea Peter-Wehner</a:t>
            </a:r>
          </a:p>
        </p:txBody>
      </p:sp>
    </p:spTree>
    <p:extLst>
      <p:ext uri="{BB962C8B-B14F-4D97-AF65-F5344CB8AC3E}">
        <p14:creationId xmlns:p14="http://schemas.microsoft.com/office/powerpoint/2010/main" val="1717563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024126" y="1510393"/>
            <a:ext cx="9156737" cy="4798967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006B95"/>
              </a:buClr>
              <a:buFont typeface="Arial" panose="020B0604020202020204" pitchFamily="34" charset="0"/>
              <a:buNone/>
              <a:defRPr sz="2400" i="0">
                <a:solidFill>
                  <a:srgbClr val="006B95"/>
                </a:solidFill>
              </a:defRPr>
            </a:lvl1pPr>
            <a:lvl2pPr marL="265176" indent="-137160">
              <a:buClr>
                <a:srgbClr val="006B95"/>
              </a:buClr>
              <a:buFont typeface="Arial" panose="020B0604020202020204" pitchFamily="34" charset="0"/>
              <a:buChar char="•"/>
              <a:defRPr i="0">
                <a:solidFill>
                  <a:srgbClr val="006B95"/>
                </a:solidFill>
              </a:defRPr>
            </a:lvl2pPr>
            <a:lvl3pPr marL="448056" indent="-137160">
              <a:buClr>
                <a:srgbClr val="006B95"/>
              </a:buClr>
              <a:buFont typeface="Arial" panose="020B0604020202020204" pitchFamily="34" charset="0"/>
              <a:buChar char="•"/>
              <a:defRPr i="0">
                <a:solidFill>
                  <a:srgbClr val="006B95"/>
                </a:solidFill>
              </a:defRPr>
            </a:lvl3pPr>
            <a:lvl4pPr marL="594360" indent="-137160">
              <a:buClr>
                <a:srgbClr val="006B95"/>
              </a:buClr>
              <a:buFont typeface="Arial" panose="020B0604020202020204" pitchFamily="34" charset="0"/>
              <a:buChar char="•"/>
              <a:defRPr i="0">
                <a:solidFill>
                  <a:srgbClr val="006B95"/>
                </a:solidFill>
              </a:defRPr>
            </a:lvl4pPr>
            <a:lvl5pPr marL="777240" indent="-137160">
              <a:buClr>
                <a:srgbClr val="006B95"/>
              </a:buClr>
              <a:buFont typeface="Arial" panose="020B0604020202020204" pitchFamily="34" charset="0"/>
              <a:buChar char="•"/>
              <a:defRPr i="0">
                <a:solidFill>
                  <a:srgbClr val="006B95"/>
                </a:solidFill>
              </a:defRPr>
            </a:lvl5pPr>
          </a:lstStyle>
          <a:p>
            <a:pPr marL="0" indent="0">
              <a:buNone/>
            </a:pPr>
            <a:r>
              <a:rPr lang="de-DE" sz="2000" dirty="0"/>
              <a:t>Als es die ersten Hügel des Kursivgebirges erklommen hatte, warf es einen letzten Blick zurück auf die Skyline seiner Heimatstadt Buchstabhausen, die Headline von </a:t>
            </a:r>
            <a:r>
              <a:rPr lang="de-DE" sz="2000" dirty="0" err="1"/>
              <a:t>Alphabetdorf</a:t>
            </a:r>
            <a:r>
              <a:rPr lang="de-DE" sz="2000" dirty="0"/>
              <a:t> und die </a:t>
            </a:r>
            <a:r>
              <a:rPr lang="de-DE" sz="2000" dirty="0" err="1"/>
              <a:t>Subline</a:t>
            </a:r>
            <a:r>
              <a:rPr lang="de-DE" sz="2000" dirty="0"/>
              <a:t> seiner eigenen Straße, der Zeilengasse. Wehmütig lief ihm eine rhetorische Frage über die Wange, dann setzte es seinen Weg fort. Unterwegs traf es eine </a:t>
            </a:r>
            <a:r>
              <a:rPr lang="de-DE" sz="2000" dirty="0" err="1"/>
              <a:t>Copy</a:t>
            </a:r>
            <a:r>
              <a:rPr lang="de-DE" sz="2000" dirty="0"/>
              <a:t>. Die </a:t>
            </a:r>
            <a:r>
              <a:rPr lang="de-DE" sz="2000" dirty="0" err="1"/>
              <a:t>Copy</a:t>
            </a:r>
            <a:r>
              <a:rPr lang="de-DE" sz="2000" dirty="0"/>
              <a:t> warnte das </a:t>
            </a:r>
            <a:r>
              <a:rPr lang="de-DE" sz="2000" dirty="0" err="1"/>
              <a:t>Blindtextchen</a:t>
            </a:r>
            <a:r>
              <a:rPr lang="de-DE" sz="2000" dirty="0"/>
              <a:t>, da, wo sie herkäme wäre sie zigmal umgeschrieben.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31F3F-C7D9-45F4-BCFE-F87CA984260E}" type="datetime1">
              <a:rPr lang="de-DE" smtClean="0"/>
              <a:t>25.02.2025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Andrea Peter-Wehner</a:t>
            </a:r>
          </a:p>
        </p:txBody>
      </p:sp>
    </p:spTree>
    <p:extLst>
      <p:ext uri="{BB962C8B-B14F-4D97-AF65-F5344CB8AC3E}">
        <p14:creationId xmlns:p14="http://schemas.microsoft.com/office/powerpoint/2010/main" val="107346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82" y="214232"/>
            <a:ext cx="1899590" cy="618528"/>
          </a:xfrm>
          <a:prstGeom prst="rect">
            <a:avLst/>
          </a:prstGeom>
        </p:spPr>
      </p:pic>
      <p:sp>
        <p:nvSpPr>
          <p:cNvPr id="13" name="Rechteck 12"/>
          <p:cNvSpPr/>
          <p:nvPr userDrawn="1"/>
        </p:nvSpPr>
        <p:spPr>
          <a:xfrm>
            <a:off x="0" y="1021326"/>
            <a:ext cx="12192000" cy="45719"/>
          </a:xfrm>
          <a:prstGeom prst="rect">
            <a:avLst/>
          </a:prstGeom>
          <a:solidFill>
            <a:srgbClr val="00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 userDrawn="1"/>
        </p:nvSpPr>
        <p:spPr>
          <a:xfrm>
            <a:off x="2585359" y="176273"/>
            <a:ext cx="6934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Webbasierte Plattform zur Förderung leistungsstarker und potentiell leistungsfähiger Schülerinnen und Schüler</a:t>
            </a:r>
          </a:p>
        </p:txBody>
      </p:sp>
    </p:spTree>
    <p:extLst>
      <p:ext uri="{BB962C8B-B14F-4D97-AF65-F5344CB8AC3E}">
        <p14:creationId xmlns:p14="http://schemas.microsoft.com/office/powerpoint/2010/main" val="3783232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D2AD-3D3E-4568-A7E3-6AECD1E74508}" type="datetime1">
              <a:rPr lang="de-DE" smtClean="0"/>
              <a:t>25.02.2025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Andrea Peter-Wehner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82" y="5802232"/>
            <a:ext cx="1237262" cy="994662"/>
          </a:xfrm>
          <a:prstGeom prst="rect">
            <a:avLst/>
          </a:prstGeom>
        </p:spPr>
      </p:pic>
      <p:sp>
        <p:nvSpPr>
          <p:cNvPr id="7" name="Rechteck 6"/>
          <p:cNvSpPr/>
          <p:nvPr userDrawn="1"/>
        </p:nvSpPr>
        <p:spPr>
          <a:xfrm>
            <a:off x="0" y="5793528"/>
            <a:ext cx="12192000" cy="45719"/>
          </a:xfrm>
          <a:prstGeom prst="rect">
            <a:avLst/>
          </a:prstGeom>
          <a:solidFill>
            <a:srgbClr val="00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446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6077" y="4049471"/>
            <a:ext cx="9929018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DA407FC-5875-4BD6-9D71-35A1B333B534}" type="datetime1">
              <a:rPr lang="de-DE" smtClean="0"/>
              <a:t>25.02.2025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r>
              <a:rPr lang="de-DE" dirty="0"/>
              <a:t>Andrea Peter-Wehner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82" y="214232"/>
            <a:ext cx="1899590" cy="618528"/>
          </a:xfrm>
          <a:prstGeom prst="rect">
            <a:avLst/>
          </a:prstGeom>
        </p:spPr>
      </p:pic>
      <p:sp>
        <p:nvSpPr>
          <p:cNvPr id="9" name="Rechteck 8"/>
          <p:cNvSpPr/>
          <p:nvPr userDrawn="1"/>
        </p:nvSpPr>
        <p:spPr>
          <a:xfrm>
            <a:off x="0" y="1021326"/>
            <a:ext cx="12192000" cy="45719"/>
          </a:xfrm>
          <a:prstGeom prst="rect">
            <a:avLst/>
          </a:prstGeom>
          <a:solidFill>
            <a:srgbClr val="00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 userDrawn="1"/>
        </p:nvSpPr>
        <p:spPr>
          <a:xfrm>
            <a:off x="2585359" y="176273"/>
            <a:ext cx="6934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>
                <a:solidFill>
                  <a:schemeClr val="bg1">
                    <a:lumMod val="75000"/>
                  </a:schemeClr>
                </a:solidFill>
              </a:rPr>
              <a:t>Webbasierte Plattform zur Förderung leistungsstarker und potentiell leistungsfähiger Schülerinnen und Schüler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82" y="5802232"/>
            <a:ext cx="1237262" cy="994662"/>
          </a:xfrm>
          <a:prstGeom prst="rect">
            <a:avLst/>
          </a:prstGeom>
        </p:spPr>
      </p:pic>
      <p:sp>
        <p:nvSpPr>
          <p:cNvPr id="11" name="Rechteck 10"/>
          <p:cNvSpPr/>
          <p:nvPr userDrawn="1"/>
        </p:nvSpPr>
        <p:spPr>
          <a:xfrm>
            <a:off x="0" y="5793528"/>
            <a:ext cx="12192000" cy="45719"/>
          </a:xfrm>
          <a:prstGeom prst="rect">
            <a:avLst/>
          </a:prstGeom>
          <a:solidFill>
            <a:srgbClr val="006B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5084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62" r:id="rId3"/>
    <p:sldLayoutId id="2147483670" r:id="rId4"/>
    <p:sldLayoutId id="2147483671" r:id="rId5"/>
    <p:sldLayoutId id="2147483664" r:id="rId6"/>
    <p:sldLayoutId id="2147483668" r:id="rId7"/>
    <p:sldLayoutId id="2147483663" r:id="rId8"/>
    <p:sldLayoutId id="2147483667" r:id="rId9"/>
    <p:sldLayoutId id="2147483672" r:id="rId10"/>
  </p:sldLayoutIdLst>
  <p:hf sldNum="0"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b="0" kern="1200" cap="none" spc="100" baseline="0">
          <a:solidFill>
            <a:srgbClr val="006B95"/>
          </a:solidFill>
          <a:latin typeface="+mn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watch?v=1WOMhE95T8E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D2AD-3D3E-4568-A7E3-6AECD1E74508}" type="datetime1">
              <a:rPr lang="de-DE" smtClean="0"/>
              <a:t>25.02.2025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269" y="0"/>
            <a:ext cx="9626122" cy="688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688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Digitale Drehtür</a:t>
            </a:r>
          </a:p>
        </p:txBody>
      </p:sp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6603" y="980743"/>
            <a:ext cx="7836461" cy="475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807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25.02.2025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pic>
        <p:nvPicPr>
          <p:cNvPr id="5" name="Grafik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603" y="1073458"/>
            <a:ext cx="9361170" cy="4648636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2549707" y="233166"/>
            <a:ext cx="7680961" cy="722055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Digitale Drehtür</a:t>
            </a:r>
          </a:p>
        </p:txBody>
      </p:sp>
      <p:sp>
        <p:nvSpPr>
          <p:cNvPr id="4" name="Rechteck 3"/>
          <p:cNvSpPr/>
          <p:nvPr/>
        </p:nvSpPr>
        <p:spPr>
          <a:xfrm>
            <a:off x="2435525" y="6101372"/>
            <a:ext cx="64238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https://www.youtube.com/watch?v=1WOMhE95T8E&amp;t=166s</a:t>
            </a:r>
          </a:p>
        </p:txBody>
      </p:sp>
      <p:pic>
        <p:nvPicPr>
          <p:cNvPr id="7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075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25.02.2025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93696" y="1094749"/>
            <a:ext cx="1200076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>
                <a:solidFill>
                  <a:srgbClr val="006B95"/>
                </a:solidFill>
              </a:rPr>
              <a:t>In dieser Videokonferenz werde ich Ihnen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ein Erklärvideo zur Digitalen Drehtür präsentieren,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>
                    <a:lumMod val="75000"/>
                  </a:schemeClr>
                </a:solidFill>
              </a:rPr>
              <a:t>die Live-Inspirationen erläutern,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>
                    <a:lumMod val="75000"/>
                  </a:schemeClr>
                </a:solidFill>
              </a:rPr>
              <a:t>Die Selbstwerkstatt vorstellen,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>
                    <a:lumMod val="75000"/>
                  </a:schemeClr>
                </a:solidFill>
              </a:rPr>
              <a:t>die Fachthemenkurse zeigen,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>
                    <a:lumMod val="75000"/>
                  </a:schemeClr>
                </a:solidFill>
              </a:rPr>
              <a:t>die Projekt-Werkstatt besprechen,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>
                    <a:lumMod val="75000"/>
                  </a:schemeClr>
                </a:solidFill>
              </a:rPr>
              <a:t>die Unterstützung durch das Lehrerzimmer bei der Arbeit mit der Digitalen Drehtür demonstrieren.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535935" y="229923"/>
            <a:ext cx="7680961" cy="68447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Was erwartet Sie?</a:t>
            </a:r>
          </a:p>
        </p:txBody>
      </p:sp>
      <p:pic>
        <p:nvPicPr>
          <p:cNvPr id="1026" name="Picture 2" descr="100.000+ kostenlose Grünes Häkchen und Häkchen-Bilder -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778" y="1430394"/>
            <a:ext cx="684118" cy="67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243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12" y="1394604"/>
            <a:ext cx="5514975" cy="3810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148" y="-134467"/>
            <a:ext cx="7681626" cy="1408298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3705036" y="6069830"/>
            <a:ext cx="4471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https://www.digitale-drehtuer-campus.de/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3966" y="1273831"/>
            <a:ext cx="3795801" cy="381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10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12" y="1394604"/>
            <a:ext cx="5514975" cy="3810000"/>
          </a:xfrm>
          <a:prstGeom prst="rect">
            <a:avLst/>
          </a:prstGeom>
        </p:spPr>
      </p:pic>
      <p:sp>
        <p:nvSpPr>
          <p:cNvPr id="4" name="Pfeil nach links 3"/>
          <p:cNvSpPr/>
          <p:nvPr/>
        </p:nvSpPr>
        <p:spPr>
          <a:xfrm>
            <a:off x="6012611" y="1500996"/>
            <a:ext cx="3424686" cy="724619"/>
          </a:xfrm>
          <a:prstGeom prst="leftArrow">
            <a:avLst/>
          </a:prstGeom>
          <a:solidFill>
            <a:srgbClr val="3E48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2535935" y="48768"/>
            <a:ext cx="7680961" cy="9319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/>
              <a:t>Digitale Drehtür</a:t>
            </a:r>
            <a:endParaRPr lang="de-DE" sz="4000" b="1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5935" y="-167428"/>
            <a:ext cx="7681626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01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25.02.2025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350926" y="246897"/>
            <a:ext cx="4984011" cy="76809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Digitale Drehtür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937" y="95440"/>
            <a:ext cx="3695700" cy="79057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1230939"/>
            <a:ext cx="7888224" cy="1976703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222380" y="3423588"/>
            <a:ext cx="6680034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6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sind die </a:t>
            </a:r>
            <a:r>
              <a:rPr lang="de-DE" i="1" dirty="0">
                <a:solidFill>
                  <a:srgbClr val="006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Inspirations</a:t>
            </a:r>
            <a:r>
              <a:rPr lang="de-DE" dirty="0">
                <a:solidFill>
                  <a:srgbClr val="006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6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Wann finden die</a:t>
            </a:r>
            <a:r>
              <a:rPr lang="de-DE" i="1" dirty="0">
                <a:solidFill>
                  <a:srgbClr val="006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Inspirations</a:t>
            </a:r>
            <a:r>
              <a:rPr lang="de-DE" dirty="0">
                <a:solidFill>
                  <a:srgbClr val="006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statt?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6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 bietet </a:t>
            </a:r>
            <a:r>
              <a:rPr lang="de-DE" i="1" dirty="0">
                <a:solidFill>
                  <a:srgbClr val="006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Inspirations</a:t>
            </a:r>
            <a:r>
              <a:rPr lang="de-DE" dirty="0">
                <a:solidFill>
                  <a:srgbClr val="006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an? 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6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registriere ich mich auf dem Digitalen Drehtür Campus?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6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Wann kannst Du Dich für die </a:t>
            </a:r>
            <a:r>
              <a:rPr lang="de-DE" i="1" dirty="0">
                <a:solidFill>
                  <a:srgbClr val="006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Inspirations </a:t>
            </a:r>
            <a:r>
              <a:rPr lang="de-DE" dirty="0">
                <a:solidFill>
                  <a:srgbClr val="006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anmelden?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6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Dich interessieren viele Kurse?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6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 kannst Du Dich für Kurse anmelden?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6B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hast Fragen? </a:t>
            </a:r>
          </a:p>
        </p:txBody>
      </p:sp>
    </p:spTree>
    <p:extLst>
      <p:ext uri="{BB962C8B-B14F-4D97-AF65-F5344CB8AC3E}">
        <p14:creationId xmlns:p14="http://schemas.microsoft.com/office/powerpoint/2010/main" val="510124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2547658" y="48768"/>
            <a:ext cx="7680961" cy="9319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Wer bietet Inspirations an? </a:t>
            </a:r>
          </a:p>
        </p:txBody>
      </p:sp>
      <p:sp>
        <p:nvSpPr>
          <p:cNvPr id="6" name="Rechteck 5"/>
          <p:cNvSpPr/>
          <p:nvPr/>
        </p:nvSpPr>
        <p:spPr>
          <a:xfrm>
            <a:off x="421092" y="1437308"/>
            <a:ext cx="114192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dirty="0">
                <a:solidFill>
                  <a:srgbClr val="006B95"/>
                </a:solidFill>
              </a:rPr>
              <a:t>Studierende, </a:t>
            </a:r>
          </a:p>
          <a:p>
            <a:r>
              <a:rPr lang="de-DE" sz="3600" dirty="0" err="1">
                <a:solidFill>
                  <a:srgbClr val="006B95"/>
                </a:solidFill>
              </a:rPr>
              <a:t>Bildungsexpert:innen</a:t>
            </a:r>
            <a:r>
              <a:rPr lang="de-DE" sz="3600" dirty="0">
                <a:solidFill>
                  <a:srgbClr val="006B95"/>
                </a:solidFill>
              </a:rPr>
              <a:t>, </a:t>
            </a:r>
          </a:p>
          <a:p>
            <a:r>
              <a:rPr lang="de-DE" sz="3600" dirty="0" err="1">
                <a:solidFill>
                  <a:srgbClr val="006B95"/>
                </a:solidFill>
              </a:rPr>
              <a:t>Professor:innen</a:t>
            </a:r>
            <a:r>
              <a:rPr lang="de-DE" sz="3600" dirty="0">
                <a:solidFill>
                  <a:srgbClr val="006B95"/>
                </a:solidFill>
              </a:rPr>
              <a:t>, </a:t>
            </a:r>
          </a:p>
          <a:p>
            <a:r>
              <a:rPr lang="de-DE" sz="3600" dirty="0">
                <a:solidFill>
                  <a:srgbClr val="006B95"/>
                </a:solidFill>
              </a:rPr>
              <a:t>Lehrkräfte, </a:t>
            </a:r>
          </a:p>
          <a:p>
            <a:r>
              <a:rPr lang="de-DE" sz="3600" dirty="0" err="1">
                <a:solidFill>
                  <a:srgbClr val="006B95"/>
                </a:solidFill>
              </a:rPr>
              <a:t>Expert:innen</a:t>
            </a:r>
            <a:endParaRPr lang="de-DE" sz="3600" dirty="0">
              <a:solidFill>
                <a:srgbClr val="006B95"/>
              </a:solidFill>
            </a:endParaRPr>
          </a:p>
          <a:p>
            <a:endParaRPr lang="de-DE" sz="2400" b="1" dirty="0">
              <a:solidFill>
                <a:srgbClr val="006B95"/>
              </a:solidFill>
            </a:endParaRPr>
          </a:p>
          <a:p>
            <a:r>
              <a:rPr lang="de-DE" sz="2400" b="1" dirty="0">
                <a:solidFill>
                  <a:srgbClr val="006B95"/>
                </a:solidFill>
              </a:rPr>
              <a:t>Diese Menschen engagieren sich mit viel Leidenschaft, um ihr Wissen mit Dir und den anderen Schüler:innen zu teilen.</a:t>
            </a:r>
            <a:endParaRPr lang="de-DE" sz="2400" dirty="0">
              <a:solidFill>
                <a:srgbClr val="006B9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271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Digitale Drehtür/5.-9. Klasse</a:t>
            </a:r>
          </a:p>
        </p:txBody>
      </p:sp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A8B62BA-256E-4628-96D7-B1F53C978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7858"/>
            <a:ext cx="12192000" cy="258172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ABE8EF4-BEF6-48E4-987D-57791ECB7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301" y="3800048"/>
            <a:ext cx="10383699" cy="305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4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Digitale Drehtür/10.-13. Klasse</a:t>
            </a:r>
          </a:p>
        </p:txBody>
      </p:sp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A4810F1-AF7E-438F-8FD8-5ED4BD73C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622" y="1202261"/>
            <a:ext cx="9492756" cy="265433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F9A5426-CD97-485F-B76D-EA0413634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9622" y="4122828"/>
            <a:ext cx="9594302" cy="238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55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935" y="-167428"/>
            <a:ext cx="7681626" cy="140829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407" y="1166093"/>
            <a:ext cx="10839450" cy="3076575"/>
          </a:xfrm>
          <a:prstGeom prst="rect">
            <a:avLst/>
          </a:prstGeom>
        </p:spPr>
      </p:pic>
      <p:cxnSp>
        <p:nvCxnSpPr>
          <p:cNvPr id="5" name="Gerade Verbindung mit Pfeil 4"/>
          <p:cNvCxnSpPr/>
          <p:nvPr/>
        </p:nvCxnSpPr>
        <p:spPr>
          <a:xfrm flipV="1">
            <a:off x="2037196" y="4242668"/>
            <a:ext cx="0" cy="1449238"/>
          </a:xfrm>
          <a:prstGeom prst="straightConnector1">
            <a:avLst/>
          </a:prstGeom>
          <a:ln w="666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/>
          <p:cNvCxnSpPr/>
          <p:nvPr/>
        </p:nvCxnSpPr>
        <p:spPr>
          <a:xfrm flipH="1" flipV="1">
            <a:off x="5606716" y="3910263"/>
            <a:ext cx="11880" cy="1781643"/>
          </a:xfrm>
          <a:prstGeom prst="straightConnector1">
            <a:avLst/>
          </a:prstGeom>
          <a:ln w="666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762" y="3669632"/>
            <a:ext cx="408467" cy="202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78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7106456-A7C7-41EA-BF62-051554A67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D2AD-3D3E-4568-A7E3-6AECD1E74508}" type="datetime1">
              <a:rPr lang="de-DE" smtClean="0"/>
              <a:t>25.02.2025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1F7EE86-73B6-4012-A41E-20BD5996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E1DD2D6-0287-46E4-9532-6A41F3C2F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962"/>
            <a:ext cx="12192000" cy="175958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8A7F77F-B18E-4570-97C3-CAE184C69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1803547"/>
            <a:ext cx="12192000" cy="271314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0CED561-E0EB-44C5-AD57-5A2FE5A9F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4551865"/>
            <a:ext cx="12192000" cy="279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69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2547658" y="48768"/>
            <a:ext cx="7680961" cy="93197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Wann finden die Inspirations statt?</a:t>
            </a:r>
          </a:p>
        </p:txBody>
      </p:sp>
      <p:sp>
        <p:nvSpPr>
          <p:cNvPr id="5" name="Rechteck 4"/>
          <p:cNvSpPr/>
          <p:nvPr/>
        </p:nvSpPr>
        <p:spPr>
          <a:xfrm>
            <a:off x="116293" y="1636600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400" b="1" dirty="0">
                <a:solidFill>
                  <a:srgbClr val="006B95"/>
                </a:solidFill>
              </a:rPr>
              <a:t>1. Zeitschiene: </a:t>
            </a:r>
            <a:r>
              <a:rPr lang="de-DE" sz="2400" dirty="0">
                <a:solidFill>
                  <a:srgbClr val="006B95"/>
                </a:solidFill>
              </a:rPr>
              <a:t>9:00 – 10:30 Uhr </a:t>
            </a:r>
          </a:p>
          <a:p>
            <a:endParaRPr lang="de-DE" sz="2400" dirty="0">
              <a:solidFill>
                <a:srgbClr val="006B95"/>
              </a:solidFill>
            </a:endParaRPr>
          </a:p>
          <a:p>
            <a:r>
              <a:rPr lang="de-DE" sz="2400" b="1" dirty="0">
                <a:solidFill>
                  <a:srgbClr val="006B95"/>
                </a:solidFill>
              </a:rPr>
              <a:t>2. Zeitschiene: </a:t>
            </a:r>
            <a:r>
              <a:rPr lang="de-DE" sz="2400" dirty="0">
                <a:solidFill>
                  <a:srgbClr val="006B95"/>
                </a:solidFill>
              </a:rPr>
              <a:t>10:00 – 11:30 Uhr </a:t>
            </a:r>
          </a:p>
          <a:p>
            <a:r>
              <a:rPr lang="de-DE" sz="2400" dirty="0">
                <a:solidFill>
                  <a:srgbClr val="006B95"/>
                </a:solidFill>
              </a:rPr>
              <a:t>(Besonders viele Kurse finden um 10:00 Uhr statt) </a:t>
            </a:r>
          </a:p>
          <a:p>
            <a:endParaRPr lang="de-DE" sz="2400" dirty="0">
              <a:solidFill>
                <a:srgbClr val="006B95"/>
              </a:solidFill>
            </a:endParaRPr>
          </a:p>
          <a:p>
            <a:r>
              <a:rPr lang="de-DE" sz="2400" b="1" dirty="0">
                <a:solidFill>
                  <a:srgbClr val="006B95"/>
                </a:solidFill>
              </a:rPr>
              <a:t>3. Zeitschiene: </a:t>
            </a:r>
            <a:r>
              <a:rPr lang="de-DE" sz="2400" dirty="0">
                <a:solidFill>
                  <a:srgbClr val="006B95"/>
                </a:solidFill>
              </a:rPr>
              <a:t>11:00 – 12:30 Uhr </a:t>
            </a:r>
          </a:p>
          <a:p>
            <a:endParaRPr lang="de-DE" sz="2400" dirty="0">
              <a:solidFill>
                <a:srgbClr val="006B95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6693878" y="1636600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400" b="1" dirty="0">
                <a:solidFill>
                  <a:srgbClr val="006B95"/>
                </a:solidFill>
              </a:rPr>
              <a:t>4. Zeitschiene: </a:t>
            </a:r>
            <a:r>
              <a:rPr lang="de-DE" sz="2400" dirty="0">
                <a:solidFill>
                  <a:srgbClr val="006B95"/>
                </a:solidFill>
              </a:rPr>
              <a:t>14:00 – 15:30 Uhr </a:t>
            </a:r>
          </a:p>
          <a:p>
            <a:r>
              <a:rPr lang="de-DE" sz="2400" dirty="0">
                <a:solidFill>
                  <a:srgbClr val="006B95"/>
                </a:solidFill>
              </a:rPr>
              <a:t>(Besonders viele Kurse finden um </a:t>
            </a:r>
          </a:p>
          <a:p>
            <a:r>
              <a:rPr lang="de-DE" sz="2400" dirty="0">
                <a:solidFill>
                  <a:srgbClr val="006B95"/>
                </a:solidFill>
              </a:rPr>
              <a:t>14:00 Uhr statt)</a:t>
            </a:r>
          </a:p>
          <a:p>
            <a:endParaRPr lang="de-DE" sz="2400" dirty="0">
              <a:solidFill>
                <a:srgbClr val="006B95"/>
              </a:solidFill>
            </a:endParaRPr>
          </a:p>
          <a:p>
            <a:endParaRPr lang="de-DE" sz="2400" dirty="0">
              <a:solidFill>
                <a:srgbClr val="006B95"/>
              </a:solidFill>
            </a:endParaRPr>
          </a:p>
          <a:p>
            <a:r>
              <a:rPr lang="de-DE" sz="2400" b="1" dirty="0">
                <a:solidFill>
                  <a:srgbClr val="006B95"/>
                </a:solidFill>
              </a:rPr>
              <a:t>5. Zeitschiene: </a:t>
            </a:r>
            <a:r>
              <a:rPr lang="de-DE" sz="2400" dirty="0">
                <a:solidFill>
                  <a:srgbClr val="006B95"/>
                </a:solidFill>
              </a:rPr>
              <a:t>15:00 - 16:30 Uhr</a:t>
            </a:r>
          </a:p>
          <a:p>
            <a:endParaRPr lang="de-DE" sz="2400" dirty="0">
              <a:solidFill>
                <a:srgbClr val="006B95"/>
              </a:solidFill>
            </a:endParaRPr>
          </a:p>
          <a:p>
            <a:r>
              <a:rPr lang="de-DE" sz="2400" b="1" dirty="0">
                <a:solidFill>
                  <a:srgbClr val="006B95"/>
                </a:solidFill>
              </a:rPr>
              <a:t>6. Zeitschiene: </a:t>
            </a:r>
            <a:r>
              <a:rPr lang="de-DE" sz="2400" dirty="0">
                <a:solidFill>
                  <a:srgbClr val="006B95"/>
                </a:solidFill>
              </a:rPr>
              <a:t>16:00 – 17:30 Uhr</a:t>
            </a:r>
          </a:p>
          <a:p>
            <a:endParaRPr lang="de-DE" sz="2400" dirty="0">
              <a:solidFill>
                <a:srgbClr val="006B95"/>
              </a:solidFill>
            </a:endParaRPr>
          </a:p>
          <a:p>
            <a:r>
              <a:rPr lang="de-DE" sz="2400" b="1" dirty="0">
                <a:solidFill>
                  <a:srgbClr val="006B95"/>
                </a:solidFill>
              </a:rPr>
              <a:t>7. Zeitschiene: </a:t>
            </a:r>
            <a:r>
              <a:rPr lang="de-DE" sz="2400" dirty="0">
                <a:solidFill>
                  <a:srgbClr val="006B95"/>
                </a:solidFill>
              </a:rPr>
              <a:t>16:30 – 18:00 Uhr</a:t>
            </a:r>
          </a:p>
        </p:txBody>
      </p:sp>
    </p:spTree>
    <p:extLst>
      <p:ext uri="{BB962C8B-B14F-4D97-AF65-F5344CB8AC3E}">
        <p14:creationId xmlns:p14="http://schemas.microsoft.com/office/powerpoint/2010/main" val="12413844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3663"/>
            <a:ext cx="6543892" cy="566433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6971" y="2550695"/>
            <a:ext cx="5494672" cy="291164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5935" y="-167428"/>
            <a:ext cx="7681626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57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25.02.2025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clrChange>
              <a:clrFrom>
                <a:srgbClr val="EAEEF6"/>
              </a:clrFrom>
              <a:clrTo>
                <a:srgbClr val="EAEE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17089" y="69760"/>
            <a:ext cx="7691616" cy="88546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clrChange>
              <a:clrFrom>
                <a:srgbClr val="EAEEF6"/>
              </a:clrFrom>
              <a:clrTo>
                <a:srgbClr val="EAEE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83786" y="0"/>
            <a:ext cx="1514475" cy="86677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5879" y="1146370"/>
            <a:ext cx="8668512" cy="461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784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25.02.2025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clrChange>
              <a:clrFrom>
                <a:srgbClr val="EAEEF6"/>
              </a:clrFrom>
              <a:clrTo>
                <a:srgbClr val="EAEE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17089" y="69760"/>
            <a:ext cx="7691616" cy="88546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clrChange>
              <a:clrFrom>
                <a:srgbClr val="EAEEF6"/>
              </a:clrFrom>
              <a:clrTo>
                <a:srgbClr val="EAEE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83786" y="0"/>
            <a:ext cx="1514475" cy="86677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5319" y="1121663"/>
            <a:ext cx="4407146" cy="463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765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25.02.2025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2653554" y="69760"/>
            <a:ext cx="6096000" cy="95410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de-DE" sz="2800" dirty="0">
                <a:solidFill>
                  <a:srgbClr val="006B95"/>
                </a:solidFill>
              </a:rPr>
              <a:t>Auswahl von Schüler:innen für die Teilnahme an der „Digitalen Drehtür“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clrChange>
              <a:clrFrom>
                <a:srgbClr val="EAEEF6"/>
              </a:clrFrom>
              <a:clrTo>
                <a:srgbClr val="EAEE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83786" y="0"/>
            <a:ext cx="1514475" cy="866775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333" y="1493580"/>
            <a:ext cx="119969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>
                <a:solidFill>
                  <a:srgbClr val="006B95"/>
                </a:solidFill>
              </a:rPr>
              <a:t>„Zum einen gilt es, leistungsstarke Schülerinnen und Schüler im Sinne der </a:t>
            </a:r>
            <a:r>
              <a:rPr lang="de-DE" sz="3200" b="1" dirty="0">
                <a:solidFill>
                  <a:srgbClr val="006B95"/>
                </a:solidFill>
              </a:rPr>
              <a:t>Leistungsförderung</a:t>
            </a:r>
            <a:r>
              <a:rPr lang="de-DE" sz="3200" dirty="0">
                <a:solidFill>
                  <a:srgbClr val="006B95"/>
                </a:solidFill>
              </a:rPr>
              <a:t> zu identifizieren. Zum anderen können und sollen aber auch </a:t>
            </a:r>
            <a:r>
              <a:rPr lang="de-DE" sz="3200" b="1" dirty="0">
                <a:solidFill>
                  <a:srgbClr val="006B95"/>
                </a:solidFill>
              </a:rPr>
              <a:t>im Sinne der Begabungs-förderung </a:t>
            </a:r>
            <a:r>
              <a:rPr lang="de-DE" sz="3200" dirty="0">
                <a:solidFill>
                  <a:srgbClr val="006B95"/>
                </a:solidFill>
              </a:rPr>
              <a:t>jene Schülerinnen und Schüler angesprochen werden, die mutmaßlich über Potentiale verfügen, diese jedoch aktuell nicht aus </a:t>
            </a:r>
            <a:r>
              <a:rPr lang="de-DE" sz="3200" b="1" dirty="0">
                <a:solidFill>
                  <a:srgbClr val="006B95"/>
                </a:solidFill>
              </a:rPr>
              <a:t>besondere Leistungspotenziale </a:t>
            </a:r>
            <a:r>
              <a:rPr lang="de-DE" sz="3200" dirty="0">
                <a:solidFill>
                  <a:srgbClr val="006B95"/>
                </a:solidFill>
              </a:rPr>
              <a:t>schöpfen, etwa aufgrund motivational-selbstregulatorischer Problemlagen.“</a:t>
            </a:r>
          </a:p>
        </p:txBody>
      </p:sp>
    </p:spTree>
    <p:extLst>
      <p:ext uri="{BB962C8B-B14F-4D97-AF65-F5344CB8AC3E}">
        <p14:creationId xmlns:p14="http://schemas.microsoft.com/office/powerpoint/2010/main" val="19642291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4416" y="4668718"/>
            <a:ext cx="2767584" cy="2189283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25.02.2025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2653554" y="69760"/>
            <a:ext cx="6096000" cy="95410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de-DE" sz="2800" dirty="0">
                <a:solidFill>
                  <a:srgbClr val="006B95"/>
                </a:solidFill>
              </a:rPr>
              <a:t>Auswahl von Schüler:innen für die Teilnahme an der „Digitalen Drehtür“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clrChange>
              <a:clrFrom>
                <a:srgbClr val="EAEEF6"/>
              </a:clrFrom>
              <a:clrTo>
                <a:srgbClr val="EAEE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83786" y="0"/>
            <a:ext cx="1514475" cy="866775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9217152" y="4376928"/>
            <a:ext cx="1036320" cy="1085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21919" y="1146846"/>
            <a:ext cx="1126540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rgbClr val="006B95"/>
                </a:solidFill>
              </a:rPr>
              <a:t>Die Schülerin/ der Schüler...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6B95"/>
                </a:solidFill>
              </a:rPr>
              <a:t>ist motiviert, etwas Neues zu lernen,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6B95"/>
                </a:solidFill>
              </a:rPr>
              <a:t>zeigt außergewöhnliches Interesse und Begeisterung für einzelne Themen bzw. Fächer,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6B95"/>
                </a:solidFill>
              </a:rPr>
              <a:t>arbeitet ausdauernd und konzentriert,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6B95"/>
                </a:solidFill>
              </a:rPr>
              <a:t>kann gut selbstständig arbeiten,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6B95"/>
                </a:solidFill>
              </a:rPr>
              <a:t>hat bereits in einzelnen Fächern besonders hervorzuhebende Leistungen gezeigt,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6B95"/>
                </a:solidFill>
              </a:rPr>
              <a:t>zeigt in der Schule über alle Fächer hinweg überdurchschnittliche Leistungen,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6B95"/>
                </a:solidFill>
              </a:rPr>
              <a:t>ist zu ungewöhnlichen und kreativen Aufgabenlösungen in der Lage,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6B95"/>
                </a:solidFill>
              </a:rPr>
              <a:t>arbeitet gewissenhaft,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6B95"/>
                </a:solidFill>
              </a:rPr>
              <a:t>schöpft sein intellektuelles oder kreatives Potential noch nicht voll aus</a:t>
            </a:r>
          </a:p>
        </p:txBody>
      </p:sp>
    </p:spTree>
    <p:extLst>
      <p:ext uri="{BB962C8B-B14F-4D97-AF65-F5344CB8AC3E}">
        <p14:creationId xmlns:p14="http://schemas.microsoft.com/office/powerpoint/2010/main" val="23399096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25.02.2025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93696" y="1094749"/>
            <a:ext cx="1200076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>
                <a:solidFill>
                  <a:srgbClr val="006B95"/>
                </a:solidFill>
              </a:rPr>
              <a:t>In dieser Videokonferenz werde ich Ihnen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ein Erklärvideo zur Digitalen Drehtür präsentieren,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die Live-Inspirationen erläutern,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>
                    <a:lumMod val="75000"/>
                  </a:schemeClr>
                </a:solidFill>
              </a:rPr>
              <a:t>Die Selbstwerkstatt vorstellen,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>
                    <a:lumMod val="75000"/>
                  </a:schemeClr>
                </a:solidFill>
              </a:rPr>
              <a:t>die Fachthemenkurse zeigen,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>
                    <a:lumMod val="75000"/>
                  </a:schemeClr>
                </a:solidFill>
              </a:rPr>
              <a:t>die Projekt-Werkstatt besprechen,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>
                    <a:lumMod val="75000"/>
                  </a:schemeClr>
                </a:solidFill>
              </a:rPr>
              <a:t>die Unterstützung durch das Lehrerzimmer bei der Arbeit mit der Digitalen Drehtür demonstrieren.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535935" y="229923"/>
            <a:ext cx="7680961" cy="68447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Was erwartet Sie?</a:t>
            </a:r>
          </a:p>
        </p:txBody>
      </p:sp>
      <p:pic>
        <p:nvPicPr>
          <p:cNvPr id="1026" name="Picture 2" descr="100.000+ kostenlose Grünes Häkchen und Häkchen-Bilder -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778" y="1430394"/>
            <a:ext cx="684118" cy="67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100.000+ kostenlose Grünes Häkchen und Häkchen-Bilder -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418" y="1875402"/>
            <a:ext cx="684118" cy="67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698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12" y="1394604"/>
            <a:ext cx="5514975" cy="3810000"/>
          </a:xfrm>
          <a:prstGeom prst="rect">
            <a:avLst/>
          </a:prstGeom>
        </p:spPr>
      </p:pic>
      <p:sp>
        <p:nvSpPr>
          <p:cNvPr id="4" name="Pfeil nach links 3"/>
          <p:cNvSpPr/>
          <p:nvPr/>
        </p:nvSpPr>
        <p:spPr>
          <a:xfrm>
            <a:off x="5940422" y="2475554"/>
            <a:ext cx="3424686" cy="724619"/>
          </a:xfrm>
          <a:prstGeom prst="leftArrow">
            <a:avLst/>
          </a:prstGeom>
          <a:solidFill>
            <a:srgbClr val="3E48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5935" y="-167428"/>
            <a:ext cx="7681626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681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Kurse der Selbstwerkstatt</a:t>
            </a:r>
          </a:p>
        </p:txBody>
      </p:sp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0" y="1101623"/>
            <a:ext cx="12192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>
                <a:solidFill>
                  <a:srgbClr val="006B95"/>
                </a:solidFill>
              </a:rPr>
              <a:t>In der Selbst-Werkstatt werden Kompetenzen vermittelt, die man dafür gut brauchen kann: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6B95"/>
                </a:solidFill>
              </a:rPr>
              <a:t>Wie motiviere ich mich, anzufangen und dranzubleiben?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6B95"/>
                </a:solidFill>
              </a:rPr>
              <a:t>Warum sind Gefühle beim Lernen wichtig?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6B95"/>
                </a:solidFill>
              </a:rPr>
              <a:t>Welche Strategien helfen mir beim Lernen?</a:t>
            </a:r>
          </a:p>
          <a:p>
            <a:endParaRPr lang="de-DE" sz="2800" dirty="0">
              <a:solidFill>
                <a:srgbClr val="006B95"/>
              </a:solidFill>
            </a:endParaRPr>
          </a:p>
          <a:p>
            <a:r>
              <a:rPr lang="de-DE" sz="2800" dirty="0">
                <a:solidFill>
                  <a:srgbClr val="006B95"/>
                </a:solidFill>
              </a:rPr>
              <a:t> In der Selbst-Werkstatt werden Schüler:innen in diesen Fragen zu </a:t>
            </a:r>
            <a:r>
              <a:rPr lang="de-DE" sz="2800" dirty="0" err="1">
                <a:solidFill>
                  <a:srgbClr val="006B95"/>
                </a:solidFill>
              </a:rPr>
              <a:t>Expert:innen</a:t>
            </a:r>
            <a:r>
              <a:rPr lang="de-DE" sz="2800" dirty="0">
                <a:solidFill>
                  <a:srgbClr val="006B95"/>
                </a:solidFill>
              </a:rPr>
              <a:t>.</a:t>
            </a:r>
          </a:p>
          <a:p>
            <a:endParaRPr lang="de-DE" sz="2800" dirty="0">
              <a:solidFill>
                <a:srgbClr val="006B95"/>
              </a:solidFill>
            </a:endParaRPr>
          </a:p>
          <a:p>
            <a:r>
              <a:rPr lang="de-DE" sz="2800" dirty="0">
                <a:solidFill>
                  <a:srgbClr val="006B95"/>
                </a:solidFill>
              </a:rPr>
              <a:t>In der Selbst-Werkstatt finden Schüler:innen Lernangebote rund um das ‚Lernen </a:t>
            </a:r>
            <a:r>
              <a:rPr lang="de-DE" sz="2800" dirty="0" err="1">
                <a:solidFill>
                  <a:srgbClr val="006B95"/>
                </a:solidFill>
              </a:rPr>
              <a:t>lernen</a:t>
            </a:r>
            <a:r>
              <a:rPr lang="de-DE" sz="2800" dirty="0">
                <a:solidFill>
                  <a:srgbClr val="006B95"/>
                </a:solidFill>
              </a:rPr>
              <a:t>‘. </a:t>
            </a:r>
          </a:p>
        </p:txBody>
      </p:sp>
    </p:spTree>
    <p:extLst>
      <p:ext uri="{BB962C8B-B14F-4D97-AF65-F5344CB8AC3E}">
        <p14:creationId xmlns:p14="http://schemas.microsoft.com/office/powerpoint/2010/main" val="27267555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Kurse der Selbstwerkstatt</a:t>
            </a:r>
          </a:p>
        </p:txBody>
      </p:sp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251" y="1106201"/>
            <a:ext cx="9601201" cy="5666688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4126832" y="2947737"/>
            <a:ext cx="1708484" cy="1792705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2510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25.02.2025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248" y="0"/>
            <a:ext cx="6998815" cy="117663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clrChange>
              <a:clrFrom>
                <a:srgbClr val="002060"/>
              </a:clrFrom>
              <a:clrTo>
                <a:srgbClr val="00206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6275" y="1152569"/>
            <a:ext cx="7368730" cy="4635060"/>
          </a:xfrm>
          <a:prstGeom prst="rect">
            <a:avLst/>
          </a:prstGeom>
        </p:spPr>
      </p:pic>
      <p:sp>
        <p:nvSpPr>
          <p:cNvPr id="11" name="Pfeil nach links 10"/>
          <p:cNvSpPr/>
          <p:nvPr/>
        </p:nvSpPr>
        <p:spPr>
          <a:xfrm>
            <a:off x="7346349" y="3293315"/>
            <a:ext cx="2877312" cy="353568"/>
          </a:xfrm>
          <a:prstGeom prst="lef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3661" y="2868181"/>
            <a:ext cx="1682642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81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Kurse der Selbstwerkstatt</a:t>
            </a:r>
          </a:p>
        </p:txBody>
      </p:sp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05" y="1142999"/>
            <a:ext cx="11470277" cy="5582653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3308684" y="1552074"/>
            <a:ext cx="2851484" cy="2526631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65944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Kurse der Selbstwerkstatt</a:t>
            </a:r>
          </a:p>
        </p:txBody>
      </p:sp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838" y="1102393"/>
            <a:ext cx="3600450" cy="554355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5016" y="1807243"/>
            <a:ext cx="205740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2347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Kurse der Selbstwerkstatt</a:t>
            </a:r>
          </a:p>
        </p:txBody>
      </p:sp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elle 2"/>
          <p:cNvGraphicFramePr>
            <a:graphicFrameLocks noGrp="1"/>
          </p:cNvGraphicFramePr>
          <p:nvPr/>
        </p:nvGraphicFramePr>
        <p:xfrm>
          <a:off x="324853" y="1128740"/>
          <a:ext cx="11574378" cy="45946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01389">
                  <a:extLst>
                    <a:ext uri="{9D8B030D-6E8A-4147-A177-3AD203B41FA5}">
                      <a16:colId xmlns:a16="http://schemas.microsoft.com/office/drawing/2014/main" val="589861587"/>
                    </a:ext>
                  </a:extLst>
                </a:gridCol>
                <a:gridCol w="3092116">
                  <a:extLst>
                    <a:ext uri="{9D8B030D-6E8A-4147-A177-3AD203B41FA5}">
                      <a16:colId xmlns:a16="http://schemas.microsoft.com/office/drawing/2014/main" val="2350071589"/>
                    </a:ext>
                  </a:extLst>
                </a:gridCol>
                <a:gridCol w="3380873">
                  <a:extLst>
                    <a:ext uri="{9D8B030D-6E8A-4147-A177-3AD203B41FA5}">
                      <a16:colId xmlns:a16="http://schemas.microsoft.com/office/drawing/2014/main" val="4006307817"/>
                    </a:ext>
                  </a:extLst>
                </a:gridCol>
              </a:tblGrid>
              <a:tr h="912439"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rgbClr val="006B95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>
                          <a:solidFill>
                            <a:srgbClr val="006B95"/>
                          </a:solidFill>
                        </a:rPr>
                        <a:t>Einheiten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>
                          <a:solidFill>
                            <a:srgbClr val="006B95"/>
                          </a:solidFill>
                        </a:rPr>
                        <a:t>Lektionen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8553354"/>
                  </a:ext>
                </a:extLst>
              </a:tr>
              <a:tr h="912439">
                <a:tc>
                  <a:txBody>
                    <a:bodyPr/>
                    <a:lstStyle/>
                    <a:p>
                      <a:r>
                        <a:rPr lang="de-DE" sz="2800" dirty="0">
                          <a:solidFill>
                            <a:srgbClr val="006B95"/>
                          </a:solidFill>
                        </a:rPr>
                        <a:t>1 – Selbstlernen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>
                          <a:solidFill>
                            <a:srgbClr val="006B95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>
                          <a:solidFill>
                            <a:srgbClr val="006B95"/>
                          </a:solidFill>
                        </a:rPr>
                        <a:t>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713062"/>
                  </a:ext>
                </a:extLst>
              </a:tr>
              <a:tr h="912439">
                <a:tc>
                  <a:txBody>
                    <a:bodyPr/>
                    <a:lstStyle/>
                    <a:p>
                      <a:r>
                        <a:rPr lang="de-DE" sz="2800" dirty="0">
                          <a:solidFill>
                            <a:srgbClr val="006B95"/>
                          </a:solidFill>
                        </a:rPr>
                        <a:t>2 -  Ausprobieren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>
                          <a:solidFill>
                            <a:srgbClr val="006B95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>
                          <a:solidFill>
                            <a:srgbClr val="006B95"/>
                          </a:solidFill>
                        </a:rPr>
                        <a:t>8 Arbeitsblätter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22002"/>
                  </a:ext>
                </a:extLst>
              </a:tr>
              <a:tr h="912439">
                <a:tc>
                  <a:txBody>
                    <a:bodyPr/>
                    <a:lstStyle/>
                    <a:p>
                      <a:r>
                        <a:rPr lang="de-DE" sz="2800" dirty="0">
                          <a:solidFill>
                            <a:srgbClr val="006B95"/>
                          </a:solidFill>
                        </a:rPr>
                        <a:t>3 - Austauschen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>
                          <a:solidFill>
                            <a:srgbClr val="006B95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800" dirty="0">
                        <a:solidFill>
                          <a:srgbClr val="006B95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0296605"/>
                  </a:ext>
                </a:extLst>
              </a:tr>
              <a:tr h="912439">
                <a:tc>
                  <a:txBody>
                    <a:bodyPr/>
                    <a:lstStyle/>
                    <a:p>
                      <a:r>
                        <a:rPr lang="de-DE" sz="2800" dirty="0" err="1">
                          <a:solidFill>
                            <a:srgbClr val="006B95"/>
                          </a:solidFill>
                        </a:rPr>
                        <a:t>Psycho-Detektiv:innen</a:t>
                      </a:r>
                      <a:r>
                        <a:rPr lang="de-DE" sz="2800" dirty="0">
                          <a:solidFill>
                            <a:srgbClr val="006B95"/>
                          </a:solidFill>
                        </a:rPr>
                        <a:t>  Lerntricks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>
                          <a:solidFill>
                            <a:srgbClr val="006B95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dirty="0">
                          <a:solidFill>
                            <a:srgbClr val="006B95"/>
                          </a:solidFill>
                        </a:rPr>
                        <a:t>Online-Seminar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3270837"/>
                  </a:ext>
                </a:extLst>
              </a:tr>
            </a:tbl>
          </a:graphicData>
        </a:graphic>
      </p:graphicFrame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/>
          <a:srcRect t="33943"/>
          <a:stretch/>
        </p:blipFill>
        <p:spPr>
          <a:xfrm>
            <a:off x="8600823" y="3970420"/>
            <a:ext cx="2257425" cy="74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116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Arbeitsblatt: Ziele setzen</a:t>
            </a:r>
          </a:p>
        </p:txBody>
      </p:sp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273" y="1191127"/>
            <a:ext cx="6118916" cy="575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83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25.02.2025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93696" y="1094749"/>
            <a:ext cx="1200076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>
                <a:solidFill>
                  <a:srgbClr val="006B95"/>
                </a:solidFill>
              </a:rPr>
              <a:t>In dieser Videokonferenz werde ich Ihnen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ein Erklärvideo zur Digitalen Drehtür präsentieren,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die Live-Inspirationen erläutern,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die Selbstwerkstatt vorstellen,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>
                    <a:lumMod val="75000"/>
                  </a:schemeClr>
                </a:solidFill>
              </a:rPr>
              <a:t>die Fachthemenkurse zeigen,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>
                    <a:lumMod val="75000"/>
                  </a:schemeClr>
                </a:solidFill>
              </a:rPr>
              <a:t>die Projekt-Werkstatt besprechen,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>
                    <a:lumMod val="75000"/>
                  </a:schemeClr>
                </a:solidFill>
              </a:rPr>
              <a:t>die Unterstützung durch das Lehrerzimmer bei der Arbeit mit der Digitalen Drehtür demonstrieren.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535935" y="229923"/>
            <a:ext cx="7680961" cy="68447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Was erwartet Sie?</a:t>
            </a:r>
          </a:p>
        </p:txBody>
      </p:sp>
      <p:pic>
        <p:nvPicPr>
          <p:cNvPr id="1026" name="Picture 2" descr="100.000+ kostenlose Grünes Häkchen und Häkchen-Bilder -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778" y="1430394"/>
            <a:ext cx="684118" cy="67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100.000+ kostenlose Grünes Häkchen und Häkchen-Bilder -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418" y="1875402"/>
            <a:ext cx="684118" cy="67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100.000+ kostenlose Grünes Häkchen und Häkchen-Bilder -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021" y="2391396"/>
            <a:ext cx="684118" cy="67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9751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Digitale Drehtür</a:t>
            </a:r>
          </a:p>
        </p:txBody>
      </p:sp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12" y="1394604"/>
            <a:ext cx="5514975" cy="3810000"/>
          </a:xfrm>
          <a:prstGeom prst="rect">
            <a:avLst/>
          </a:prstGeom>
        </p:spPr>
      </p:pic>
      <p:sp>
        <p:nvSpPr>
          <p:cNvPr id="4" name="Pfeil nach links 3"/>
          <p:cNvSpPr/>
          <p:nvPr/>
        </p:nvSpPr>
        <p:spPr>
          <a:xfrm>
            <a:off x="6037316" y="3458100"/>
            <a:ext cx="3424686" cy="724619"/>
          </a:xfrm>
          <a:prstGeom prst="leftArrow">
            <a:avLst/>
          </a:prstGeom>
          <a:solidFill>
            <a:srgbClr val="3E48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7298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ECCE758-96D4-44F3-971A-762ED4FC5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25.02.2025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4A07B96-2112-4014-A035-0933AAFE0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B6FDAA4-9756-47CD-8F65-FCCDEB3B0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85" y="1298263"/>
            <a:ext cx="11888230" cy="426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073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Fachliche Werkstätten</a:t>
            </a:r>
          </a:p>
        </p:txBody>
      </p:sp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384" y="1154820"/>
            <a:ext cx="9554908" cy="450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61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Fachliche Werkstätten/Sprachen</a:t>
            </a:r>
          </a:p>
        </p:txBody>
      </p:sp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A8133AD-E706-4FBA-BF5A-CB22DCC2C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48412"/>
            <a:ext cx="12192000" cy="296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055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Fachliche Werkstätten</a:t>
            </a:r>
          </a:p>
        </p:txBody>
      </p:sp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071453"/>
            <a:ext cx="12192000" cy="113646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74562"/>
            <a:ext cx="12192001" cy="2858627"/>
          </a:xfrm>
          <a:prstGeom prst="rect">
            <a:avLst/>
          </a:prstGeom>
        </p:spPr>
      </p:pic>
      <p:graphicFrame>
        <p:nvGraphicFramePr>
          <p:cNvPr id="8" name="Tabelle 7"/>
          <p:cNvGraphicFramePr>
            <a:graphicFrameLocks noGrp="1"/>
          </p:cNvGraphicFramePr>
          <p:nvPr/>
        </p:nvGraphicFramePr>
        <p:xfrm>
          <a:off x="-1" y="4933189"/>
          <a:ext cx="8128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24068332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b="0" dirty="0">
                          <a:solidFill>
                            <a:srgbClr val="006B95"/>
                          </a:solidFill>
                        </a:rPr>
                        <a:t>Lektion 1: Einführung Luftdruck und Vakuum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453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6B95"/>
                          </a:solidFill>
                        </a:rPr>
                        <a:t>Lektion 2: Luftdruck und Wetter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1500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6B95"/>
                          </a:solidFill>
                        </a:rPr>
                        <a:t>Lektion 3: Luftdruckänderung</a:t>
                      </a:r>
                      <a:r>
                        <a:rPr lang="de-DE" baseline="0" dirty="0">
                          <a:solidFill>
                            <a:srgbClr val="006B95"/>
                          </a:solidFill>
                        </a:rPr>
                        <a:t> im Ohr</a:t>
                      </a:r>
                      <a:endParaRPr lang="de-DE" dirty="0">
                        <a:solidFill>
                          <a:srgbClr val="006B95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4784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6B95"/>
                          </a:solidFill>
                        </a:rPr>
                        <a:t>Lektion 4: Quiz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0334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8876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Digitale Drehtür</a:t>
            </a:r>
          </a:p>
        </p:txBody>
      </p:sp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648" y="1119956"/>
            <a:ext cx="7574088" cy="467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030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25.02.2025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080" y="1121664"/>
            <a:ext cx="7676936" cy="4683161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2523743" y="224839"/>
            <a:ext cx="7680961" cy="71932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Fachliche Werkstätten</a:t>
            </a:r>
          </a:p>
        </p:txBody>
      </p:sp>
      <p:pic>
        <p:nvPicPr>
          <p:cNvPr id="8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830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25.02.2025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2523743" y="224839"/>
            <a:ext cx="7680961" cy="71932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Fachliche Werkstätten</a:t>
            </a:r>
          </a:p>
        </p:txBody>
      </p:sp>
      <p:pic>
        <p:nvPicPr>
          <p:cNvPr id="8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528" y="1137386"/>
            <a:ext cx="9276268" cy="456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9232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25.02.2025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2523743" y="224839"/>
            <a:ext cx="7680961" cy="71932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Fachliche Werkstätten</a:t>
            </a:r>
          </a:p>
        </p:txBody>
      </p:sp>
      <p:pic>
        <p:nvPicPr>
          <p:cNvPr id="8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673" y="1106676"/>
            <a:ext cx="9318718" cy="461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704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MA: Magische Formen</a:t>
            </a:r>
          </a:p>
        </p:txBody>
      </p:sp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62" y="1469516"/>
            <a:ext cx="11305483" cy="379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929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MA: Magische Formen</a:t>
            </a:r>
          </a:p>
        </p:txBody>
      </p:sp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" y="1130520"/>
            <a:ext cx="11436963" cy="458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165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Programmkarte für Lehrer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1171575"/>
            <a:ext cx="807720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645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Hier geht es los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82729" y="980743"/>
            <a:ext cx="7012247" cy="3552747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584291" y="4533490"/>
            <a:ext cx="120091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rgbClr val="006B95"/>
                </a:solidFill>
                <a:latin typeface="Lexend"/>
              </a:rPr>
              <a:t>Schon im Jahr 1514 hat Albrecht Dürer das magische Quadrat in ein Kunstwerk eingebaut. Er war Künstler und Mathematiker und hat in seinen Werken gerne mathematische Rätsel versteckt.</a:t>
            </a:r>
            <a:r>
              <a:rPr lang="de-DE" dirty="0">
                <a:solidFill>
                  <a:srgbClr val="000000"/>
                </a:solidFill>
                <a:latin typeface="Lexend"/>
              </a:rPr>
              <a:t> </a:t>
            </a:r>
            <a:endParaRPr lang="de-DE" b="0" i="0" dirty="0">
              <a:solidFill>
                <a:srgbClr val="000000"/>
              </a:solidFill>
              <a:effectLst/>
              <a:latin typeface="Lexend"/>
            </a:endParaRPr>
          </a:p>
        </p:txBody>
      </p:sp>
    </p:spTree>
    <p:extLst>
      <p:ext uri="{BB962C8B-B14F-4D97-AF65-F5344CB8AC3E}">
        <p14:creationId xmlns:p14="http://schemas.microsoft.com/office/powerpoint/2010/main" val="17169373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Hier geht es los</a:t>
            </a:r>
          </a:p>
        </p:txBody>
      </p:sp>
      <p:sp>
        <p:nvSpPr>
          <p:cNvPr id="3" name="Rechteck 2"/>
          <p:cNvSpPr/>
          <p:nvPr/>
        </p:nvSpPr>
        <p:spPr>
          <a:xfrm>
            <a:off x="426720" y="1767162"/>
            <a:ext cx="1207008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006B95"/>
                </a:solidFill>
              </a:rPr>
              <a:t>Eure Aufgabe: </a:t>
            </a:r>
          </a:p>
          <a:p>
            <a:r>
              <a:rPr lang="de-DE" sz="2800" dirty="0">
                <a:solidFill>
                  <a:srgbClr val="006B95"/>
                </a:solidFill>
              </a:rPr>
              <a:t>Experimentiert mit dem magischen Quadrat! Erhaltet ihr auch dann ein magisches Quadrat, wenn ihr...</a:t>
            </a:r>
          </a:p>
          <a:p>
            <a:endParaRPr lang="de-DE" sz="2800" dirty="0">
              <a:solidFill>
                <a:srgbClr val="006B95"/>
              </a:solidFill>
            </a:endParaRPr>
          </a:p>
          <a:p>
            <a:r>
              <a:rPr lang="de-DE" sz="2800" dirty="0">
                <a:solidFill>
                  <a:srgbClr val="006B95"/>
                </a:solidFill>
              </a:rPr>
              <a:t>jede Zahl um 3 vergrößert (plus rechnet)?</a:t>
            </a:r>
          </a:p>
          <a:p>
            <a:r>
              <a:rPr lang="de-DE" sz="2800" dirty="0">
                <a:solidFill>
                  <a:srgbClr val="006B95"/>
                </a:solidFill>
              </a:rPr>
              <a:t>jede Zahl um 1 verkleinert (minus rechnet)?</a:t>
            </a:r>
          </a:p>
          <a:p>
            <a:r>
              <a:rPr lang="de-DE" sz="2800" dirty="0">
                <a:solidFill>
                  <a:srgbClr val="006B95"/>
                </a:solidFill>
              </a:rPr>
              <a:t>jede Zahl verdoppelt (mal 2 rechnet)?</a:t>
            </a:r>
          </a:p>
        </p:txBody>
      </p:sp>
    </p:spTree>
    <p:extLst>
      <p:ext uri="{BB962C8B-B14F-4D97-AF65-F5344CB8AC3E}">
        <p14:creationId xmlns:p14="http://schemas.microsoft.com/office/powerpoint/2010/main" val="36273254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Hier geht es los</a:t>
            </a:r>
          </a:p>
        </p:txBody>
      </p:sp>
      <p:sp>
        <p:nvSpPr>
          <p:cNvPr id="3" name="Rechteck 2"/>
          <p:cNvSpPr/>
          <p:nvPr/>
        </p:nvSpPr>
        <p:spPr>
          <a:xfrm>
            <a:off x="463296" y="1657434"/>
            <a:ext cx="120700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006B95"/>
                </a:solidFill>
              </a:rPr>
              <a:t>Findet bestimmte magische Quadrate</a:t>
            </a:r>
          </a:p>
          <a:p>
            <a:r>
              <a:rPr lang="de-DE" sz="2800" dirty="0">
                <a:solidFill>
                  <a:srgbClr val="006B95"/>
                </a:solidFill>
              </a:rPr>
              <a:t>Findet ihr auch ein Quadrat, das die Zielzahl 98 hat? </a:t>
            </a:r>
          </a:p>
          <a:p>
            <a:r>
              <a:rPr lang="de-DE" sz="2800" dirty="0">
                <a:solidFill>
                  <a:srgbClr val="006B95"/>
                </a:solidFill>
              </a:rPr>
              <a:t>Oder ein Quadrat mit der Zielzahl 250? </a:t>
            </a:r>
          </a:p>
          <a:p>
            <a:r>
              <a:rPr lang="de-DE" sz="2800" dirty="0">
                <a:solidFill>
                  <a:srgbClr val="006B95"/>
                </a:solidFill>
              </a:rPr>
              <a:t>Denkt dabei daran, dass bei magischen Quadraten jede Zahl nur einmal vorkommt!</a:t>
            </a:r>
          </a:p>
          <a:p>
            <a:endParaRPr lang="de-DE" sz="2800" dirty="0">
              <a:solidFill>
                <a:srgbClr val="006B95"/>
              </a:solidFill>
            </a:endParaRPr>
          </a:p>
          <a:p>
            <a:r>
              <a:rPr lang="de-DE" sz="2800" dirty="0">
                <a:solidFill>
                  <a:srgbClr val="006B95"/>
                </a:solidFill>
              </a:rPr>
              <a:t>Wie seid ihr zu eurem Ergebnis gekommen? </a:t>
            </a:r>
          </a:p>
          <a:p>
            <a:r>
              <a:rPr lang="de-DE" sz="2800" dirty="0">
                <a:solidFill>
                  <a:srgbClr val="006B95"/>
                </a:solidFill>
              </a:rPr>
              <a:t>Schreibt eure Überlegungen auf.</a:t>
            </a:r>
          </a:p>
        </p:txBody>
      </p:sp>
    </p:spTree>
    <p:extLst>
      <p:ext uri="{BB962C8B-B14F-4D97-AF65-F5344CB8AC3E}">
        <p14:creationId xmlns:p14="http://schemas.microsoft.com/office/powerpoint/2010/main" val="26478938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Magische Sterne – Sterne mit Lücken</a:t>
            </a:r>
          </a:p>
        </p:txBody>
      </p:sp>
      <p:sp>
        <p:nvSpPr>
          <p:cNvPr id="2" name="Rechteck 1"/>
          <p:cNvSpPr/>
          <p:nvPr/>
        </p:nvSpPr>
        <p:spPr>
          <a:xfrm>
            <a:off x="938784" y="1256068"/>
            <a:ext cx="11399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rgbClr val="006B95"/>
                </a:solidFill>
              </a:rPr>
              <a:t>Die magischen Sterne haben die Zielzahl 26. Ergänzt die fehlenden Zahlen. </a:t>
            </a:r>
          </a:p>
          <a:p>
            <a:r>
              <a:rPr lang="de-DE" sz="2400" dirty="0">
                <a:solidFill>
                  <a:srgbClr val="006B95"/>
                </a:solidFill>
              </a:rPr>
              <a:t>Achtet darauf, dass auch bei den magischen Sternen jede Zahl nur einmal vorkommt! 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28" y="2877312"/>
            <a:ext cx="10607344" cy="268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19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25.02.2025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95616" y="1413063"/>
            <a:ext cx="1200076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>
                <a:solidFill>
                  <a:srgbClr val="006B95"/>
                </a:solidFill>
              </a:rPr>
              <a:t>In dieser Veranstaltung werde ich Ihnen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ein Erklärvideo zur Digitalen Drehtür präsentieren,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die Live-Inspirationen erläutern,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die Selbstwerkstatt vorstellen,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die Fachthemenkurse zeigen,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die Projekt-Werkstatt besprechen,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die Unterstützung durch das Lehrerzimmer bei der Arbeit mit der Digitalen Drehtür demonstrieren.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535935" y="229923"/>
            <a:ext cx="7680961" cy="68447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Was erwartet Sie?</a:t>
            </a:r>
          </a:p>
        </p:txBody>
      </p:sp>
    </p:spTree>
    <p:extLst>
      <p:ext uri="{BB962C8B-B14F-4D97-AF65-F5344CB8AC3E}">
        <p14:creationId xmlns:p14="http://schemas.microsoft.com/office/powerpoint/2010/main" val="10957845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Magische Sterne Projektvorschlag</a:t>
            </a:r>
          </a:p>
        </p:txBody>
      </p:sp>
      <p:sp>
        <p:nvSpPr>
          <p:cNvPr id="2" name="Rechteck 1"/>
          <p:cNvSpPr/>
          <p:nvPr/>
        </p:nvSpPr>
        <p:spPr>
          <a:xfrm>
            <a:off x="316992" y="1256068"/>
            <a:ext cx="120213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rgbClr val="006B95"/>
                </a:solidFill>
              </a:rPr>
              <a:t>Beschäftigt euch näher mit dieser magischen Sternenform. Versucht alle Lösungsmöglichkeiten zu finden.</a:t>
            </a:r>
          </a:p>
          <a:p>
            <a:r>
              <a:rPr lang="de-DE" sz="2400" dirty="0">
                <a:solidFill>
                  <a:srgbClr val="006B95"/>
                </a:solidFill>
              </a:rPr>
              <a:t>Denkt daran: Jede Zahl von 1 bis 14 sollte nur einmal vorkommen!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444794"/>
            <a:ext cx="3300984" cy="334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143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Magische Quadrate Projektvorschlag</a:t>
            </a:r>
          </a:p>
        </p:txBody>
      </p:sp>
      <p:sp>
        <p:nvSpPr>
          <p:cNvPr id="2" name="Rechteck 1"/>
          <p:cNvSpPr/>
          <p:nvPr/>
        </p:nvSpPr>
        <p:spPr>
          <a:xfrm>
            <a:off x="170688" y="4552098"/>
            <a:ext cx="120213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rgbClr val="006B95"/>
                </a:solidFill>
              </a:rPr>
              <a:t>Beschäftigt euch näher mit dieser magischen Sternenform. Versucht alle Lösungsmöglichkeiten zu finden.</a:t>
            </a:r>
          </a:p>
          <a:p>
            <a:r>
              <a:rPr lang="de-DE" sz="2400" dirty="0">
                <a:solidFill>
                  <a:srgbClr val="006B95"/>
                </a:solidFill>
              </a:rPr>
              <a:t>Denkt daran: Jede Zahl von 1 bis 14 sollte nur einmal vorkommen!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315" y="1128501"/>
            <a:ext cx="617220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882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25.02.2025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93696" y="1094749"/>
            <a:ext cx="1200076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>
                <a:solidFill>
                  <a:srgbClr val="006B95"/>
                </a:solidFill>
              </a:rPr>
              <a:t>In dieser Videokonferenz werde ich Ihnen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ein Erklärvideo zur Digitalen Drehtür präsentieren,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die Live-Inspirationen erläutern,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die Selbstwerkstatt vorstellen,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die Fachthemenkurse zeigen,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>
                    <a:lumMod val="75000"/>
                  </a:schemeClr>
                </a:solidFill>
              </a:rPr>
              <a:t>die Projekt-Werkstatt besprechen,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>
                    <a:lumMod val="75000"/>
                  </a:schemeClr>
                </a:solidFill>
              </a:rPr>
              <a:t>die Unterstützung durch das Lehrerzimmer bei der Arbeit mit der Digitalen Drehtür demonstrieren.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535935" y="229923"/>
            <a:ext cx="7680961" cy="68447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Was erwartet Sie?</a:t>
            </a:r>
          </a:p>
        </p:txBody>
      </p:sp>
      <p:pic>
        <p:nvPicPr>
          <p:cNvPr id="1026" name="Picture 2" descr="100.000+ kostenlose Grünes Häkchen und Häkchen-Bilder -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778" y="1430394"/>
            <a:ext cx="684118" cy="67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100.000+ kostenlose Grünes Häkchen und Häkchen-Bilder -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418" y="1875402"/>
            <a:ext cx="684118" cy="67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100.000+ kostenlose Grünes Häkchen und Häkchen-Bilder -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021" y="2391396"/>
            <a:ext cx="684118" cy="67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100.000+ kostenlose Grünes Häkchen und Häkchen-Bilder -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021" y="2907390"/>
            <a:ext cx="684118" cy="67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4459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Digitale Drehtür</a:t>
            </a:r>
          </a:p>
        </p:txBody>
      </p:sp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12" y="1394604"/>
            <a:ext cx="5514975" cy="3810000"/>
          </a:xfrm>
          <a:prstGeom prst="rect">
            <a:avLst/>
          </a:prstGeom>
        </p:spPr>
      </p:pic>
      <p:sp>
        <p:nvSpPr>
          <p:cNvPr id="4" name="Pfeil nach links 3"/>
          <p:cNvSpPr/>
          <p:nvPr/>
        </p:nvSpPr>
        <p:spPr>
          <a:xfrm>
            <a:off x="5919537" y="4317521"/>
            <a:ext cx="3424686" cy="724619"/>
          </a:xfrm>
          <a:prstGeom prst="leftArrow">
            <a:avLst/>
          </a:prstGeom>
          <a:solidFill>
            <a:srgbClr val="3E48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79496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Projektwerkstatt</a:t>
            </a:r>
          </a:p>
        </p:txBody>
      </p:sp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22" y="1236807"/>
            <a:ext cx="3836003" cy="3758151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022785" y="1236807"/>
            <a:ext cx="801071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rgbClr val="006B95"/>
                </a:solidFill>
              </a:rPr>
              <a:t>In der „Projekt-Werkstatt“ können Schülerinnen</a:t>
            </a:r>
          </a:p>
          <a:p>
            <a:r>
              <a:rPr lang="de-DE" sz="2400" dirty="0">
                <a:solidFill>
                  <a:srgbClr val="006B95"/>
                </a:solidFill>
              </a:rPr>
              <a:t>und Schüler </a:t>
            </a:r>
            <a:r>
              <a:rPr lang="de-DE" sz="2400" b="1" dirty="0">
                <a:solidFill>
                  <a:srgbClr val="006B95"/>
                </a:solidFill>
              </a:rPr>
              <a:t>interessengeleitet und selbstgesteuert</a:t>
            </a:r>
          </a:p>
          <a:p>
            <a:r>
              <a:rPr lang="de-DE" sz="2400" dirty="0">
                <a:solidFill>
                  <a:srgbClr val="006B95"/>
                </a:solidFill>
              </a:rPr>
              <a:t>ein Projekt umsetzen und es am Ende präsentieren.</a:t>
            </a:r>
          </a:p>
          <a:p>
            <a:endParaRPr lang="de-DE" sz="2400" dirty="0">
              <a:solidFill>
                <a:srgbClr val="006B95"/>
              </a:solidFill>
            </a:endParaRPr>
          </a:p>
          <a:p>
            <a:r>
              <a:rPr lang="de-DE" sz="2400" dirty="0">
                <a:solidFill>
                  <a:srgbClr val="006B95"/>
                </a:solidFill>
              </a:rPr>
              <a:t>Schülerinnen und Schüler befassen sich mit einem komplexen Problem auf mehreren und unterschiedlichen</a:t>
            </a:r>
          </a:p>
          <a:p>
            <a:r>
              <a:rPr lang="de-DE" sz="2400" dirty="0">
                <a:solidFill>
                  <a:srgbClr val="006B95"/>
                </a:solidFill>
              </a:rPr>
              <a:t>Ebenen näher. </a:t>
            </a:r>
          </a:p>
          <a:p>
            <a:r>
              <a:rPr lang="de-DE" sz="2400" dirty="0">
                <a:solidFill>
                  <a:srgbClr val="006B95"/>
                </a:solidFill>
              </a:rPr>
              <a:t>Sie erweitern ihre Fähigkeiten im Bereich der Meta-Kognition (Reflexion, Selbstregulierung, Motivation), des </a:t>
            </a:r>
            <a:r>
              <a:rPr lang="de-DE" sz="2400" dirty="0" err="1">
                <a:solidFill>
                  <a:srgbClr val="006B95"/>
                </a:solidFill>
              </a:rPr>
              <a:t>kollaborativen</a:t>
            </a:r>
            <a:r>
              <a:rPr lang="de-DE" sz="2400" dirty="0">
                <a:solidFill>
                  <a:srgbClr val="006B95"/>
                </a:solidFill>
              </a:rPr>
              <a:t> Arbeitens, der Wissensaneignung sowie der Wissensverwaltung.</a:t>
            </a:r>
          </a:p>
        </p:txBody>
      </p:sp>
    </p:spTree>
    <p:extLst>
      <p:ext uri="{BB962C8B-B14F-4D97-AF65-F5344CB8AC3E}">
        <p14:creationId xmlns:p14="http://schemas.microsoft.com/office/powerpoint/2010/main" val="17006255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Digitale Drehtür</a:t>
            </a:r>
          </a:p>
        </p:txBody>
      </p:sp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D664839-C7FD-6BD8-4040-898CEE460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22" y="1649366"/>
            <a:ext cx="11895981" cy="334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7768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38400" y="0"/>
            <a:ext cx="9604248" cy="1024128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de-DE" sz="3600" b="1" dirty="0">
                <a:solidFill>
                  <a:srgbClr val="006B95"/>
                </a:solidFill>
              </a:rPr>
              <a:t>Das Schulische </a:t>
            </a:r>
            <a:r>
              <a:rPr lang="de-DE" sz="3600" b="1" dirty="0" err="1">
                <a:solidFill>
                  <a:srgbClr val="006B95"/>
                </a:solidFill>
              </a:rPr>
              <a:t>Enrichment</a:t>
            </a:r>
            <a:r>
              <a:rPr lang="de-DE" sz="3600" b="1" dirty="0">
                <a:solidFill>
                  <a:srgbClr val="006B95"/>
                </a:solidFill>
              </a:rPr>
              <a:t>- Modell (SEM) von Joseph S. </a:t>
            </a:r>
            <a:r>
              <a:rPr lang="de-DE" sz="3600" b="1" dirty="0" err="1">
                <a:solidFill>
                  <a:srgbClr val="006B95"/>
                </a:solidFill>
              </a:rPr>
              <a:t>Renzulli</a:t>
            </a:r>
            <a:r>
              <a:rPr lang="de-DE" sz="3600" b="1" dirty="0">
                <a:solidFill>
                  <a:srgbClr val="006B95"/>
                </a:solidFill>
              </a:rPr>
              <a:t> und Sally M. Reis 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959942"/>
              </p:ext>
            </p:extLst>
          </p:nvPr>
        </p:nvGraphicFramePr>
        <p:xfrm>
          <a:off x="109728" y="2933638"/>
          <a:ext cx="11932920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7640">
                  <a:extLst>
                    <a:ext uri="{9D8B030D-6E8A-4147-A177-3AD203B41FA5}">
                      <a16:colId xmlns:a16="http://schemas.microsoft.com/office/drawing/2014/main" val="2072314831"/>
                    </a:ext>
                  </a:extLst>
                </a:gridCol>
                <a:gridCol w="3977640">
                  <a:extLst>
                    <a:ext uri="{9D8B030D-6E8A-4147-A177-3AD203B41FA5}">
                      <a16:colId xmlns:a16="http://schemas.microsoft.com/office/drawing/2014/main" val="2926389638"/>
                    </a:ext>
                  </a:extLst>
                </a:gridCol>
                <a:gridCol w="3977640">
                  <a:extLst>
                    <a:ext uri="{9D8B030D-6E8A-4147-A177-3AD203B41FA5}">
                      <a16:colId xmlns:a16="http://schemas.microsoft.com/office/drawing/2014/main" val="4290046050"/>
                    </a:ext>
                  </a:extLst>
                </a:gridCol>
              </a:tblGrid>
              <a:tr h="814819"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Typ I Aktivitäten („</a:t>
                      </a:r>
                      <a:r>
                        <a:rPr lang="de-DE" sz="2400" dirty="0" err="1"/>
                        <a:t>Apéro</a:t>
                      </a:r>
                      <a:r>
                        <a:rPr lang="de-DE" sz="2400" dirty="0"/>
                        <a:t>-Häppchen“)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Typ II Aktivitäten („Kochkurs“)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Typ III Aktivitäten („Festmahlzeit“)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0500778"/>
                  </a:ext>
                </a:extLst>
              </a:tr>
              <a:tr h="1822125">
                <a:tc>
                  <a:txBody>
                    <a:bodyPr/>
                    <a:lstStyle/>
                    <a:p>
                      <a:r>
                        <a:rPr lang="de-DE" b="1" dirty="0">
                          <a:solidFill>
                            <a:srgbClr val="006B95"/>
                          </a:solidFill>
                        </a:rPr>
                        <a:t>Schnupperangebote</a:t>
                      </a:r>
                      <a:r>
                        <a:rPr lang="de-DE" dirty="0">
                          <a:solidFill>
                            <a:srgbClr val="006B95"/>
                          </a:solidFill>
                        </a:rPr>
                        <a:t> sollen </a:t>
                      </a:r>
                      <a:r>
                        <a:rPr lang="de-DE" b="1" dirty="0">
                          <a:solidFill>
                            <a:srgbClr val="006B95"/>
                          </a:solidFill>
                        </a:rPr>
                        <a:t>Interessensgebiete</a:t>
                      </a:r>
                      <a:r>
                        <a:rPr lang="de-DE" dirty="0">
                          <a:solidFill>
                            <a:srgbClr val="006B95"/>
                          </a:solidFill>
                        </a:rPr>
                        <a:t> erschließen und den Lernenden die Entscheidung vereinfachen, eine Problemstellung zu erforschen oder ein Thema zu vertiefen.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6B95"/>
                          </a:solidFill>
                        </a:rPr>
                        <a:t>Materialien, weiterführenden </a:t>
                      </a:r>
                      <a:r>
                        <a:rPr lang="de-DE" b="1" dirty="0">
                          <a:solidFill>
                            <a:srgbClr val="006B95"/>
                          </a:solidFill>
                        </a:rPr>
                        <a:t>Methoden und Lerntechniken</a:t>
                      </a:r>
                      <a:r>
                        <a:rPr lang="de-DE" dirty="0">
                          <a:solidFill>
                            <a:srgbClr val="006B95"/>
                          </a:solidFill>
                        </a:rPr>
                        <a:t>, welche die Entwicklung höherer Denkprozesse ermöglichen. Sie bringen Lernenden </a:t>
                      </a:r>
                      <a:r>
                        <a:rPr lang="de-DE" b="1" dirty="0">
                          <a:solidFill>
                            <a:srgbClr val="006B95"/>
                          </a:solidFill>
                        </a:rPr>
                        <a:t>fortgeschrittene und professionelle Arbeitstechniken näher.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006B95"/>
                          </a:solidFill>
                        </a:rPr>
                        <a:t>Lernende werden selber zu „Forscherinnen“ und „Forschern“ und ein echtes Problem oder Themenfeld mit geeigneten Methoden wird bearbeitet.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931660"/>
                  </a:ext>
                </a:extLst>
              </a:tr>
            </a:tbl>
          </a:graphicData>
        </a:graphic>
      </p:graphicFrame>
      <p:pic>
        <p:nvPicPr>
          <p:cNvPr id="1026" name="Picture 2" descr="Josef Renzull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6" y="1099597"/>
            <a:ext cx="1907479" cy="171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8053961" y="2933638"/>
            <a:ext cx="3988687" cy="2834640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13532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25.02.2025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93696" y="1094749"/>
            <a:ext cx="1200076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>
                <a:solidFill>
                  <a:srgbClr val="006B95"/>
                </a:solidFill>
              </a:rPr>
              <a:t>In dieser Videokonferenz werde ich Ihnen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ein Erklärvideo zur Digitalen Drehtür präsentieren,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die Live-Inspirationen erläutern,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die Selbstwerkstatt vorstellen,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die Fachthemenkurse zeigen,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die Projekt-Werkstatt besprechen,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bg1">
                    <a:lumMod val="75000"/>
                  </a:schemeClr>
                </a:solidFill>
              </a:rPr>
              <a:t>die Unterstützung durch das Lehrerzimmer bei der Arbeit mit der Digitalen Drehtür demonstrieren.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535935" y="229923"/>
            <a:ext cx="7680961" cy="68447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Was erwartet Sie?</a:t>
            </a:r>
          </a:p>
        </p:txBody>
      </p:sp>
      <p:pic>
        <p:nvPicPr>
          <p:cNvPr id="1026" name="Picture 2" descr="100.000+ kostenlose Grünes Häkchen und Häkchen-Bilder -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778" y="1430394"/>
            <a:ext cx="684118" cy="67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100.000+ kostenlose Grünes Häkchen und Häkchen-Bilder -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418" y="1875402"/>
            <a:ext cx="684118" cy="67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100.000+ kostenlose Grünes Häkchen und Häkchen-Bilder -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021" y="2391396"/>
            <a:ext cx="684118" cy="67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100.000+ kostenlose Grünes Häkchen und Häkchen-Bilder -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021" y="2907390"/>
            <a:ext cx="684118" cy="67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100.000+ kostenlose Grünes Häkchen und Häkchen-Bilder -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477" y="3398333"/>
            <a:ext cx="684118" cy="67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446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25.02.2025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200" y="1194816"/>
            <a:ext cx="8130406" cy="5071681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2550645" y="222513"/>
            <a:ext cx="7680961" cy="76809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/>
              <a:t>Digitale Drehtür</a:t>
            </a:r>
            <a:endParaRPr lang="de-DE" sz="4000" b="1" dirty="0"/>
          </a:p>
        </p:txBody>
      </p:sp>
      <p:sp>
        <p:nvSpPr>
          <p:cNvPr id="7" name="Rechteck 6"/>
          <p:cNvSpPr/>
          <p:nvPr/>
        </p:nvSpPr>
        <p:spPr>
          <a:xfrm>
            <a:off x="8510016" y="1194816"/>
            <a:ext cx="1194816" cy="560832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8510016" y="1959855"/>
            <a:ext cx="274145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Registrierung für Schulen</a:t>
            </a:r>
          </a:p>
        </p:txBody>
      </p:sp>
    </p:spTree>
    <p:extLst>
      <p:ext uri="{BB962C8B-B14F-4D97-AF65-F5344CB8AC3E}">
        <p14:creationId xmlns:p14="http://schemas.microsoft.com/office/powerpoint/2010/main" val="102368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F68BCB6-B7B3-4E00-AE54-CD0838528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D2AD-3D3E-4568-A7E3-6AECD1E74508}" type="datetime1">
              <a:rPr lang="de-DE" smtClean="0"/>
              <a:t>25.02.2025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1E5C6B4-5EEF-4CDA-8AE2-ACBECEE38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C96817A-EF8D-4EE6-ABCC-736111C02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335" y="0"/>
            <a:ext cx="75313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81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25.02.2025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247291" y="1377776"/>
            <a:ext cx="1150763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>
                <a:solidFill>
                  <a:srgbClr val="006B95"/>
                </a:solidFill>
              </a:rPr>
              <a:t>„Die Digitale Drehtür ermöglicht es Schülerinnen und Schülern,</a:t>
            </a:r>
          </a:p>
          <a:p>
            <a:r>
              <a:rPr lang="de-DE" sz="2800" dirty="0">
                <a:solidFill>
                  <a:srgbClr val="006B95"/>
                </a:solidFill>
              </a:rPr>
              <a:t>ihre </a:t>
            </a:r>
            <a:r>
              <a:rPr lang="de-DE" sz="2800" b="1" i="1" dirty="0">
                <a:solidFill>
                  <a:srgbClr val="006B95"/>
                </a:solidFill>
              </a:rPr>
              <a:t>individuellen Potenziale </a:t>
            </a:r>
            <a:r>
              <a:rPr lang="de-DE" sz="2800" dirty="0">
                <a:solidFill>
                  <a:srgbClr val="006B95"/>
                </a:solidFill>
              </a:rPr>
              <a:t>durch interessengeleitetes, selbstreguliertes Lernen optimal zu entfalten. … </a:t>
            </a:r>
          </a:p>
          <a:p>
            <a:endParaRPr lang="de-DE" sz="2800" dirty="0">
              <a:solidFill>
                <a:srgbClr val="006B95"/>
              </a:solidFill>
            </a:endParaRPr>
          </a:p>
          <a:p>
            <a:r>
              <a:rPr lang="de-DE" sz="2800" dirty="0">
                <a:solidFill>
                  <a:srgbClr val="006B95"/>
                </a:solidFill>
              </a:rPr>
              <a:t>Die Digitale Drehtür versteht sich als </a:t>
            </a:r>
            <a:r>
              <a:rPr lang="de-DE" sz="2800" b="1" dirty="0">
                <a:solidFill>
                  <a:srgbClr val="006B95"/>
                </a:solidFill>
              </a:rPr>
              <a:t>begabungsförderndes Instrument </a:t>
            </a:r>
            <a:r>
              <a:rPr lang="de-DE" sz="2800" dirty="0">
                <a:solidFill>
                  <a:srgbClr val="006B95"/>
                </a:solidFill>
              </a:rPr>
              <a:t>der inklusiven Schulentwicklung und folgt dem Gedanken, dass </a:t>
            </a:r>
            <a:r>
              <a:rPr lang="de-DE" sz="2800" b="1" i="1" dirty="0">
                <a:solidFill>
                  <a:srgbClr val="006B95"/>
                </a:solidFill>
              </a:rPr>
              <a:t>alle Schülerinnen und Schüler Fähigkeiten, Neigungen und Interessen</a:t>
            </a:r>
            <a:r>
              <a:rPr lang="de-DE" sz="2800" dirty="0">
                <a:solidFill>
                  <a:srgbClr val="006B95"/>
                </a:solidFill>
              </a:rPr>
              <a:t> haben, die sie systematisch weiterentwickeln sollen, um ihre Potenziale und Begabungen bestmöglich zu stärken.“</a:t>
            </a:r>
          </a:p>
        </p:txBody>
      </p:sp>
      <p:sp>
        <p:nvSpPr>
          <p:cNvPr id="10" name="Rechteck 9"/>
          <p:cNvSpPr/>
          <p:nvPr/>
        </p:nvSpPr>
        <p:spPr>
          <a:xfrm>
            <a:off x="2659380" y="127769"/>
            <a:ext cx="6873240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sz="4400" dirty="0">
                <a:solidFill>
                  <a:srgbClr val="006B95"/>
                </a:solidFill>
              </a:rPr>
              <a:t>Digitale Drehtür</a:t>
            </a:r>
          </a:p>
        </p:txBody>
      </p:sp>
      <p:pic>
        <p:nvPicPr>
          <p:cNvPr id="7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220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39293FD-CD1D-45C9-8167-78C20F31D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65" y="1182270"/>
            <a:ext cx="11266631" cy="549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784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8A8F151-3345-4A46-B02E-7D26A1A33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D2AD-3D3E-4568-A7E3-6AECD1E74508}" type="datetime1">
              <a:rPr lang="de-DE" smtClean="0"/>
              <a:t>25.02.2025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E3C738F-FDC2-4E78-AD24-83A4D41F9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C2D2F70-0EC9-409E-AFEE-0AA37D62F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441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791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39293FD-CD1D-45C9-8167-78C20F31D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65" y="1182270"/>
            <a:ext cx="11266631" cy="549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102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25.02.2025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350926" y="246897"/>
            <a:ext cx="4984011" cy="76809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Digitale Drehtür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937" y="95440"/>
            <a:ext cx="3695700" cy="79057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13" y="1166450"/>
            <a:ext cx="4599623" cy="4413698"/>
          </a:xfrm>
          <a:prstGeom prst="rect">
            <a:avLst/>
          </a:prstGeom>
        </p:spPr>
      </p:pic>
      <p:sp>
        <p:nvSpPr>
          <p:cNvPr id="9" name="Pfeil nach links 8"/>
          <p:cNvSpPr/>
          <p:nvPr/>
        </p:nvSpPr>
        <p:spPr>
          <a:xfrm flipV="1">
            <a:off x="2572512" y="4864608"/>
            <a:ext cx="6022848" cy="292608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5847" y="1760591"/>
            <a:ext cx="3858416" cy="395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381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25.02.2025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274596" y="237010"/>
            <a:ext cx="9589218" cy="76809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Digitale Drehtür  Das Lehrerzimmer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64" y="1122721"/>
            <a:ext cx="10649127" cy="461255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360CB64-4206-4F64-AFB4-04332DCDC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8104" y="3209192"/>
            <a:ext cx="2845090" cy="244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284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25.02.2025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274596" y="237010"/>
            <a:ext cx="9589218" cy="76809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Digitale Drehtür  Das Lehrerzimmer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64" y="1122721"/>
            <a:ext cx="10649127" cy="461255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360CB64-4206-4F64-AFB4-04332DCDC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8104" y="3209192"/>
            <a:ext cx="2845090" cy="2444262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494224E8-3870-42A7-BD9E-68195852EE35}"/>
              </a:ext>
            </a:extLst>
          </p:cNvPr>
          <p:cNvSpPr/>
          <p:nvPr/>
        </p:nvSpPr>
        <p:spPr>
          <a:xfrm>
            <a:off x="6240545" y="3209192"/>
            <a:ext cx="2191278" cy="2444261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23950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A019DFC-3273-4472-9570-7CA0D7722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124" y="1104632"/>
            <a:ext cx="9207758" cy="559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512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25.02.2025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511552" y="237010"/>
            <a:ext cx="7498080" cy="76809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Digitale Drehtür:  Dashboard</a:t>
            </a:r>
          </a:p>
        </p:txBody>
      </p:sp>
      <p:sp>
        <p:nvSpPr>
          <p:cNvPr id="7" name="Rechteck 6"/>
          <p:cNvSpPr/>
          <p:nvPr/>
        </p:nvSpPr>
        <p:spPr>
          <a:xfrm>
            <a:off x="453325" y="1695950"/>
            <a:ext cx="10967682" cy="32437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6B95"/>
                </a:solidFill>
              </a:rPr>
              <a:t>Zugang und Login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6B95"/>
                </a:solidFill>
              </a:rPr>
              <a:t>Passwort ändern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6B95"/>
                </a:solidFill>
              </a:rPr>
              <a:t>Überblick über die teilnehmenden Schüler:innen der Schule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6B95"/>
                </a:solidFill>
              </a:rPr>
              <a:t>Funktionen des Dashboards: Custom</a:t>
            </a:r>
            <a:r>
              <a:rPr lang="de-DE" sz="2800" dirty="0">
                <a:solidFill>
                  <a:schemeClr val="bg1">
                    <a:lumMod val="75000"/>
                  </a:schemeClr>
                </a:solidFill>
              </a:rPr>
              <a:t> (Brauch, Sitte, Gepflogenheit)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6B95"/>
                </a:solidFill>
              </a:rPr>
              <a:t>Schüler:innen im Dashboard identifizieren </a:t>
            </a:r>
          </a:p>
        </p:txBody>
      </p:sp>
    </p:spTree>
    <p:extLst>
      <p:ext uri="{BB962C8B-B14F-4D97-AF65-F5344CB8AC3E}">
        <p14:creationId xmlns:p14="http://schemas.microsoft.com/office/powerpoint/2010/main" val="11459273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25.02.2025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221843" y="184256"/>
            <a:ext cx="9589218" cy="76809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Digitale Drehtür: Dashboard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64" y="1122721"/>
            <a:ext cx="10649127" cy="4612558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AE248B3A-ECF6-4DD7-8B9E-659A2F4401BB}"/>
              </a:ext>
            </a:extLst>
          </p:cNvPr>
          <p:cNvSpPr/>
          <p:nvPr/>
        </p:nvSpPr>
        <p:spPr>
          <a:xfrm>
            <a:off x="1879560" y="3209191"/>
            <a:ext cx="1953885" cy="2444261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263095A-EC7A-4C69-964A-9469A03CF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953" y="3150480"/>
            <a:ext cx="8030369" cy="250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1079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25.02.2025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274596" y="237010"/>
            <a:ext cx="9589218" cy="76809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Digitale Drehtür:  Das Lehrerzimmer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96E8377-A290-40EA-83A0-A7DB4A117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86" y="1126053"/>
            <a:ext cx="7020905" cy="135273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65D9522-F6E3-40E7-B264-9E729DB0BE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444" t="25897" r="24658" b="30384"/>
          <a:stretch/>
        </p:blipFill>
        <p:spPr>
          <a:xfrm>
            <a:off x="5570784" y="1047597"/>
            <a:ext cx="3490546" cy="299817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DBAC91C-FDA4-42C8-B59B-CB9C722EB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0923" y="1126053"/>
            <a:ext cx="1926948" cy="569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807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25.02.2025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2659380" y="127769"/>
            <a:ext cx="6873240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sz="4400" dirty="0">
                <a:solidFill>
                  <a:srgbClr val="006B95"/>
                </a:solidFill>
              </a:rPr>
              <a:t>Digitale Drehtür</a:t>
            </a:r>
          </a:p>
        </p:txBody>
      </p:sp>
      <p:pic>
        <p:nvPicPr>
          <p:cNvPr id="7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/>
          <p:cNvSpPr/>
          <p:nvPr/>
        </p:nvSpPr>
        <p:spPr>
          <a:xfrm>
            <a:off x="158149" y="1349904"/>
            <a:ext cx="814908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rgbClr val="006B95"/>
                </a:solidFill>
              </a:rPr>
              <a:t>Mehrwert für Lehrkräfte und Pädagogen/Pädagoginnen</a:t>
            </a:r>
          </a:p>
          <a:p>
            <a:r>
              <a:rPr lang="de-DE" sz="2400" dirty="0">
                <a:solidFill>
                  <a:srgbClr val="006B95"/>
                </a:solidFill>
              </a:rPr>
              <a:t>Zugleich richtet sich die Digitale Drehtür an alle Lehrkräfte, Pädagoginnen und Pädagogen, die eine </a:t>
            </a:r>
            <a:r>
              <a:rPr lang="de-DE" sz="2400" b="1" i="1" dirty="0">
                <a:solidFill>
                  <a:srgbClr val="006B95"/>
                </a:solidFill>
              </a:rPr>
              <a:t>Erweiterung ihres Unterrichts durch individuelle,</a:t>
            </a:r>
          </a:p>
          <a:p>
            <a:r>
              <a:rPr lang="de-DE" sz="2400" b="1" i="1" dirty="0">
                <a:solidFill>
                  <a:srgbClr val="006B95"/>
                </a:solidFill>
              </a:rPr>
              <a:t>interessengeleitete Lernangebote </a:t>
            </a:r>
            <a:r>
              <a:rPr lang="de-DE" sz="2400" dirty="0">
                <a:solidFill>
                  <a:srgbClr val="006B95"/>
                </a:solidFill>
              </a:rPr>
              <a:t>suchen. </a:t>
            </a:r>
          </a:p>
          <a:p>
            <a:endParaRPr lang="de-DE" sz="2400" dirty="0">
              <a:solidFill>
                <a:srgbClr val="006B95"/>
              </a:solidFill>
            </a:endParaRPr>
          </a:p>
          <a:p>
            <a:r>
              <a:rPr lang="de-DE" sz="2400" dirty="0">
                <a:solidFill>
                  <a:srgbClr val="006B95"/>
                </a:solidFill>
              </a:rPr>
              <a:t>Die Digitale Drehtür hilft als </a:t>
            </a:r>
            <a:r>
              <a:rPr lang="de-DE" sz="2400" b="1" i="1" dirty="0">
                <a:solidFill>
                  <a:srgbClr val="006B95"/>
                </a:solidFill>
              </a:rPr>
              <a:t>Enrichment-Angebot </a:t>
            </a:r>
            <a:r>
              <a:rPr lang="de-DE" sz="2400" dirty="0">
                <a:solidFill>
                  <a:srgbClr val="006B95"/>
                </a:solidFill>
              </a:rPr>
              <a:t>dabei, den unterschiedlichen Lernausgangslagen und Interessen der Schülerinnen und Schüler gerecht zu werden, sowie selbstreguliertes Lernen zu fördern.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305" y="2656913"/>
            <a:ext cx="2990850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307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25.02.2025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274596" y="237010"/>
            <a:ext cx="9589218" cy="76809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Digitale Drehtür:  Das Lehrerzimmer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75" y="1162050"/>
            <a:ext cx="9315450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0845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25.02.2025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274596" y="237010"/>
            <a:ext cx="9589218" cy="76809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Digitale Drehtür:  Das Lehrerzimmer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D11A84D-8468-42BA-A512-910ACA3F8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51" y="2216251"/>
            <a:ext cx="11608742" cy="220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15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25.02.2025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274596" y="237010"/>
            <a:ext cx="9589218" cy="76809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Digitale Drehtür:  Das Lehrerzimmer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016" y="1153997"/>
            <a:ext cx="8485632" cy="462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568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25.02.2025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274596" y="237010"/>
            <a:ext cx="9589218" cy="76809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Digitale Drehtür:  Das Lehrerzimmer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016" y="1153997"/>
            <a:ext cx="8485632" cy="4626454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7266432" y="3694175"/>
            <a:ext cx="1828800" cy="2000931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623391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25.02.2025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274596" y="237010"/>
            <a:ext cx="9589218" cy="768096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Digitale Drehtür: Das Lehrerzimmer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9" y="1185205"/>
            <a:ext cx="10791825" cy="25527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128" y="3828097"/>
            <a:ext cx="5104005" cy="195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466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25.02.2025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93696" y="1094749"/>
            <a:ext cx="1200076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>
                <a:solidFill>
                  <a:srgbClr val="006B95"/>
                </a:solidFill>
              </a:rPr>
              <a:t>In dieser Videokonferenz werde ich Ihnen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ein Erklärvideo zur Digitalen Drehtür präsentieren,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die Live-Inspirationen erläutern,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die Selbstwerkstatt vorstellen,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die Fachthemenkurse zeigen,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die Projekt-Werkstatt besprechen,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6B95"/>
                </a:solidFill>
              </a:rPr>
              <a:t>die Unterstützung durch das Lehrerzimmer bei der Arbeit mit der Digitalen Drehtür demonstrieren.</a:t>
            </a:r>
            <a:endParaRPr lang="de-DE" sz="3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535935" y="229923"/>
            <a:ext cx="7680961" cy="684477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400" b="0" kern="1200" cap="none" spc="100" baseline="0">
                <a:solidFill>
                  <a:srgbClr val="006B95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sz="4000" b="1" dirty="0"/>
              <a:t>Was erwartet Sie?</a:t>
            </a:r>
          </a:p>
        </p:txBody>
      </p:sp>
      <p:pic>
        <p:nvPicPr>
          <p:cNvPr id="1026" name="Picture 2" descr="100.000+ kostenlose Grünes Häkchen und Häkchen-Bilder -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778" y="1430394"/>
            <a:ext cx="684118" cy="67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100.000+ kostenlose Grünes Häkchen und Häkchen-Bilder -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418" y="1875402"/>
            <a:ext cx="684118" cy="67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100.000+ kostenlose Grünes Häkchen und Häkchen-Bilder -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021" y="2391396"/>
            <a:ext cx="684118" cy="67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100.000+ kostenlose Grünes Häkchen und Häkchen-Bilder -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021" y="2907390"/>
            <a:ext cx="684118" cy="67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100.000+ kostenlose Grünes Häkchen und Häkchen-Bilder -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477" y="3398333"/>
            <a:ext cx="684118" cy="67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100.000+ kostenlose Grünes Häkchen und Häkchen-Bilder -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823" y="4455331"/>
            <a:ext cx="684118" cy="67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36064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D2AD-3D3E-4568-A7E3-6AECD1E74508}" type="datetime1">
              <a:rPr lang="de-DE" smtClean="0"/>
              <a:t>25.02.2025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9" y="19451"/>
            <a:ext cx="9679730" cy="683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2792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25.02.2025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9" y="1913557"/>
            <a:ext cx="9135460" cy="279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04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CF774-383A-42C8-A8DB-D33B3F307E64}" type="datetime1">
              <a:rPr lang="de-DE" smtClean="0"/>
              <a:t>25.02.2025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Andrea Peter-Wehner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clrChange>
              <a:clrFrom>
                <a:srgbClr val="EAEEF6"/>
              </a:clrFrom>
              <a:clrTo>
                <a:srgbClr val="EAEE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17089" y="69760"/>
            <a:ext cx="7691616" cy="88546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clrChange>
              <a:clrFrom>
                <a:srgbClr val="EAEEF6"/>
              </a:clrFrom>
              <a:clrTo>
                <a:srgbClr val="EAEE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83786" y="0"/>
            <a:ext cx="1514475" cy="86677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08" y="1232934"/>
            <a:ext cx="10920793" cy="431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01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35935" y="48768"/>
            <a:ext cx="7680961" cy="931975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de-DE" sz="4000" b="1" dirty="0">
                <a:solidFill>
                  <a:srgbClr val="006B95"/>
                </a:solidFill>
              </a:rPr>
              <a:t>Digitale Drehtür</a:t>
            </a:r>
          </a:p>
        </p:txBody>
      </p:sp>
      <p:pic>
        <p:nvPicPr>
          <p:cNvPr id="1026" name="Picture 2" descr="Digitale Drehtür – Schule am Falkplatz">
            <a:extLst>
              <a:ext uri="{FF2B5EF4-FFF2-40B4-BE49-F238E27FC236}">
                <a16:creationId xmlns:a16="http://schemas.microsoft.com/office/drawing/2014/main" id="{E44F4BF2-354C-4B31-E7BF-7DCA7CE990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17658" r="22235" b="21846"/>
          <a:stretch/>
        </p:blipFill>
        <p:spPr bwMode="auto">
          <a:xfrm>
            <a:off x="10353730" y="-33885"/>
            <a:ext cx="1679773" cy="101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D2F99E2-343E-28FD-1F97-7B7070738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151376" y="1135175"/>
            <a:ext cx="4907280" cy="458764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859657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Benutzerdefiniert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0</TotalTime>
  <Words>1617</Words>
  <Application>Microsoft Office PowerPoint</Application>
  <PresentationFormat>Breitbild</PresentationFormat>
  <Paragraphs>303</Paragraphs>
  <Slides>77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77</vt:i4>
      </vt:variant>
    </vt:vector>
  </HeadingPairs>
  <TitlesOfParts>
    <vt:vector size="84" baseType="lpstr">
      <vt:lpstr>Lexend</vt:lpstr>
      <vt:lpstr>Arial</vt:lpstr>
      <vt:lpstr>Calibri</vt:lpstr>
      <vt:lpstr>Segoe UI</vt:lpstr>
      <vt:lpstr>Tw Cen MT</vt:lpstr>
      <vt:lpstr>Wingdings 3</vt:lpstr>
      <vt:lpstr>Integral</vt:lpstr>
      <vt:lpstr>PowerPoint-Präsentation</vt:lpstr>
      <vt:lpstr>PowerPoint-Präsentation</vt:lpstr>
      <vt:lpstr>PowerPoint-Präsentation</vt:lpstr>
      <vt:lpstr>Digitale Drehtür</vt:lpstr>
      <vt:lpstr>PowerPoint-Präsentation</vt:lpstr>
      <vt:lpstr>PowerPoint-Präsentation</vt:lpstr>
      <vt:lpstr>PowerPoint-Präsentation</vt:lpstr>
      <vt:lpstr>PowerPoint-Präsentation</vt:lpstr>
      <vt:lpstr>Digitale Drehtür</vt:lpstr>
      <vt:lpstr>Digitale Drehtür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Digitale Drehtür/5.-9. Klasse</vt:lpstr>
      <vt:lpstr>Digitale Drehtür/10.-13. Klasse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Kurse der Selbstwerkstatt</vt:lpstr>
      <vt:lpstr>Kurse der Selbstwerkstatt</vt:lpstr>
      <vt:lpstr>Kurse der Selbstwerkstatt</vt:lpstr>
      <vt:lpstr>Kurse der Selbstwerkstatt</vt:lpstr>
      <vt:lpstr>Kurse der Selbstwerkstatt</vt:lpstr>
      <vt:lpstr>Arbeitsblatt: Ziele setzen</vt:lpstr>
      <vt:lpstr>PowerPoint-Präsentation</vt:lpstr>
      <vt:lpstr>Digitale Drehtür</vt:lpstr>
      <vt:lpstr>PowerPoint-Präsentation</vt:lpstr>
      <vt:lpstr>Fachliche Werkstätten</vt:lpstr>
      <vt:lpstr>Fachliche Werkstätten/Sprachen</vt:lpstr>
      <vt:lpstr>Fachliche Werkstätten</vt:lpstr>
      <vt:lpstr>PowerPoint-Präsentation</vt:lpstr>
      <vt:lpstr>PowerPoint-Präsentation</vt:lpstr>
      <vt:lpstr>PowerPoint-Präsentation</vt:lpstr>
      <vt:lpstr>MA: Magische Formen</vt:lpstr>
      <vt:lpstr>MA: Magische Formen</vt:lpstr>
      <vt:lpstr>Programmkarte für Lehrer</vt:lpstr>
      <vt:lpstr>Hier geht es los</vt:lpstr>
      <vt:lpstr>Hier geht es los</vt:lpstr>
      <vt:lpstr>Hier geht es los</vt:lpstr>
      <vt:lpstr>Magische Sterne – Sterne mit Lücken</vt:lpstr>
      <vt:lpstr>Magische Sterne Projektvorschlag</vt:lpstr>
      <vt:lpstr>Magische Quadrate Projektvorschlag</vt:lpstr>
      <vt:lpstr>PowerPoint-Präsentation</vt:lpstr>
      <vt:lpstr>Digitale Drehtür</vt:lpstr>
      <vt:lpstr>Projektwerkstatt</vt:lpstr>
      <vt:lpstr>Digitale Drehtür</vt:lpstr>
      <vt:lpstr>Das Schulische Enrichment- Modell (SEM) von Joseph S. Renzulli und Sally M. Reis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..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Peter-Wehner, Andrea</dc:creator>
  <cp:lastModifiedBy>Peter-Wehner, Andrea</cp:lastModifiedBy>
  <cp:revision>252</cp:revision>
  <dcterms:created xsi:type="dcterms:W3CDTF">2023-06-07T09:19:12Z</dcterms:created>
  <dcterms:modified xsi:type="dcterms:W3CDTF">2025-02-25T07:24:15Z</dcterms:modified>
</cp:coreProperties>
</file>