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1"/>
  </p:notesMasterIdLst>
  <p:sldIdLst>
    <p:sldId id="688" r:id="rId2"/>
    <p:sldId id="578" r:id="rId3"/>
    <p:sldId id="617" r:id="rId4"/>
    <p:sldId id="606" r:id="rId5"/>
    <p:sldId id="607" r:id="rId6"/>
    <p:sldId id="616" r:id="rId7"/>
    <p:sldId id="519" r:id="rId8"/>
    <p:sldId id="560" r:id="rId9"/>
    <p:sldId id="257" r:id="rId10"/>
    <p:sldId id="641" r:id="rId11"/>
    <p:sldId id="642" r:id="rId12"/>
    <p:sldId id="640" r:id="rId13"/>
    <p:sldId id="354" r:id="rId14"/>
    <p:sldId id="356" r:id="rId15"/>
    <p:sldId id="357" r:id="rId16"/>
    <p:sldId id="630" r:id="rId17"/>
    <p:sldId id="531" r:id="rId18"/>
    <p:sldId id="618" r:id="rId19"/>
    <p:sldId id="561" r:id="rId20"/>
    <p:sldId id="359" r:id="rId21"/>
    <p:sldId id="363" r:id="rId22"/>
    <p:sldId id="360" r:id="rId23"/>
    <p:sldId id="563" r:id="rId24"/>
    <p:sldId id="361" r:id="rId25"/>
    <p:sldId id="364" r:id="rId26"/>
    <p:sldId id="365" r:id="rId27"/>
    <p:sldId id="366" r:id="rId28"/>
    <p:sldId id="655" r:id="rId29"/>
    <p:sldId id="564" r:id="rId30"/>
    <p:sldId id="368" r:id="rId31"/>
    <p:sldId id="565" r:id="rId32"/>
    <p:sldId id="620" r:id="rId33"/>
    <p:sldId id="372" r:id="rId34"/>
    <p:sldId id="373" r:id="rId35"/>
    <p:sldId id="374" r:id="rId36"/>
    <p:sldId id="566" r:id="rId37"/>
    <p:sldId id="621" r:id="rId38"/>
    <p:sldId id="387" r:id="rId39"/>
    <p:sldId id="410" r:id="rId40"/>
    <p:sldId id="653" r:id="rId41"/>
    <p:sldId id="625" r:id="rId42"/>
    <p:sldId id="627" r:id="rId43"/>
    <p:sldId id="654" r:id="rId44"/>
    <p:sldId id="610" r:id="rId45"/>
    <p:sldId id="611" r:id="rId46"/>
    <p:sldId id="612" r:id="rId47"/>
    <p:sldId id="613" r:id="rId48"/>
    <p:sldId id="614" r:id="rId49"/>
    <p:sldId id="615" r:id="rId50"/>
    <p:sldId id="567" r:id="rId51"/>
    <p:sldId id="568" r:id="rId52"/>
    <p:sldId id="689" r:id="rId53"/>
    <p:sldId id="643" r:id="rId54"/>
    <p:sldId id="411" r:id="rId55"/>
    <p:sldId id="650" r:id="rId56"/>
    <p:sldId id="376" r:id="rId57"/>
    <p:sldId id="412" r:id="rId58"/>
    <p:sldId id="656" r:id="rId59"/>
    <p:sldId id="658" r:id="rId60"/>
    <p:sldId id="382" r:id="rId61"/>
    <p:sldId id="383" r:id="rId62"/>
    <p:sldId id="384" r:id="rId63"/>
    <p:sldId id="385" r:id="rId64"/>
    <p:sldId id="390" r:id="rId65"/>
    <p:sldId id="391" r:id="rId66"/>
    <p:sldId id="392" r:id="rId67"/>
    <p:sldId id="394" r:id="rId68"/>
    <p:sldId id="395" r:id="rId69"/>
    <p:sldId id="389" r:id="rId70"/>
    <p:sldId id="399" r:id="rId71"/>
    <p:sldId id="397" r:id="rId72"/>
    <p:sldId id="569" r:id="rId73"/>
    <p:sldId id="476" r:id="rId74"/>
    <p:sldId id="477" r:id="rId75"/>
    <p:sldId id="628" r:id="rId76"/>
    <p:sldId id="629" r:id="rId77"/>
    <p:sldId id="659" r:id="rId78"/>
    <p:sldId id="596" r:id="rId79"/>
    <p:sldId id="321" r:id="rId80"/>
    <p:sldId id="570" r:id="rId81"/>
    <p:sldId id="478" r:id="rId82"/>
    <p:sldId id="479" r:id="rId83"/>
    <p:sldId id="332" r:id="rId84"/>
    <p:sldId id="481" r:id="rId85"/>
    <p:sldId id="483" r:id="rId86"/>
    <p:sldId id="660" r:id="rId87"/>
    <p:sldId id="661" r:id="rId88"/>
    <p:sldId id="662" r:id="rId89"/>
    <p:sldId id="663" r:id="rId90"/>
    <p:sldId id="672" r:id="rId91"/>
    <p:sldId id="664" r:id="rId92"/>
    <p:sldId id="489" r:id="rId93"/>
    <p:sldId id="490" r:id="rId94"/>
    <p:sldId id="491" r:id="rId95"/>
    <p:sldId id="665" r:id="rId96"/>
    <p:sldId id="666" r:id="rId97"/>
    <p:sldId id="667" r:id="rId98"/>
    <p:sldId id="668" r:id="rId99"/>
    <p:sldId id="669" r:id="rId100"/>
    <p:sldId id="670" r:id="rId101"/>
    <p:sldId id="671" r:id="rId102"/>
    <p:sldId id="651" r:id="rId103"/>
    <p:sldId id="597" r:id="rId104"/>
    <p:sldId id="600" r:id="rId105"/>
    <p:sldId id="598" r:id="rId106"/>
    <p:sldId id="502" r:id="rId107"/>
    <p:sldId id="573" r:id="rId108"/>
    <p:sldId id="574" r:id="rId109"/>
    <p:sldId id="687" r:id="rId1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B522C2DB-9CDF-40B0-9853-0EC18BC2C68E}">
          <p14:sldIdLst>
            <p14:sldId id="688"/>
            <p14:sldId id="578"/>
            <p14:sldId id="617"/>
            <p14:sldId id="606"/>
            <p14:sldId id="607"/>
            <p14:sldId id="616"/>
            <p14:sldId id="519"/>
            <p14:sldId id="560"/>
            <p14:sldId id="257"/>
            <p14:sldId id="641"/>
            <p14:sldId id="642"/>
            <p14:sldId id="640"/>
            <p14:sldId id="354"/>
            <p14:sldId id="356"/>
            <p14:sldId id="357"/>
            <p14:sldId id="630"/>
            <p14:sldId id="531"/>
            <p14:sldId id="618"/>
            <p14:sldId id="561"/>
            <p14:sldId id="359"/>
            <p14:sldId id="363"/>
            <p14:sldId id="360"/>
            <p14:sldId id="563"/>
            <p14:sldId id="361"/>
            <p14:sldId id="364"/>
            <p14:sldId id="365"/>
            <p14:sldId id="366"/>
            <p14:sldId id="655"/>
            <p14:sldId id="564"/>
            <p14:sldId id="368"/>
            <p14:sldId id="565"/>
            <p14:sldId id="620"/>
            <p14:sldId id="372"/>
            <p14:sldId id="373"/>
            <p14:sldId id="374"/>
            <p14:sldId id="566"/>
            <p14:sldId id="621"/>
            <p14:sldId id="387"/>
            <p14:sldId id="410"/>
            <p14:sldId id="653"/>
            <p14:sldId id="625"/>
            <p14:sldId id="627"/>
            <p14:sldId id="654"/>
            <p14:sldId id="610"/>
            <p14:sldId id="611"/>
            <p14:sldId id="612"/>
            <p14:sldId id="613"/>
            <p14:sldId id="614"/>
            <p14:sldId id="615"/>
            <p14:sldId id="567"/>
            <p14:sldId id="568"/>
            <p14:sldId id="689"/>
            <p14:sldId id="643"/>
            <p14:sldId id="411"/>
            <p14:sldId id="650"/>
            <p14:sldId id="376"/>
            <p14:sldId id="412"/>
            <p14:sldId id="656"/>
            <p14:sldId id="658"/>
            <p14:sldId id="382"/>
            <p14:sldId id="383"/>
            <p14:sldId id="384"/>
            <p14:sldId id="385"/>
            <p14:sldId id="390"/>
            <p14:sldId id="391"/>
            <p14:sldId id="392"/>
            <p14:sldId id="394"/>
            <p14:sldId id="395"/>
            <p14:sldId id="389"/>
            <p14:sldId id="399"/>
            <p14:sldId id="397"/>
            <p14:sldId id="569"/>
            <p14:sldId id="476"/>
            <p14:sldId id="477"/>
            <p14:sldId id="628"/>
            <p14:sldId id="629"/>
            <p14:sldId id="659"/>
            <p14:sldId id="596"/>
            <p14:sldId id="321"/>
            <p14:sldId id="570"/>
            <p14:sldId id="478"/>
            <p14:sldId id="479"/>
            <p14:sldId id="332"/>
            <p14:sldId id="481"/>
            <p14:sldId id="483"/>
            <p14:sldId id="660"/>
            <p14:sldId id="661"/>
            <p14:sldId id="662"/>
            <p14:sldId id="663"/>
            <p14:sldId id="672"/>
            <p14:sldId id="664"/>
            <p14:sldId id="489"/>
            <p14:sldId id="490"/>
            <p14:sldId id="491"/>
            <p14:sldId id="665"/>
            <p14:sldId id="666"/>
            <p14:sldId id="667"/>
            <p14:sldId id="668"/>
            <p14:sldId id="669"/>
            <p14:sldId id="670"/>
            <p14:sldId id="671"/>
            <p14:sldId id="651"/>
            <p14:sldId id="597"/>
            <p14:sldId id="600"/>
            <p14:sldId id="598"/>
            <p14:sldId id="502"/>
            <p14:sldId id="573"/>
            <p14:sldId id="574"/>
            <p14:sldId id="68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B95"/>
    <a:srgbClr val="740000"/>
    <a:srgbClr val="3E4867"/>
    <a:srgbClr val="FF0000"/>
    <a:srgbClr val="F60000"/>
    <a:srgbClr val="FF6600"/>
    <a:srgbClr val="7E97A3"/>
    <a:srgbClr val="EF7A03"/>
    <a:srgbClr val="F27B0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348" autoAdjust="0"/>
    <p:restoredTop sz="94660"/>
  </p:normalViewPr>
  <p:slideViewPr>
    <p:cSldViewPr snapToGrid="0">
      <p:cViewPr varScale="1">
        <p:scale>
          <a:sx n="109" d="100"/>
          <a:sy n="109" d="100"/>
        </p:scale>
        <p:origin x="456" y="108"/>
      </p:cViewPr>
      <p:guideLst/>
    </p:cSldViewPr>
  </p:slideViewPr>
  <p:notesTextViewPr>
    <p:cViewPr>
      <p:scale>
        <a:sx n="1" d="1"/>
        <a:sy n="1" d="1"/>
      </p:scale>
      <p:origin x="0" y="0"/>
    </p:cViewPr>
  </p:notesTextViewPr>
  <p:sorterViewPr>
    <p:cViewPr>
      <p:scale>
        <a:sx n="100" d="100"/>
        <a:sy n="100" d="100"/>
      </p:scale>
      <p:origin x="0" y="-259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F88455-212D-4AAF-9C04-DF4FE96B8496}" type="datetimeFigureOut">
              <a:rPr lang="de-DE" smtClean="0"/>
              <a:t>15.05.2025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D2BC95-28A0-461D-B308-74352385370C}" type="slidenum">
              <a:rPr lang="de-DE" smtClean="0"/>
              <a:t>‹Nr.›</a:t>
            </a:fld>
            <a:endParaRPr lang="de-DE"/>
          </a:p>
        </p:txBody>
      </p:sp>
    </p:spTree>
    <p:extLst>
      <p:ext uri="{BB962C8B-B14F-4D97-AF65-F5344CB8AC3E}">
        <p14:creationId xmlns:p14="http://schemas.microsoft.com/office/powerpoint/2010/main" val="989774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A3DF42-6C80-42BA-B44A-874EC02C5866}" type="slidenum">
              <a:rPr lang="de-DE" smtClean="0"/>
              <a:t>1</a:t>
            </a:fld>
            <a:endParaRPr lang="de-DE" dirty="0"/>
          </a:p>
        </p:txBody>
      </p:sp>
    </p:spTree>
    <p:extLst>
      <p:ext uri="{BB962C8B-B14F-4D97-AF65-F5344CB8AC3E}">
        <p14:creationId xmlns:p14="http://schemas.microsoft.com/office/powerpoint/2010/main" val="347376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A3DF42-6C80-42BA-B44A-874EC02C5866}" type="slidenum">
              <a:rPr lang="de-DE" smtClean="0"/>
              <a:t>2</a:t>
            </a:fld>
            <a:endParaRPr lang="de-DE" dirty="0"/>
          </a:p>
        </p:txBody>
      </p:sp>
    </p:spTree>
    <p:extLst>
      <p:ext uri="{BB962C8B-B14F-4D97-AF65-F5344CB8AC3E}">
        <p14:creationId xmlns:p14="http://schemas.microsoft.com/office/powerpoint/2010/main" val="3886445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A3DF42-6C80-42BA-B44A-874EC02C5866}" type="slidenum">
              <a:rPr lang="de-DE" smtClean="0"/>
              <a:t>3</a:t>
            </a:fld>
            <a:endParaRPr lang="de-DE" dirty="0"/>
          </a:p>
        </p:txBody>
      </p:sp>
    </p:spTree>
    <p:extLst>
      <p:ext uri="{BB962C8B-B14F-4D97-AF65-F5344CB8AC3E}">
        <p14:creationId xmlns:p14="http://schemas.microsoft.com/office/powerpoint/2010/main" val="2838366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A3DF42-6C80-42BA-B44A-874EC02C5866}" type="slidenum">
              <a:rPr lang="de-DE" smtClean="0"/>
              <a:t>4</a:t>
            </a:fld>
            <a:endParaRPr lang="de-DE" dirty="0"/>
          </a:p>
        </p:txBody>
      </p:sp>
    </p:spTree>
    <p:extLst>
      <p:ext uri="{BB962C8B-B14F-4D97-AF65-F5344CB8AC3E}">
        <p14:creationId xmlns:p14="http://schemas.microsoft.com/office/powerpoint/2010/main" val="1567969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6A3DF42-6C80-42BA-B44A-874EC02C5866}" type="slidenum">
              <a:rPr lang="de-DE" smtClean="0"/>
              <a:t>65</a:t>
            </a:fld>
            <a:endParaRPr lang="de-DE" dirty="0"/>
          </a:p>
        </p:txBody>
      </p:sp>
    </p:spTree>
    <p:extLst>
      <p:ext uri="{BB962C8B-B14F-4D97-AF65-F5344CB8AC3E}">
        <p14:creationId xmlns:p14="http://schemas.microsoft.com/office/powerpoint/2010/main" val="329205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Weitere Möglichkeiten,</a:t>
            </a:r>
            <a:r>
              <a:rPr lang="de-DE" baseline="0" dirty="0"/>
              <a:t> um über die Webakademie zu erfahren sind:</a:t>
            </a:r>
            <a:endParaRPr lang="de-DE" dirty="0"/>
          </a:p>
        </p:txBody>
      </p:sp>
      <p:sp>
        <p:nvSpPr>
          <p:cNvPr id="4" name="Foliennummernplatzhalter 3"/>
          <p:cNvSpPr>
            <a:spLocks noGrp="1"/>
          </p:cNvSpPr>
          <p:nvPr>
            <p:ph type="sldNum" sz="quarter" idx="10"/>
          </p:nvPr>
        </p:nvSpPr>
        <p:spPr/>
        <p:txBody>
          <a:bodyPr/>
          <a:lstStyle/>
          <a:p>
            <a:fld id="{36A3DF42-6C80-42BA-B44A-874EC02C5866}" type="slidenum">
              <a:rPr lang="de-DE" smtClean="0"/>
              <a:t>70</a:t>
            </a:fld>
            <a:endParaRPr lang="de-DE" dirty="0"/>
          </a:p>
        </p:txBody>
      </p:sp>
    </p:spTree>
    <p:extLst>
      <p:ext uri="{BB962C8B-B14F-4D97-AF65-F5344CB8AC3E}">
        <p14:creationId xmlns:p14="http://schemas.microsoft.com/office/powerpoint/2010/main" val="2477350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Die Lehrerin merkt während ihres Unterrichts, dass ein Kind in ihrer Klasse lernt, das</a:t>
            </a:r>
            <a:r>
              <a:rPr lang="de-DE" baseline="0" dirty="0"/>
              <a:t> sich bspw. sehr für Mathematik interessiert und Mitschülerinnen und Mitschülern weit voraus ist.</a:t>
            </a:r>
          </a:p>
          <a:p>
            <a:pPr marL="171450" indent="-171450">
              <a:buFont typeface="Arial" panose="020B0604020202020204" pitchFamily="34" charset="0"/>
              <a:buChar char="•"/>
            </a:pPr>
            <a:r>
              <a:rPr lang="de-DE" baseline="0" dirty="0"/>
              <a:t>Sie gibt dem Kind eine Werbekarte der Webakademie.</a:t>
            </a:r>
          </a:p>
          <a:p>
            <a:pPr marL="171450" indent="-171450">
              <a:buFont typeface="Arial" panose="020B0604020202020204" pitchFamily="34" charset="0"/>
              <a:buChar char="•"/>
            </a:pPr>
            <a:r>
              <a:rPr lang="de-DE" baseline="0" dirty="0"/>
              <a:t>Das Kind erzählt zu Hause ganz stolz, dass es nun in der Webakademie mitarbeiten möchte. </a:t>
            </a:r>
          </a:p>
          <a:p>
            <a:pPr marL="171450" indent="-171450">
              <a:buFont typeface="Arial" panose="020B0604020202020204" pitchFamily="34" charset="0"/>
              <a:buChar char="•"/>
            </a:pPr>
            <a:r>
              <a:rPr lang="de-DE" baseline="0" dirty="0"/>
              <a:t>Nachdem die Eltern eine DSE – auf die ich gleich eingehen werde – unterschrieben haben, wird das Kind von mir registriert und kann in der Webakademie arbeiten.</a:t>
            </a:r>
            <a:endParaRPr lang="de-DE" dirty="0"/>
          </a:p>
        </p:txBody>
      </p:sp>
      <p:sp>
        <p:nvSpPr>
          <p:cNvPr id="4" name="Foliennummernplatzhalter 3"/>
          <p:cNvSpPr>
            <a:spLocks noGrp="1"/>
          </p:cNvSpPr>
          <p:nvPr>
            <p:ph type="sldNum" sz="quarter" idx="10"/>
          </p:nvPr>
        </p:nvSpPr>
        <p:spPr/>
        <p:txBody>
          <a:bodyPr/>
          <a:lstStyle/>
          <a:p>
            <a:fld id="{36A3DF42-6C80-42BA-B44A-874EC02C5866}" type="slidenum">
              <a:rPr lang="de-DE" smtClean="0"/>
              <a:t>71</a:t>
            </a:fld>
            <a:endParaRPr lang="de-DE" dirty="0"/>
          </a:p>
        </p:txBody>
      </p:sp>
    </p:spTree>
    <p:extLst>
      <p:ext uri="{BB962C8B-B14F-4D97-AF65-F5344CB8AC3E}">
        <p14:creationId xmlns:p14="http://schemas.microsoft.com/office/powerpoint/2010/main" val="36784111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lgn="l">
              <a:defRPr/>
            </a:lvl1pPr>
          </a:lstStyle>
          <a:p>
            <a:fld id="{8751A24D-53E0-4368-A016-9DA50DD92A76}" type="datetime1">
              <a:rPr lang="de-DE" smtClean="0"/>
              <a:t>15.05.2025</a:t>
            </a:fld>
            <a:endParaRPr lang="de-DE"/>
          </a:p>
        </p:txBody>
      </p:sp>
      <p:sp>
        <p:nvSpPr>
          <p:cNvPr id="5" name="Footer Placeholder 4"/>
          <p:cNvSpPr>
            <a:spLocks noGrp="1"/>
          </p:cNvSpPr>
          <p:nvPr>
            <p:ph type="ftr" sz="quarter" idx="11"/>
          </p:nvPr>
        </p:nvSpPr>
        <p:spPr/>
        <p:txBody>
          <a:bodyPr/>
          <a:lstStyle/>
          <a:p>
            <a:r>
              <a:rPr lang="de-DE" dirty="0"/>
              <a:t>Andrea Peter-Wehner</a:t>
            </a:r>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282" y="214232"/>
            <a:ext cx="1899590" cy="618528"/>
          </a:xfrm>
          <a:prstGeom prst="rect">
            <a:avLst/>
          </a:prstGeom>
        </p:spPr>
      </p:pic>
      <p:sp>
        <p:nvSpPr>
          <p:cNvPr id="13" name="Rechteck 12"/>
          <p:cNvSpPr/>
          <p:nvPr userDrawn="1"/>
        </p:nvSpPr>
        <p:spPr>
          <a:xfrm>
            <a:off x="0" y="1021326"/>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itle Placeholder 1"/>
          <p:cNvSpPr>
            <a:spLocks noGrp="1"/>
          </p:cNvSpPr>
          <p:nvPr>
            <p:ph type="title"/>
          </p:nvPr>
        </p:nvSpPr>
        <p:spPr>
          <a:xfrm>
            <a:off x="1131491" y="3820819"/>
            <a:ext cx="9929018" cy="1499616"/>
          </a:xfrm>
          <a:prstGeom prst="rect">
            <a:avLst/>
          </a:prstGeom>
        </p:spPr>
        <p:txBody>
          <a:bodyPr vert="horz" lIns="91440" tIns="45720" rIns="91440" bIns="45720" rtlCol="0" anchor="ctr">
            <a:normAutofit/>
          </a:bodyPr>
          <a:lstStyle>
            <a:lvl1pPr>
              <a:defRPr b="0"/>
            </a:lvl1pPr>
          </a:lstStyle>
          <a:p>
            <a:r>
              <a:rPr lang="de-DE" dirty="0"/>
              <a:t>Titelmasterformat durch Klicken bearbeiten</a:t>
            </a:r>
            <a:endParaRPr lang="en-US" dirty="0"/>
          </a:p>
        </p:txBody>
      </p:sp>
      <p:pic>
        <p:nvPicPr>
          <p:cNvPr id="18" name="Grafik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22082" y="5802232"/>
            <a:ext cx="1237262" cy="994662"/>
          </a:xfrm>
          <a:prstGeom prst="rect">
            <a:avLst/>
          </a:prstGeom>
        </p:spPr>
      </p:pic>
      <p:sp>
        <p:nvSpPr>
          <p:cNvPr id="19" name="Rechteck 18"/>
          <p:cNvSpPr/>
          <p:nvPr userDrawn="1"/>
        </p:nvSpPr>
        <p:spPr>
          <a:xfrm>
            <a:off x="0" y="5793528"/>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userDrawn="1"/>
        </p:nvSpPr>
        <p:spPr>
          <a:xfrm>
            <a:off x="2585359" y="176273"/>
            <a:ext cx="6934198" cy="646331"/>
          </a:xfrm>
          <a:prstGeom prst="rect">
            <a:avLst/>
          </a:prstGeom>
          <a:noFill/>
        </p:spPr>
        <p:txBody>
          <a:bodyPr wrap="square" rtlCol="0">
            <a:spAutoFit/>
          </a:bodyPr>
          <a:lstStyle/>
          <a:p>
            <a:r>
              <a:rPr lang="de-DE" sz="1800" dirty="0">
                <a:solidFill>
                  <a:schemeClr val="bg1">
                    <a:lumMod val="75000"/>
                  </a:schemeClr>
                </a:solidFill>
              </a:rPr>
              <a:t>Webbasierte Plattform zur Förderung leistungsstarker und potentiell leistungsfähiger Schülerinnen und Schüler</a:t>
            </a:r>
          </a:p>
        </p:txBody>
      </p:sp>
    </p:spTree>
    <p:extLst>
      <p:ext uri="{BB962C8B-B14F-4D97-AF65-F5344CB8AC3E}">
        <p14:creationId xmlns:p14="http://schemas.microsoft.com/office/powerpoint/2010/main" val="127111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C27A0A5E-C077-4FBB-8DBB-1E5BEE22ADE8}" type="datetimeFigureOut">
              <a:rPr lang="de-DE" smtClean="0"/>
              <a:t>15.05.2025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F3920399-8FE1-4217-9F27-C78046924C1D}" type="slidenum">
              <a:rPr lang="de-DE" smtClean="0"/>
              <a:t>‹Nr.›</a:t>
            </a:fld>
            <a:endParaRPr lang="de-DE"/>
          </a:p>
        </p:txBody>
      </p:sp>
    </p:spTree>
    <p:extLst>
      <p:ext uri="{BB962C8B-B14F-4D97-AF65-F5344CB8AC3E}">
        <p14:creationId xmlns:p14="http://schemas.microsoft.com/office/powerpoint/2010/main" val="2208564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143339" y="1600201"/>
            <a:ext cx="576064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6288021" y="1600201"/>
            <a:ext cx="576064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3"/>
          <p:cNvSpPr>
            <a:spLocks noGrp="1"/>
          </p:cNvSpPr>
          <p:nvPr>
            <p:ph type="sldNum" sz="quarter" idx="10"/>
          </p:nvPr>
        </p:nvSpPr>
        <p:spPr>
          <a:xfrm>
            <a:off x="10320867" y="6381328"/>
            <a:ext cx="1693333" cy="332210"/>
          </a:xfrm>
          <a:prstGeom prst="rect">
            <a:avLst/>
          </a:prstGeom>
        </p:spPr>
        <p:txBody>
          <a:bodyPr/>
          <a:lstStyle>
            <a:lvl1pPr algn="r">
              <a:defRPr/>
            </a:lvl1pPr>
          </a:lstStyle>
          <a:p>
            <a:fld id="{BD70B955-26A1-3640-85B4-96C847D04758}" type="slidenum">
              <a:rPr lang="de-DE" smtClean="0"/>
              <a:pPr/>
              <a:t>‹Nr.›</a:t>
            </a:fld>
            <a:endParaRPr lang="de-DE" dirty="0"/>
          </a:p>
        </p:txBody>
      </p:sp>
    </p:spTree>
    <p:extLst>
      <p:ext uri="{BB962C8B-B14F-4D97-AF65-F5344CB8AC3E}">
        <p14:creationId xmlns:p14="http://schemas.microsoft.com/office/powerpoint/2010/main" val="2405663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folie">
    <p:spTree>
      <p:nvGrpSpPr>
        <p:cNvPr id="1" name=""/>
        <p:cNvGrpSpPr/>
        <p:nvPr/>
      </p:nvGrpSpPr>
      <p:grpSpPr>
        <a:xfrm>
          <a:off x="0" y="0"/>
          <a:ext cx="0" cy="0"/>
          <a:chOff x="0" y="0"/>
          <a:chExt cx="0" cy="0"/>
        </a:xfrm>
      </p:grpSpPr>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lvl1pPr algn="l">
              <a:defRPr/>
            </a:lvl1pPr>
          </a:lstStyle>
          <a:p>
            <a:fld id="{34A5026B-F5A8-4A39-AD9C-0910BC59D2E0}" type="datetime1">
              <a:rPr lang="de-DE" smtClean="0"/>
              <a:t>15.05.2025</a:t>
            </a:fld>
            <a:endParaRPr lang="de-DE"/>
          </a:p>
        </p:txBody>
      </p:sp>
      <p:sp>
        <p:nvSpPr>
          <p:cNvPr id="5" name="Footer Placeholder 4"/>
          <p:cNvSpPr>
            <a:spLocks noGrp="1"/>
          </p:cNvSpPr>
          <p:nvPr>
            <p:ph type="ftr" sz="quarter" idx="11"/>
          </p:nvPr>
        </p:nvSpPr>
        <p:spPr/>
        <p:txBody>
          <a:bodyPr/>
          <a:lstStyle/>
          <a:p>
            <a:r>
              <a:rPr lang="de-DE" dirty="0"/>
              <a:t>Andrea Peter-Wehner</a:t>
            </a:r>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282" y="214232"/>
            <a:ext cx="1899590" cy="618528"/>
          </a:xfrm>
          <a:prstGeom prst="rect">
            <a:avLst/>
          </a:prstGeom>
        </p:spPr>
      </p:pic>
      <p:pic>
        <p:nvPicPr>
          <p:cNvPr id="18" name="Grafik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22082" y="5802232"/>
            <a:ext cx="1237262" cy="994662"/>
          </a:xfrm>
          <a:prstGeom prst="rect">
            <a:avLst/>
          </a:prstGeom>
        </p:spPr>
      </p:pic>
      <p:sp>
        <p:nvSpPr>
          <p:cNvPr id="19" name="Rechteck 18"/>
          <p:cNvSpPr/>
          <p:nvPr userDrawn="1"/>
        </p:nvSpPr>
        <p:spPr>
          <a:xfrm>
            <a:off x="0" y="5793528"/>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81776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de-DE" dirty="0"/>
              <a:t>Titelmasterformat durch Klicken bearbeiten</a:t>
            </a:r>
            <a:endParaRPr lang="en-US" dirty="0"/>
          </a:p>
        </p:txBody>
      </p:sp>
      <p:sp>
        <p:nvSpPr>
          <p:cNvPr id="4" name="Date Placeholder 3"/>
          <p:cNvSpPr>
            <a:spLocks noGrp="1"/>
          </p:cNvSpPr>
          <p:nvPr>
            <p:ph type="dt" sz="half" idx="10"/>
          </p:nvPr>
        </p:nvSpPr>
        <p:spPr/>
        <p:txBody>
          <a:bodyPr/>
          <a:lstStyle/>
          <a:p>
            <a:fld id="{8734C508-CC7C-4AED-98E4-53AE08BCF121}" type="datetime1">
              <a:rPr lang="de-DE" smtClean="0"/>
              <a:t>15.05.2025</a:t>
            </a:fld>
            <a:endParaRPr lang="de-DE"/>
          </a:p>
        </p:txBody>
      </p:sp>
      <p:sp>
        <p:nvSpPr>
          <p:cNvPr id="5" name="Footer Placeholder 4"/>
          <p:cNvSpPr>
            <a:spLocks noGrp="1"/>
          </p:cNvSpPr>
          <p:nvPr>
            <p:ph type="ftr" sz="quarter" idx="11"/>
          </p:nvPr>
        </p:nvSpPr>
        <p:spPr/>
        <p:txBody>
          <a:bodyPr/>
          <a:lstStyle/>
          <a:p>
            <a:r>
              <a:rPr lang="de-DE" dirty="0"/>
              <a:t>Andrea Peter-Wehner</a:t>
            </a:r>
          </a:p>
        </p:txBody>
      </p:sp>
    </p:spTree>
    <p:extLst>
      <p:ext uri="{BB962C8B-B14F-4D97-AF65-F5344CB8AC3E}">
        <p14:creationId xmlns:p14="http://schemas.microsoft.com/office/powerpoint/2010/main" val="391789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7" name="Rechteck 6"/>
          <p:cNvSpPr/>
          <p:nvPr userDrawn="1"/>
        </p:nvSpPr>
        <p:spPr>
          <a:xfrm>
            <a:off x="477045" y="1513677"/>
            <a:ext cx="11263198" cy="2800767"/>
          </a:xfrm>
          <a:prstGeom prst="rect">
            <a:avLst/>
          </a:prstGeom>
        </p:spPr>
        <p:txBody>
          <a:bodyPr wrap="square">
            <a:spAutoFit/>
          </a:bodyPr>
          <a:lstStyle/>
          <a:p>
            <a:pPr>
              <a:tabLst>
                <a:tab pos="1976438" algn="l"/>
              </a:tabLst>
            </a:pPr>
            <a:r>
              <a:rPr lang="de-DE" sz="3200" b="1" dirty="0">
                <a:solidFill>
                  <a:srgbClr val="006B95"/>
                </a:solidFill>
              </a:rPr>
              <a:t>In dieser Videokonferenz/ </a:t>
            </a:r>
            <a:r>
              <a:rPr lang="de-DE" sz="3200" dirty="0">
                <a:solidFill>
                  <a:srgbClr val="006B95"/>
                </a:solidFill>
              </a:rPr>
              <a:t>Teil 2 </a:t>
            </a:r>
            <a:r>
              <a:rPr lang="de-DE" sz="3200" b="1" dirty="0">
                <a:solidFill>
                  <a:srgbClr val="006B95"/>
                </a:solidFill>
              </a:rPr>
              <a:t>lernst du, </a:t>
            </a:r>
          </a:p>
          <a:p>
            <a:pPr marL="457200" indent="-457200">
              <a:buFont typeface="Arial" panose="020B0604020202020204" pitchFamily="34" charset="0"/>
              <a:buChar char="•"/>
              <a:tabLst>
                <a:tab pos="1976438" algn="l"/>
              </a:tabLst>
            </a:pPr>
            <a:r>
              <a:rPr lang="de-DE" sz="2400" dirty="0">
                <a:solidFill>
                  <a:srgbClr val="006B95"/>
                </a:solidFill>
              </a:rPr>
              <a:t>was das Besondere an AHA Zahlen ist, die von vorne und hinten gelesen die gleiche Zahl ergeben. Du entdeckst ihre Zusammenhänge und Besonderheiten. </a:t>
            </a:r>
          </a:p>
          <a:p>
            <a:pPr marL="457200" indent="-457200">
              <a:buFont typeface="Arial" panose="020B0604020202020204" pitchFamily="34" charset="0"/>
              <a:buChar char="•"/>
              <a:tabLst>
                <a:tab pos="1976438" algn="l"/>
              </a:tabLst>
            </a:pPr>
            <a:r>
              <a:rPr lang="de-DE" sz="2400" dirty="0">
                <a:solidFill>
                  <a:srgbClr val="006B95"/>
                </a:solidFill>
              </a:rPr>
              <a:t>Forscherfragen zu </a:t>
            </a:r>
            <a:r>
              <a:rPr lang="de-DE" sz="2400" b="1" dirty="0">
                <a:solidFill>
                  <a:srgbClr val="FF6600"/>
                </a:solidFill>
              </a:rPr>
              <a:t>mathematischen Forschungsaufgaben </a:t>
            </a:r>
            <a:r>
              <a:rPr lang="de-DE" sz="2400" b="1" dirty="0">
                <a:solidFill>
                  <a:srgbClr val="006B94"/>
                </a:solidFill>
              </a:rPr>
              <a:t>(AHA-Zahlen) </a:t>
            </a:r>
            <a:r>
              <a:rPr lang="de-DE" sz="2400" dirty="0">
                <a:solidFill>
                  <a:srgbClr val="006B95"/>
                </a:solidFill>
              </a:rPr>
              <a:t>zu bilden,</a:t>
            </a:r>
          </a:p>
          <a:p>
            <a:pPr marL="457200" indent="-457200">
              <a:buFont typeface="Arial" panose="020B0604020202020204" pitchFamily="34" charset="0"/>
              <a:buChar char="•"/>
              <a:tabLst>
                <a:tab pos="1976438" algn="l"/>
              </a:tabLst>
            </a:pPr>
            <a:r>
              <a:rPr lang="de-DE" sz="2400" dirty="0">
                <a:solidFill>
                  <a:srgbClr val="006B95"/>
                </a:solidFill>
              </a:rPr>
              <a:t>Internetseiten für Kinder zum Recherchieren zu nutzen,</a:t>
            </a:r>
          </a:p>
          <a:p>
            <a:pPr marL="457200" indent="-457200">
              <a:buFont typeface="Arial" panose="020B0604020202020204" pitchFamily="34" charset="0"/>
              <a:buChar char="•"/>
              <a:tabLst>
                <a:tab pos="1976438" algn="l"/>
              </a:tabLst>
            </a:pPr>
            <a:r>
              <a:rPr lang="de-DE" sz="2400" dirty="0">
                <a:solidFill>
                  <a:srgbClr val="006B95"/>
                </a:solidFill>
              </a:rPr>
              <a:t>Fragen zu einem eigenen Thema/einer eigenen Forscherfrage zu bilden,</a:t>
            </a:r>
          </a:p>
          <a:p>
            <a:pPr marL="457200" indent="-457200">
              <a:buFont typeface="Arial" panose="020B0604020202020204" pitchFamily="34" charset="0"/>
              <a:buChar char="•"/>
              <a:tabLst>
                <a:tab pos="1976438" algn="l"/>
              </a:tabLst>
            </a:pPr>
            <a:r>
              <a:rPr lang="de-DE" sz="2400" dirty="0">
                <a:solidFill>
                  <a:srgbClr val="006B95"/>
                </a:solidFill>
              </a:rPr>
              <a:t>eigene Taskcards zu gestalten.</a:t>
            </a:r>
          </a:p>
        </p:txBody>
      </p:sp>
      <p:sp>
        <p:nvSpPr>
          <p:cNvPr id="4" name="Date Placeholder 3"/>
          <p:cNvSpPr>
            <a:spLocks noGrp="1"/>
          </p:cNvSpPr>
          <p:nvPr>
            <p:ph type="dt" sz="half" idx="10"/>
          </p:nvPr>
        </p:nvSpPr>
        <p:spPr/>
        <p:txBody>
          <a:bodyPr/>
          <a:lstStyle/>
          <a:p>
            <a:fld id="{16E668F0-132A-4808-9648-F13716939DEB}" type="datetime1">
              <a:rPr lang="de-DE" smtClean="0"/>
              <a:t>15.05.2025</a:t>
            </a:fld>
            <a:endParaRPr lang="de-DE"/>
          </a:p>
        </p:txBody>
      </p:sp>
      <p:sp>
        <p:nvSpPr>
          <p:cNvPr id="5" name="Footer Placeholder 4"/>
          <p:cNvSpPr>
            <a:spLocks noGrp="1"/>
          </p:cNvSpPr>
          <p:nvPr>
            <p:ph type="ftr" sz="quarter" idx="11"/>
          </p:nvPr>
        </p:nvSpPr>
        <p:spPr/>
        <p:txBody>
          <a:bodyPr/>
          <a:lstStyle/>
          <a:p>
            <a:r>
              <a:rPr lang="de-DE" dirty="0"/>
              <a:t>Andrea Peter-Wehner</a:t>
            </a:r>
          </a:p>
        </p:txBody>
      </p:sp>
      <p:sp>
        <p:nvSpPr>
          <p:cNvPr id="9" name="Bildplatzhalter 8"/>
          <p:cNvSpPr>
            <a:spLocks noGrp="1"/>
          </p:cNvSpPr>
          <p:nvPr>
            <p:ph type="pic" sz="quarter" idx="12" hasCustomPrompt="1"/>
          </p:nvPr>
        </p:nvSpPr>
        <p:spPr>
          <a:xfrm>
            <a:off x="11070773" y="69760"/>
            <a:ext cx="971550" cy="885461"/>
          </a:xfrm>
          <a:prstGeom prst="rect">
            <a:avLst/>
          </a:prstGeom>
        </p:spPr>
        <p:txBody>
          <a:bodyPr/>
          <a:lstStyle>
            <a:lvl1pPr>
              <a:defRPr sz="1800"/>
            </a:lvl1pPr>
          </a:lstStyle>
          <a:p>
            <a:r>
              <a:rPr lang="de-DE" dirty="0"/>
              <a:t>Bild einfügen</a:t>
            </a:r>
          </a:p>
        </p:txBody>
      </p:sp>
    </p:spTree>
    <p:extLst>
      <p:ext uri="{BB962C8B-B14F-4D97-AF65-F5344CB8AC3E}">
        <p14:creationId xmlns:p14="http://schemas.microsoft.com/office/powerpoint/2010/main" val="4108519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CCF774-383A-42C8-A8DB-D33B3F307E64}" type="datetime1">
              <a:rPr lang="de-DE" smtClean="0"/>
              <a:t>15.05.2025</a:t>
            </a:fld>
            <a:endParaRPr lang="de-DE"/>
          </a:p>
        </p:txBody>
      </p:sp>
      <p:sp>
        <p:nvSpPr>
          <p:cNvPr id="5" name="Footer Placeholder 4"/>
          <p:cNvSpPr>
            <a:spLocks noGrp="1"/>
          </p:cNvSpPr>
          <p:nvPr>
            <p:ph type="ftr" sz="quarter" idx="11"/>
          </p:nvPr>
        </p:nvSpPr>
        <p:spPr/>
        <p:txBody>
          <a:bodyPr/>
          <a:lstStyle/>
          <a:p>
            <a:r>
              <a:rPr lang="de-DE" dirty="0"/>
              <a:t>Andrea Peter-Wehner</a:t>
            </a:r>
          </a:p>
        </p:txBody>
      </p:sp>
      <p:sp>
        <p:nvSpPr>
          <p:cNvPr id="9" name="Bildplatzhalter 8"/>
          <p:cNvSpPr>
            <a:spLocks noGrp="1"/>
          </p:cNvSpPr>
          <p:nvPr>
            <p:ph type="pic" sz="quarter" idx="12" hasCustomPrompt="1"/>
          </p:nvPr>
        </p:nvSpPr>
        <p:spPr>
          <a:xfrm>
            <a:off x="11070773" y="69760"/>
            <a:ext cx="971550" cy="885461"/>
          </a:xfrm>
          <a:prstGeom prst="rect">
            <a:avLst/>
          </a:prstGeom>
        </p:spPr>
        <p:txBody>
          <a:bodyPr/>
          <a:lstStyle>
            <a:lvl1pPr>
              <a:defRPr sz="1800"/>
            </a:lvl1pPr>
          </a:lstStyle>
          <a:p>
            <a:r>
              <a:rPr lang="de-DE" dirty="0"/>
              <a:t>Bild einfügen</a:t>
            </a:r>
          </a:p>
        </p:txBody>
      </p:sp>
    </p:spTree>
    <p:extLst>
      <p:ext uri="{BB962C8B-B14F-4D97-AF65-F5344CB8AC3E}">
        <p14:creationId xmlns:p14="http://schemas.microsoft.com/office/powerpoint/2010/main" val="4184986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24127" y="1510393"/>
            <a:ext cx="4754880" cy="4798967"/>
          </a:xfrm>
          <a:prstGeom prst="rect">
            <a:avLst/>
          </a:prstGeom>
        </p:spPr>
        <p:txBody>
          <a:bodyPr/>
          <a:lstStyle>
            <a:lvl1pPr marL="0" indent="0">
              <a:buClr>
                <a:srgbClr val="006B95"/>
              </a:buClr>
              <a:buFont typeface="Arial" panose="020B0604020202020204" pitchFamily="34" charset="0"/>
              <a:buNone/>
              <a:defRPr sz="2400" i="0">
                <a:solidFill>
                  <a:srgbClr val="006B95"/>
                </a:solidFill>
              </a:defRPr>
            </a:lvl1pPr>
            <a:lvl2pPr marL="265176" indent="-137160">
              <a:buClr>
                <a:srgbClr val="006B95"/>
              </a:buClr>
              <a:buFont typeface="Arial" panose="020B0604020202020204" pitchFamily="34" charset="0"/>
              <a:buChar char="•"/>
              <a:defRPr sz="2000" i="0">
                <a:solidFill>
                  <a:srgbClr val="006B95"/>
                </a:solidFill>
              </a:defRPr>
            </a:lvl2pPr>
            <a:lvl3pPr marL="448056" indent="-137160">
              <a:buClr>
                <a:srgbClr val="006B95"/>
              </a:buClr>
              <a:buFont typeface="Arial" panose="020B0604020202020204" pitchFamily="34" charset="0"/>
              <a:buChar char="•"/>
              <a:defRPr sz="1800" i="0">
                <a:solidFill>
                  <a:srgbClr val="006B95"/>
                </a:solidFill>
              </a:defRPr>
            </a:lvl3pPr>
            <a:lvl4pPr marL="594360" indent="-137160">
              <a:buClr>
                <a:srgbClr val="006B95"/>
              </a:buClr>
              <a:buFont typeface="Arial" panose="020B0604020202020204" pitchFamily="34" charset="0"/>
              <a:buChar char="•"/>
              <a:defRPr sz="1800" i="0">
                <a:solidFill>
                  <a:srgbClr val="006B95"/>
                </a:solidFill>
              </a:defRPr>
            </a:lvl4pPr>
            <a:lvl5pPr marL="777240" indent="-137160">
              <a:buClr>
                <a:srgbClr val="006B95"/>
              </a:buClr>
              <a:buFont typeface="Arial" panose="020B0604020202020204" pitchFamily="34" charset="0"/>
              <a:buChar char="•"/>
              <a:defRPr sz="1800" i="0">
                <a:solidFill>
                  <a:srgbClr val="006B95"/>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5989320" y="1510393"/>
            <a:ext cx="4754880" cy="4798967"/>
          </a:xfrm>
          <a:prstGeom prst="rect">
            <a:avLst/>
          </a:prstGeom>
        </p:spPr>
        <p:txBody>
          <a:bodyPr/>
          <a:lstStyle>
            <a:lvl1pPr marL="91440" indent="-91440">
              <a:buClr>
                <a:srgbClr val="006B95"/>
              </a:buClr>
              <a:buFont typeface="Arial" panose="020B0604020202020204" pitchFamily="34" charset="0"/>
              <a:buChar char="•"/>
              <a:defRPr sz="2400">
                <a:solidFill>
                  <a:srgbClr val="006B95"/>
                </a:solidFill>
              </a:defRPr>
            </a:lvl1pPr>
            <a:lvl2pPr marL="265176" indent="-137160">
              <a:buClr>
                <a:srgbClr val="006B95"/>
              </a:buClr>
              <a:buFont typeface="Arial" panose="020B0604020202020204" pitchFamily="34" charset="0"/>
              <a:buChar char="•"/>
              <a:defRPr sz="2000">
                <a:solidFill>
                  <a:srgbClr val="006B95"/>
                </a:solidFill>
              </a:defRPr>
            </a:lvl2pPr>
            <a:lvl3pPr marL="448056" indent="-137160">
              <a:buClr>
                <a:srgbClr val="006B95"/>
              </a:buClr>
              <a:buFont typeface="Arial" panose="020B0604020202020204" pitchFamily="34" charset="0"/>
              <a:buChar char="•"/>
              <a:defRPr sz="1800">
                <a:solidFill>
                  <a:srgbClr val="006B95"/>
                </a:solidFill>
              </a:defRPr>
            </a:lvl3pPr>
            <a:lvl4pPr marL="594360" indent="-137160">
              <a:buClr>
                <a:srgbClr val="006B95"/>
              </a:buClr>
              <a:buFont typeface="Arial" panose="020B0604020202020204" pitchFamily="34" charset="0"/>
              <a:buChar char="•"/>
              <a:defRPr sz="1800">
                <a:solidFill>
                  <a:srgbClr val="006B95"/>
                </a:solidFill>
              </a:defRPr>
            </a:lvl4pPr>
            <a:lvl5pPr marL="777240" indent="-137160">
              <a:buClr>
                <a:srgbClr val="006B95"/>
              </a:buClr>
              <a:buFont typeface="Arial" panose="020B0604020202020204" pitchFamily="34" charset="0"/>
              <a:buChar char="•"/>
              <a:defRPr sz="1800">
                <a:solidFill>
                  <a:srgbClr val="006B95"/>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Date Placeholder 4"/>
          <p:cNvSpPr>
            <a:spLocks noGrp="1"/>
          </p:cNvSpPr>
          <p:nvPr>
            <p:ph type="dt" sz="half" idx="10"/>
          </p:nvPr>
        </p:nvSpPr>
        <p:spPr/>
        <p:txBody>
          <a:bodyPr/>
          <a:lstStyle/>
          <a:p>
            <a:fld id="{20852400-D5C1-4550-9473-EFE007430AD0}" type="datetime1">
              <a:rPr lang="de-DE" smtClean="0"/>
              <a:t>15.05.2025</a:t>
            </a:fld>
            <a:endParaRPr lang="de-DE"/>
          </a:p>
        </p:txBody>
      </p:sp>
      <p:sp>
        <p:nvSpPr>
          <p:cNvPr id="6" name="Footer Placeholder 5"/>
          <p:cNvSpPr>
            <a:spLocks noGrp="1"/>
          </p:cNvSpPr>
          <p:nvPr>
            <p:ph type="ftr" sz="quarter" idx="11"/>
          </p:nvPr>
        </p:nvSpPr>
        <p:spPr/>
        <p:txBody>
          <a:bodyPr/>
          <a:lstStyle/>
          <a:p>
            <a:r>
              <a:rPr lang="de-DE" dirty="0"/>
              <a:t>Andrea Peter-Wehner</a:t>
            </a:r>
          </a:p>
        </p:txBody>
      </p:sp>
    </p:spTree>
    <p:extLst>
      <p:ext uri="{BB962C8B-B14F-4D97-AF65-F5344CB8AC3E}">
        <p14:creationId xmlns:p14="http://schemas.microsoft.com/office/powerpoint/2010/main" val="1717563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024126" y="1510393"/>
            <a:ext cx="9156737" cy="4798967"/>
          </a:xfrm>
          <a:prstGeom prst="rect">
            <a:avLst/>
          </a:prstGeom>
        </p:spPr>
        <p:txBody>
          <a:bodyPr/>
          <a:lstStyle>
            <a:lvl1pPr marL="0" indent="0">
              <a:buClr>
                <a:srgbClr val="006B95"/>
              </a:buClr>
              <a:buFont typeface="Arial" panose="020B0604020202020204" pitchFamily="34" charset="0"/>
              <a:buNone/>
              <a:defRPr sz="2400" i="0">
                <a:solidFill>
                  <a:srgbClr val="006B95"/>
                </a:solidFill>
              </a:defRPr>
            </a:lvl1pPr>
            <a:lvl2pPr marL="265176" indent="-137160">
              <a:buClr>
                <a:srgbClr val="006B95"/>
              </a:buClr>
              <a:buFont typeface="Arial" panose="020B0604020202020204" pitchFamily="34" charset="0"/>
              <a:buChar char="•"/>
              <a:defRPr i="0">
                <a:solidFill>
                  <a:srgbClr val="006B95"/>
                </a:solidFill>
              </a:defRPr>
            </a:lvl2pPr>
            <a:lvl3pPr marL="448056" indent="-137160">
              <a:buClr>
                <a:srgbClr val="006B95"/>
              </a:buClr>
              <a:buFont typeface="Arial" panose="020B0604020202020204" pitchFamily="34" charset="0"/>
              <a:buChar char="•"/>
              <a:defRPr i="0">
                <a:solidFill>
                  <a:srgbClr val="006B95"/>
                </a:solidFill>
              </a:defRPr>
            </a:lvl3pPr>
            <a:lvl4pPr marL="594360" indent="-137160">
              <a:buClr>
                <a:srgbClr val="006B95"/>
              </a:buClr>
              <a:buFont typeface="Arial" panose="020B0604020202020204" pitchFamily="34" charset="0"/>
              <a:buChar char="•"/>
              <a:defRPr i="0">
                <a:solidFill>
                  <a:srgbClr val="006B95"/>
                </a:solidFill>
              </a:defRPr>
            </a:lvl4pPr>
            <a:lvl5pPr marL="777240" indent="-137160">
              <a:buClr>
                <a:srgbClr val="006B95"/>
              </a:buClr>
              <a:buFont typeface="Arial" panose="020B0604020202020204" pitchFamily="34" charset="0"/>
              <a:buChar char="•"/>
              <a:defRPr i="0">
                <a:solidFill>
                  <a:srgbClr val="006B95"/>
                </a:solidFill>
              </a:defRPr>
            </a:lvl5pPr>
          </a:lstStyle>
          <a:p>
            <a:pPr marL="0" indent="0">
              <a:buNone/>
            </a:pPr>
            <a:r>
              <a:rPr lang="de-DE" sz="2000" dirty="0"/>
              <a:t>Als es die ersten Hügel des Kursivgebirges erklommen hatte, warf es einen letzten Blick zurück auf die Skyline seiner Heimatstadt Buchstabhausen, die Headline von </a:t>
            </a:r>
            <a:r>
              <a:rPr lang="de-DE" sz="2000" dirty="0" err="1"/>
              <a:t>Alphabetdorf</a:t>
            </a:r>
            <a:r>
              <a:rPr lang="de-DE" sz="2000" dirty="0"/>
              <a:t> und die </a:t>
            </a:r>
            <a:r>
              <a:rPr lang="de-DE" sz="2000" dirty="0" err="1"/>
              <a:t>Subline</a:t>
            </a:r>
            <a:r>
              <a:rPr lang="de-DE" sz="2000" dirty="0"/>
              <a:t> seiner eigenen Straße, der Zeilengasse. Wehmütig lief ihm eine rhetorische Frage über die Wange, dann setzte es seinen Weg fort. Unterwegs traf es eine </a:t>
            </a:r>
            <a:r>
              <a:rPr lang="de-DE" sz="2000" dirty="0" err="1"/>
              <a:t>Copy</a:t>
            </a:r>
            <a:r>
              <a:rPr lang="de-DE" sz="2000" dirty="0"/>
              <a:t>. Die </a:t>
            </a:r>
            <a:r>
              <a:rPr lang="de-DE" sz="2000" dirty="0" err="1"/>
              <a:t>Copy</a:t>
            </a:r>
            <a:r>
              <a:rPr lang="de-DE" sz="2000" dirty="0"/>
              <a:t> warnte das </a:t>
            </a:r>
            <a:r>
              <a:rPr lang="de-DE" sz="2000" dirty="0" err="1"/>
              <a:t>Blindtextchen</a:t>
            </a:r>
            <a:r>
              <a:rPr lang="de-DE" sz="2000" dirty="0"/>
              <a:t>, da, wo sie herkäme wäre sie zigmal umgeschrieben.</a:t>
            </a:r>
          </a:p>
        </p:txBody>
      </p:sp>
      <p:sp>
        <p:nvSpPr>
          <p:cNvPr id="5" name="Date Placeholder 4"/>
          <p:cNvSpPr>
            <a:spLocks noGrp="1"/>
          </p:cNvSpPr>
          <p:nvPr>
            <p:ph type="dt" sz="half" idx="10"/>
          </p:nvPr>
        </p:nvSpPr>
        <p:spPr/>
        <p:txBody>
          <a:bodyPr/>
          <a:lstStyle/>
          <a:p>
            <a:fld id="{A5C31F3F-C7D9-45F4-BCFE-F87CA984260E}" type="datetime1">
              <a:rPr lang="de-DE" smtClean="0"/>
              <a:t>15.05.2025</a:t>
            </a:fld>
            <a:endParaRPr lang="de-DE"/>
          </a:p>
        </p:txBody>
      </p:sp>
      <p:sp>
        <p:nvSpPr>
          <p:cNvPr id="6" name="Footer Placeholder 5"/>
          <p:cNvSpPr>
            <a:spLocks noGrp="1"/>
          </p:cNvSpPr>
          <p:nvPr>
            <p:ph type="ftr" sz="quarter" idx="11"/>
          </p:nvPr>
        </p:nvSpPr>
        <p:spPr/>
        <p:txBody>
          <a:bodyPr/>
          <a:lstStyle/>
          <a:p>
            <a:r>
              <a:rPr lang="de-DE" dirty="0"/>
              <a:t>Andrea Peter-Wehner</a:t>
            </a:r>
          </a:p>
        </p:txBody>
      </p:sp>
    </p:spTree>
    <p:extLst>
      <p:ext uri="{BB962C8B-B14F-4D97-AF65-F5344CB8AC3E}">
        <p14:creationId xmlns:p14="http://schemas.microsoft.com/office/powerpoint/2010/main" val="107346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bschnitts-&#10;überschrift">
    <p:spTree>
      <p:nvGrpSpPr>
        <p:cNvPr id="1" name=""/>
        <p:cNvGrpSpPr/>
        <p:nvPr/>
      </p:nvGrpSpPr>
      <p:grpSpPr>
        <a:xfrm>
          <a:off x="0" y="0"/>
          <a:ext cx="0" cy="0"/>
          <a:chOff x="0" y="0"/>
          <a:chExt cx="0" cy="0"/>
        </a:xfrm>
      </p:grpSpPr>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282" y="214232"/>
            <a:ext cx="1899590" cy="618528"/>
          </a:xfrm>
          <a:prstGeom prst="rect">
            <a:avLst/>
          </a:prstGeom>
        </p:spPr>
      </p:pic>
      <p:sp>
        <p:nvSpPr>
          <p:cNvPr id="13" name="Rechteck 12"/>
          <p:cNvSpPr/>
          <p:nvPr userDrawn="1"/>
        </p:nvSpPr>
        <p:spPr>
          <a:xfrm>
            <a:off x="0" y="1021326"/>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userDrawn="1"/>
        </p:nvSpPr>
        <p:spPr>
          <a:xfrm>
            <a:off x="2585359" y="176273"/>
            <a:ext cx="6934198" cy="646331"/>
          </a:xfrm>
          <a:prstGeom prst="rect">
            <a:avLst/>
          </a:prstGeom>
          <a:noFill/>
        </p:spPr>
        <p:txBody>
          <a:bodyPr wrap="square" rtlCol="0">
            <a:spAutoFit/>
          </a:bodyPr>
          <a:lstStyle/>
          <a:p>
            <a:r>
              <a:rPr lang="de-DE" sz="1800" dirty="0">
                <a:solidFill>
                  <a:schemeClr val="bg1">
                    <a:lumMod val="75000"/>
                  </a:schemeClr>
                </a:solidFill>
              </a:rPr>
              <a:t>Webbasierte Plattform zur Förderung leistungsstarker und potentiell leistungsfähiger Schülerinnen und Schüler</a:t>
            </a:r>
          </a:p>
        </p:txBody>
      </p:sp>
    </p:spTree>
    <p:extLst>
      <p:ext uri="{BB962C8B-B14F-4D97-AF65-F5344CB8AC3E}">
        <p14:creationId xmlns:p14="http://schemas.microsoft.com/office/powerpoint/2010/main" val="3783232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FD2AD-3D3E-4568-A7E3-6AECD1E74508}" type="datetime1">
              <a:rPr lang="de-DE" smtClean="0"/>
              <a:t>15.05.2025</a:t>
            </a:fld>
            <a:endParaRPr lang="de-DE"/>
          </a:p>
        </p:txBody>
      </p:sp>
      <p:sp>
        <p:nvSpPr>
          <p:cNvPr id="3" name="Footer Placeholder 2"/>
          <p:cNvSpPr>
            <a:spLocks noGrp="1"/>
          </p:cNvSpPr>
          <p:nvPr>
            <p:ph type="ftr" sz="quarter" idx="11"/>
          </p:nvPr>
        </p:nvSpPr>
        <p:spPr/>
        <p:txBody>
          <a:bodyPr/>
          <a:lstStyle/>
          <a:p>
            <a:r>
              <a:rPr lang="de-DE" dirty="0"/>
              <a:t>Andrea Peter-Wehner</a:t>
            </a:r>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22082" y="5802232"/>
            <a:ext cx="1237262" cy="994662"/>
          </a:xfrm>
          <a:prstGeom prst="rect">
            <a:avLst/>
          </a:prstGeom>
        </p:spPr>
      </p:pic>
      <p:sp>
        <p:nvSpPr>
          <p:cNvPr id="7" name="Rechteck 6"/>
          <p:cNvSpPr/>
          <p:nvPr userDrawn="1"/>
        </p:nvSpPr>
        <p:spPr>
          <a:xfrm>
            <a:off x="0" y="5793528"/>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4446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6077" y="4049471"/>
            <a:ext cx="9929018" cy="1499616"/>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DA407FC-5875-4BD6-9D71-35A1B333B534}" type="datetime1">
              <a:rPr lang="de-DE" smtClean="0"/>
              <a:t>15.05.2025</a:t>
            </a:fld>
            <a:endParaRPr lang="de-DE"/>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de-DE" dirty="0"/>
              <a:t>Andrea Peter-Wehner</a:t>
            </a:r>
          </a:p>
        </p:txBody>
      </p:sp>
      <p:pic>
        <p:nvPicPr>
          <p:cNvPr id="8" name="Grafik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6282" y="214232"/>
            <a:ext cx="1899590" cy="618528"/>
          </a:xfrm>
          <a:prstGeom prst="rect">
            <a:avLst/>
          </a:prstGeom>
        </p:spPr>
      </p:pic>
      <p:sp>
        <p:nvSpPr>
          <p:cNvPr id="9" name="Rechteck 8"/>
          <p:cNvSpPr/>
          <p:nvPr userDrawn="1"/>
        </p:nvSpPr>
        <p:spPr>
          <a:xfrm>
            <a:off x="0" y="1021326"/>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userDrawn="1"/>
        </p:nvSpPr>
        <p:spPr>
          <a:xfrm>
            <a:off x="2585359" y="176273"/>
            <a:ext cx="6934198" cy="646331"/>
          </a:xfrm>
          <a:prstGeom prst="rect">
            <a:avLst/>
          </a:prstGeom>
          <a:noFill/>
        </p:spPr>
        <p:txBody>
          <a:bodyPr wrap="square" rtlCol="0">
            <a:spAutoFit/>
          </a:bodyPr>
          <a:lstStyle/>
          <a:p>
            <a:r>
              <a:rPr lang="de-DE" sz="1800" dirty="0">
                <a:solidFill>
                  <a:schemeClr val="bg1">
                    <a:lumMod val="75000"/>
                  </a:schemeClr>
                </a:solidFill>
              </a:rPr>
              <a:t>Webbasierte Plattform zur Förderung leistungsstarker und potentiell leistungsfähiger Schülerinnen und Schüler</a:t>
            </a:r>
          </a:p>
        </p:txBody>
      </p:sp>
      <p:pic>
        <p:nvPicPr>
          <p:cNvPr id="13" name="Grafik 1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922082" y="5802232"/>
            <a:ext cx="1237262" cy="994662"/>
          </a:xfrm>
          <a:prstGeom prst="rect">
            <a:avLst/>
          </a:prstGeom>
        </p:spPr>
      </p:pic>
      <p:sp>
        <p:nvSpPr>
          <p:cNvPr id="11" name="Rechteck 10"/>
          <p:cNvSpPr/>
          <p:nvPr userDrawn="1"/>
        </p:nvSpPr>
        <p:spPr>
          <a:xfrm>
            <a:off x="0" y="5793528"/>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15084567"/>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62" r:id="rId3"/>
    <p:sldLayoutId id="2147483670" r:id="rId4"/>
    <p:sldLayoutId id="2147483671" r:id="rId5"/>
    <p:sldLayoutId id="2147483664" r:id="rId6"/>
    <p:sldLayoutId id="2147483668" r:id="rId7"/>
    <p:sldLayoutId id="2147483663" r:id="rId8"/>
    <p:sldLayoutId id="2147483667" r:id="rId9"/>
    <p:sldLayoutId id="2147483672" r:id="rId10"/>
    <p:sldLayoutId id="2147483673" r:id="rId11"/>
  </p:sldLayoutIdLst>
  <p:hf sldNum="0" hdr="0"/>
  <p:txStyles>
    <p:title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0.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10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0.xml"/><Relationship Id="rId4" Type="http://schemas.openxmlformats.org/officeDocument/2006/relationships/image" Target="../media/image138.png"/></Relationships>
</file>

<file path=ppt/slides/_rels/slide10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7.png"/><Relationship Id="rId7" Type="http://schemas.openxmlformats.org/officeDocument/2006/relationships/image" Target="../media/image43.png"/><Relationship Id="rId12"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35.png"/><Relationship Id="rId11" Type="http://schemas.microsoft.com/office/2007/relationships/hdphoto" Target="../media/hdphoto4.wdp"/><Relationship Id="rId5" Type="http://schemas.openxmlformats.org/officeDocument/2006/relationships/image" Target="../media/image33.png"/><Relationship Id="rId10" Type="http://schemas.openxmlformats.org/officeDocument/2006/relationships/image" Target="../media/image139.png"/><Relationship Id="rId4" Type="http://schemas.openxmlformats.org/officeDocument/2006/relationships/image" Target="../media/image18.png"/><Relationship Id="rId9" Type="http://schemas.openxmlformats.org/officeDocument/2006/relationships/image" Target="../media/image107.pn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0.png"/></Relationships>
</file>

<file path=ppt/slides/_rels/slide10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png"/><Relationship Id="rId7"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png"/><Relationship Id="rId7"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4.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embed/NPEPQ6Oq7fI?rel=0"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3.png"/><Relationship Id="rId1" Type="http://schemas.openxmlformats.org/officeDocument/2006/relationships/slideLayout" Target="../slideLayouts/slideLayout9.xml"/><Relationship Id="rId5" Type="http://schemas.openxmlformats.org/officeDocument/2006/relationships/image" Target="../media/image85.png"/><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7.png"/><Relationship Id="rId7"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5.png"/></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xml"/><Relationship Id="rId4" Type="http://schemas.openxmlformats.org/officeDocument/2006/relationships/image" Target="../media/image99.jpeg"/></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5.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7.png"/><Relationship Id="rId7"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3.png"/><Relationship Id="rId10"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107.png"/></Relationships>
</file>

<file path=ppt/slides/_rels/slide8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47.png"/><Relationship Id="rId1" Type="http://schemas.openxmlformats.org/officeDocument/2006/relationships/slideLayout" Target="../slideLayouts/slideLayout10.xml"/><Relationship Id="rId4" Type="http://schemas.openxmlformats.org/officeDocument/2006/relationships/image" Target="../media/image109.png"/></Relationships>
</file>

<file path=ppt/slides/_rels/slide8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9.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9.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9.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10.xml"/><Relationship Id="rId4" Type="http://schemas.openxmlformats.org/officeDocument/2006/relationships/image" Target="../media/image123.png"/></Relationships>
</file>

<file path=ppt/slides/_rels/slide9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9.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47F29598-4BDB-43F0-B13A-E93BFCE5A474}"/>
              </a:ext>
            </a:extLst>
          </p:cNvPr>
          <p:cNvSpPr txBox="1">
            <a:spLocks/>
          </p:cNvSpPr>
          <p:nvPr/>
        </p:nvSpPr>
        <p:spPr>
          <a:xfrm>
            <a:off x="2575919" y="74930"/>
            <a:ext cx="7727631" cy="86300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err="1">
                <a:solidFill>
                  <a:srgbClr val="3D6C92"/>
                </a:solidFill>
                <a:latin typeface="Arial" panose="020B0604020202020204" pitchFamily="34" charset="0"/>
                <a:cs typeface="Arial" panose="020B0604020202020204" pitchFamily="34" charset="0"/>
              </a:rPr>
              <a:t>Foldology</a:t>
            </a:r>
            <a:endParaRPr lang="de-DE" b="1" dirty="0">
              <a:solidFill>
                <a:srgbClr val="3D6C92"/>
              </a:solidFill>
              <a:latin typeface="Arial" panose="020B0604020202020204" pitchFamily="34" charset="0"/>
              <a:cs typeface="Arial" panose="020B0604020202020204" pitchFamily="34" charset="0"/>
            </a:endParaRPr>
          </a:p>
        </p:txBody>
      </p:sp>
      <p:pic>
        <p:nvPicPr>
          <p:cNvPr id="2" name="Grafik 1">
            <a:extLst>
              <a:ext uri="{FF2B5EF4-FFF2-40B4-BE49-F238E27FC236}">
                <a16:creationId xmlns:a16="http://schemas.microsoft.com/office/drawing/2014/main" id="{A7ED51E5-C467-46EC-90DE-81A298B012A4}"/>
              </a:ext>
            </a:extLst>
          </p:cNvPr>
          <p:cNvPicPr>
            <a:picLocks noChangeAspect="1"/>
          </p:cNvPicPr>
          <p:nvPr/>
        </p:nvPicPr>
        <p:blipFill>
          <a:blip r:embed="rId3"/>
          <a:stretch>
            <a:fillRect/>
          </a:stretch>
        </p:blipFill>
        <p:spPr>
          <a:xfrm>
            <a:off x="4177922" y="1099898"/>
            <a:ext cx="4523624" cy="4517528"/>
          </a:xfrm>
          <a:prstGeom prst="rect">
            <a:avLst/>
          </a:prstGeom>
        </p:spPr>
      </p:pic>
    </p:spTree>
    <p:extLst>
      <p:ext uri="{BB962C8B-B14F-4D97-AF65-F5344CB8AC3E}">
        <p14:creationId xmlns:p14="http://schemas.microsoft.com/office/powerpoint/2010/main" val="563591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CE76267-ECD5-4D17-BEF3-555D2468ECEB}"/>
              </a:ext>
            </a:extLst>
          </p:cNvPr>
          <p:cNvPicPr>
            <a:picLocks noChangeAspect="1"/>
          </p:cNvPicPr>
          <p:nvPr/>
        </p:nvPicPr>
        <p:blipFill>
          <a:blip r:embed="rId2"/>
          <a:stretch>
            <a:fillRect/>
          </a:stretch>
        </p:blipFill>
        <p:spPr>
          <a:xfrm>
            <a:off x="136595" y="754144"/>
            <a:ext cx="12055405" cy="4298623"/>
          </a:xfrm>
          <a:prstGeom prst="rect">
            <a:avLst/>
          </a:prstGeom>
        </p:spPr>
      </p:pic>
      <p:sp>
        <p:nvSpPr>
          <p:cNvPr id="6" name="Textfeld 5">
            <a:extLst>
              <a:ext uri="{FF2B5EF4-FFF2-40B4-BE49-F238E27FC236}">
                <a16:creationId xmlns:a16="http://schemas.microsoft.com/office/drawing/2014/main" id="{44132A33-B4B1-4898-BF69-134A9DDE5D8E}"/>
              </a:ext>
            </a:extLst>
          </p:cNvPr>
          <p:cNvSpPr txBox="1"/>
          <p:nvPr/>
        </p:nvSpPr>
        <p:spPr>
          <a:xfrm>
            <a:off x="3216897" y="6103856"/>
            <a:ext cx="6094428" cy="369332"/>
          </a:xfrm>
          <a:prstGeom prst="rect">
            <a:avLst/>
          </a:prstGeom>
          <a:noFill/>
        </p:spPr>
        <p:txBody>
          <a:bodyPr wrap="square">
            <a:spAutoFit/>
          </a:bodyPr>
          <a:lstStyle/>
          <a:p>
            <a:r>
              <a:rPr lang="de-DE" dirty="0">
                <a:solidFill>
                  <a:srgbClr val="006B95"/>
                </a:solidFill>
              </a:rPr>
              <a:t>https://www.bildung-lsa.de/index.php?KAT_ID=16669</a:t>
            </a:r>
          </a:p>
        </p:txBody>
      </p:sp>
    </p:spTree>
    <p:extLst>
      <p:ext uri="{BB962C8B-B14F-4D97-AF65-F5344CB8AC3E}">
        <p14:creationId xmlns:p14="http://schemas.microsoft.com/office/powerpoint/2010/main" val="5492838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79879" y="79961"/>
            <a:ext cx="9097594"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Der Redekompass</a:t>
            </a:r>
          </a:p>
        </p:txBody>
      </p:sp>
      <p:pic>
        <p:nvPicPr>
          <p:cNvPr id="4" name="Grafik 3"/>
          <p:cNvPicPr>
            <a:picLocks noChangeAspect="1"/>
          </p:cNvPicPr>
          <p:nvPr/>
        </p:nvPicPr>
        <p:blipFill>
          <a:blip r:embed="rId2"/>
          <a:stretch>
            <a:fillRect/>
          </a:stretch>
        </p:blipFill>
        <p:spPr>
          <a:xfrm>
            <a:off x="0" y="1011936"/>
            <a:ext cx="5790339" cy="4943109"/>
          </a:xfrm>
          <a:prstGeom prst="rect">
            <a:avLst/>
          </a:prstGeom>
        </p:spPr>
      </p:pic>
      <p:pic>
        <p:nvPicPr>
          <p:cNvPr id="3" name="Grafik 2"/>
          <p:cNvPicPr>
            <a:picLocks noChangeAspect="1"/>
          </p:cNvPicPr>
          <p:nvPr/>
        </p:nvPicPr>
        <p:blipFill>
          <a:blip r:embed="rId3"/>
          <a:stretch>
            <a:fillRect/>
          </a:stretch>
        </p:blipFill>
        <p:spPr>
          <a:xfrm>
            <a:off x="10047872" y="1113918"/>
            <a:ext cx="2098117" cy="4652883"/>
          </a:xfrm>
          <a:prstGeom prst="rect">
            <a:avLst/>
          </a:prstGeom>
        </p:spPr>
      </p:pic>
    </p:spTree>
    <p:extLst>
      <p:ext uri="{BB962C8B-B14F-4D97-AF65-F5344CB8AC3E}">
        <p14:creationId xmlns:p14="http://schemas.microsoft.com/office/powerpoint/2010/main" val="3374998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Methodenwerkzeuge</a:t>
            </a:r>
          </a:p>
        </p:txBody>
      </p:sp>
      <p:pic>
        <p:nvPicPr>
          <p:cNvPr id="6" name="Grafik 5">
            <a:extLst>
              <a:ext uri="{FF2B5EF4-FFF2-40B4-BE49-F238E27FC236}">
                <a16:creationId xmlns:a16="http://schemas.microsoft.com/office/drawing/2014/main" id="{23B9607F-3730-4DC1-BF11-371C58161C47}"/>
              </a:ext>
            </a:extLst>
          </p:cNvPr>
          <p:cNvPicPr>
            <a:picLocks noChangeAspect="1"/>
          </p:cNvPicPr>
          <p:nvPr/>
        </p:nvPicPr>
        <p:blipFill>
          <a:blip r:embed="rId2"/>
          <a:stretch>
            <a:fillRect/>
          </a:stretch>
        </p:blipFill>
        <p:spPr>
          <a:xfrm>
            <a:off x="0" y="1213846"/>
            <a:ext cx="12192000" cy="5383481"/>
          </a:xfrm>
          <a:prstGeom prst="rect">
            <a:avLst/>
          </a:prstGeom>
        </p:spPr>
      </p:pic>
      <p:sp>
        <p:nvSpPr>
          <p:cNvPr id="7" name="Rechteck 6">
            <a:extLst>
              <a:ext uri="{FF2B5EF4-FFF2-40B4-BE49-F238E27FC236}">
                <a16:creationId xmlns:a16="http://schemas.microsoft.com/office/drawing/2014/main" id="{7BC31FDB-F72A-4B52-AE07-0CC4DBFF97BF}"/>
              </a:ext>
            </a:extLst>
          </p:cNvPr>
          <p:cNvSpPr/>
          <p:nvPr/>
        </p:nvSpPr>
        <p:spPr>
          <a:xfrm>
            <a:off x="2079793" y="1325743"/>
            <a:ext cx="1824855" cy="1677339"/>
          </a:xfrm>
          <a:prstGeom prst="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246443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Methodenwerkzeuge</a:t>
            </a:r>
          </a:p>
        </p:txBody>
      </p:sp>
      <p:pic>
        <p:nvPicPr>
          <p:cNvPr id="4" name="Grafik 3">
            <a:extLst>
              <a:ext uri="{FF2B5EF4-FFF2-40B4-BE49-F238E27FC236}">
                <a16:creationId xmlns:a16="http://schemas.microsoft.com/office/drawing/2014/main" id="{4F7787CE-5A1C-410D-9171-389A3502011F}"/>
              </a:ext>
            </a:extLst>
          </p:cNvPr>
          <p:cNvPicPr>
            <a:picLocks noChangeAspect="1"/>
          </p:cNvPicPr>
          <p:nvPr/>
        </p:nvPicPr>
        <p:blipFill>
          <a:blip r:embed="rId2"/>
          <a:stretch>
            <a:fillRect/>
          </a:stretch>
        </p:blipFill>
        <p:spPr>
          <a:xfrm>
            <a:off x="127431" y="1083672"/>
            <a:ext cx="7240010" cy="2476846"/>
          </a:xfrm>
          <a:prstGeom prst="rect">
            <a:avLst/>
          </a:prstGeom>
        </p:spPr>
      </p:pic>
      <p:pic>
        <p:nvPicPr>
          <p:cNvPr id="8" name="Grafik 7">
            <a:extLst>
              <a:ext uri="{FF2B5EF4-FFF2-40B4-BE49-F238E27FC236}">
                <a16:creationId xmlns:a16="http://schemas.microsoft.com/office/drawing/2014/main" id="{D96CF218-4778-42F1-AF76-16161431A83C}"/>
              </a:ext>
            </a:extLst>
          </p:cNvPr>
          <p:cNvPicPr>
            <a:picLocks noChangeAspect="1"/>
          </p:cNvPicPr>
          <p:nvPr/>
        </p:nvPicPr>
        <p:blipFill>
          <a:blip r:embed="rId3"/>
          <a:stretch>
            <a:fillRect/>
          </a:stretch>
        </p:blipFill>
        <p:spPr>
          <a:xfrm>
            <a:off x="1027641" y="1685201"/>
            <a:ext cx="7287642" cy="2467319"/>
          </a:xfrm>
          <a:prstGeom prst="rect">
            <a:avLst/>
          </a:prstGeom>
        </p:spPr>
      </p:pic>
      <p:pic>
        <p:nvPicPr>
          <p:cNvPr id="10" name="Grafik 9">
            <a:extLst>
              <a:ext uri="{FF2B5EF4-FFF2-40B4-BE49-F238E27FC236}">
                <a16:creationId xmlns:a16="http://schemas.microsoft.com/office/drawing/2014/main" id="{73ADBBCC-62DF-46EE-B281-D80B080EB7C9}"/>
              </a:ext>
            </a:extLst>
          </p:cNvPr>
          <p:cNvPicPr>
            <a:picLocks noChangeAspect="1"/>
          </p:cNvPicPr>
          <p:nvPr/>
        </p:nvPicPr>
        <p:blipFill>
          <a:blip r:embed="rId4"/>
          <a:stretch>
            <a:fillRect/>
          </a:stretch>
        </p:blipFill>
        <p:spPr>
          <a:xfrm>
            <a:off x="2461705" y="2166761"/>
            <a:ext cx="7268589" cy="2524477"/>
          </a:xfrm>
          <a:prstGeom prst="rect">
            <a:avLst/>
          </a:prstGeom>
        </p:spPr>
      </p:pic>
      <p:pic>
        <p:nvPicPr>
          <p:cNvPr id="12" name="Grafik 11">
            <a:extLst>
              <a:ext uri="{FF2B5EF4-FFF2-40B4-BE49-F238E27FC236}">
                <a16:creationId xmlns:a16="http://schemas.microsoft.com/office/drawing/2014/main" id="{644DA53B-AC70-49E2-8C5E-7955BAEE3074}"/>
              </a:ext>
            </a:extLst>
          </p:cNvPr>
          <p:cNvPicPr>
            <a:picLocks noChangeAspect="1"/>
          </p:cNvPicPr>
          <p:nvPr/>
        </p:nvPicPr>
        <p:blipFill>
          <a:blip r:embed="rId5"/>
          <a:stretch>
            <a:fillRect/>
          </a:stretch>
        </p:blipFill>
        <p:spPr>
          <a:xfrm>
            <a:off x="3539635" y="2808418"/>
            <a:ext cx="7249537" cy="2467319"/>
          </a:xfrm>
          <a:prstGeom prst="rect">
            <a:avLst/>
          </a:prstGeom>
        </p:spPr>
      </p:pic>
      <p:pic>
        <p:nvPicPr>
          <p:cNvPr id="14" name="Grafik 13">
            <a:extLst>
              <a:ext uri="{FF2B5EF4-FFF2-40B4-BE49-F238E27FC236}">
                <a16:creationId xmlns:a16="http://schemas.microsoft.com/office/drawing/2014/main" id="{8FCE6450-71FA-480A-9496-D44575929BEE}"/>
              </a:ext>
            </a:extLst>
          </p:cNvPr>
          <p:cNvPicPr>
            <a:picLocks noChangeAspect="1"/>
          </p:cNvPicPr>
          <p:nvPr/>
        </p:nvPicPr>
        <p:blipFill>
          <a:blip r:embed="rId6"/>
          <a:stretch>
            <a:fillRect/>
          </a:stretch>
        </p:blipFill>
        <p:spPr>
          <a:xfrm>
            <a:off x="4951990" y="3562776"/>
            <a:ext cx="7240010" cy="2467319"/>
          </a:xfrm>
          <a:prstGeom prst="rect">
            <a:avLst/>
          </a:prstGeom>
        </p:spPr>
      </p:pic>
    </p:spTree>
    <p:extLst>
      <p:ext uri="{BB962C8B-B14F-4D97-AF65-F5344CB8AC3E}">
        <p14:creationId xmlns:p14="http://schemas.microsoft.com/office/powerpoint/2010/main" val="88015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5" name="Grafik 4"/>
          <p:cNvPicPr>
            <a:picLocks noChangeAspect="1"/>
          </p:cNvPicPr>
          <p:nvPr/>
        </p:nvPicPr>
        <p:blipFill>
          <a:blip r:embed="rId2"/>
          <a:stretch>
            <a:fillRect/>
          </a:stretch>
        </p:blipFill>
        <p:spPr>
          <a:xfrm>
            <a:off x="1275836" y="1060593"/>
            <a:ext cx="10151554" cy="4726371"/>
          </a:xfrm>
          <a:prstGeom prst="rect">
            <a:avLst/>
          </a:prstGeom>
        </p:spPr>
      </p:pic>
      <p:sp>
        <p:nvSpPr>
          <p:cNvPr id="6"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spTree>
    <p:extLst>
      <p:ext uri="{BB962C8B-B14F-4D97-AF65-F5344CB8AC3E}">
        <p14:creationId xmlns:p14="http://schemas.microsoft.com/office/powerpoint/2010/main" val="27478473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5" name="Grafik 4"/>
          <p:cNvPicPr>
            <a:picLocks noChangeAspect="1"/>
          </p:cNvPicPr>
          <p:nvPr/>
        </p:nvPicPr>
        <p:blipFill>
          <a:blip r:embed="rId2"/>
          <a:stretch>
            <a:fillRect/>
          </a:stretch>
        </p:blipFill>
        <p:spPr>
          <a:xfrm>
            <a:off x="1275836" y="1060593"/>
            <a:ext cx="10151554" cy="4726371"/>
          </a:xfrm>
          <a:prstGeom prst="rect">
            <a:avLst/>
          </a:prstGeom>
        </p:spPr>
      </p:pic>
      <p:sp>
        <p:nvSpPr>
          <p:cNvPr id="6"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sp>
        <p:nvSpPr>
          <p:cNvPr id="7" name="Rechteck 6"/>
          <p:cNvSpPr/>
          <p:nvPr/>
        </p:nvSpPr>
        <p:spPr>
          <a:xfrm>
            <a:off x="9153582" y="1325880"/>
            <a:ext cx="2212848" cy="2209800"/>
          </a:xfrm>
          <a:prstGeom prst="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457660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6" name="Grafik 5"/>
          <p:cNvPicPr>
            <a:picLocks noChangeAspect="1"/>
          </p:cNvPicPr>
          <p:nvPr/>
        </p:nvPicPr>
        <p:blipFill>
          <a:blip r:embed="rId2"/>
          <a:stretch>
            <a:fillRect/>
          </a:stretch>
        </p:blipFill>
        <p:spPr>
          <a:xfrm>
            <a:off x="2261167" y="1078992"/>
            <a:ext cx="8113844" cy="4655484"/>
          </a:xfrm>
          <a:prstGeom prst="rect">
            <a:avLst/>
          </a:prstGeom>
        </p:spPr>
      </p:pic>
      <p:sp>
        <p:nvSpPr>
          <p:cNvPr id="7"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spTree>
    <p:extLst>
      <p:ext uri="{BB962C8B-B14F-4D97-AF65-F5344CB8AC3E}">
        <p14:creationId xmlns:p14="http://schemas.microsoft.com/office/powerpoint/2010/main" val="16261923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Klebezettelchen</a:t>
            </a:r>
          </a:p>
        </p:txBody>
      </p:sp>
      <p:pic>
        <p:nvPicPr>
          <p:cNvPr id="7" name="Grafik 6">
            <a:extLst>
              <a:ext uri="{FF2B5EF4-FFF2-40B4-BE49-F238E27FC236}">
                <a16:creationId xmlns:a16="http://schemas.microsoft.com/office/drawing/2014/main" id="{5724E2D7-DAC6-76B1-B38E-A686E3017653}"/>
              </a:ext>
            </a:extLst>
          </p:cNvPr>
          <p:cNvPicPr>
            <a:picLocks noChangeAspect="1"/>
          </p:cNvPicPr>
          <p:nvPr/>
        </p:nvPicPr>
        <p:blipFill rotWithShape="1">
          <a:blip r:embed="rId2"/>
          <a:srcRect l="53696"/>
          <a:stretch/>
        </p:blipFill>
        <p:spPr>
          <a:xfrm>
            <a:off x="77638" y="1192082"/>
            <a:ext cx="3227529" cy="4560099"/>
          </a:xfrm>
          <a:prstGeom prst="rect">
            <a:avLst/>
          </a:prstGeom>
        </p:spPr>
      </p:pic>
      <p:pic>
        <p:nvPicPr>
          <p:cNvPr id="3" name="Grafik 2"/>
          <p:cNvPicPr>
            <a:picLocks noChangeAspect="1"/>
          </p:cNvPicPr>
          <p:nvPr/>
        </p:nvPicPr>
        <p:blipFill>
          <a:blip r:embed="rId3"/>
          <a:stretch>
            <a:fillRect/>
          </a:stretch>
        </p:blipFill>
        <p:spPr>
          <a:xfrm>
            <a:off x="4177252" y="1104181"/>
            <a:ext cx="3552436" cy="4560099"/>
          </a:xfrm>
          <a:prstGeom prst="rect">
            <a:avLst/>
          </a:prstGeom>
        </p:spPr>
      </p:pic>
      <p:pic>
        <p:nvPicPr>
          <p:cNvPr id="4" name="Grafik 3"/>
          <p:cNvPicPr>
            <a:picLocks noChangeAspect="1"/>
          </p:cNvPicPr>
          <p:nvPr/>
        </p:nvPicPr>
        <p:blipFill>
          <a:blip r:embed="rId4"/>
          <a:stretch>
            <a:fillRect/>
          </a:stretch>
        </p:blipFill>
        <p:spPr>
          <a:xfrm>
            <a:off x="8410755" y="1104181"/>
            <a:ext cx="3402131" cy="4644918"/>
          </a:xfrm>
          <a:prstGeom prst="rect">
            <a:avLst/>
          </a:prstGeom>
        </p:spPr>
      </p:pic>
    </p:spTree>
    <p:extLst>
      <p:ext uri="{BB962C8B-B14F-4D97-AF65-F5344CB8AC3E}">
        <p14:creationId xmlns:p14="http://schemas.microsoft.com/office/powerpoint/2010/main" val="4320181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ihandform 6"/>
          <p:cNvSpPr/>
          <p:nvPr/>
        </p:nvSpPr>
        <p:spPr>
          <a:xfrm>
            <a:off x="8758989" y="4150449"/>
            <a:ext cx="1058779" cy="722340"/>
          </a:xfrm>
          <a:custGeom>
            <a:avLst/>
            <a:gdLst>
              <a:gd name="connsiteX0" fmla="*/ 0 w 1058779"/>
              <a:gd name="connsiteY0" fmla="*/ 722340 h 722340"/>
              <a:gd name="connsiteX1" fmla="*/ 649706 w 1058779"/>
              <a:gd name="connsiteY1" fmla="*/ 541867 h 722340"/>
              <a:gd name="connsiteX2" fmla="*/ 649706 w 1058779"/>
              <a:gd name="connsiteY2" fmla="*/ 229046 h 722340"/>
              <a:gd name="connsiteX3" fmla="*/ 637674 w 1058779"/>
              <a:gd name="connsiteY3" fmla="*/ 180919 h 722340"/>
              <a:gd name="connsiteX4" fmla="*/ 974558 w 1058779"/>
              <a:gd name="connsiteY4" fmla="*/ 12477 h 722340"/>
              <a:gd name="connsiteX5" fmla="*/ 986590 w 1058779"/>
              <a:gd name="connsiteY5" fmla="*/ 12477 h 722340"/>
              <a:gd name="connsiteX6" fmla="*/ 1058779 w 1058779"/>
              <a:gd name="connsiteY6" fmla="*/ 12477 h 72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779" h="722340">
                <a:moveTo>
                  <a:pt x="0" y="722340"/>
                </a:moveTo>
                <a:cubicBezTo>
                  <a:pt x="270711" y="673211"/>
                  <a:pt x="541422" y="624083"/>
                  <a:pt x="649706" y="541867"/>
                </a:cubicBezTo>
                <a:cubicBezTo>
                  <a:pt x="757990" y="459651"/>
                  <a:pt x="651711" y="289204"/>
                  <a:pt x="649706" y="229046"/>
                </a:cubicBezTo>
                <a:cubicBezTo>
                  <a:pt x="647701" y="168888"/>
                  <a:pt x="583532" y="217014"/>
                  <a:pt x="637674" y="180919"/>
                </a:cubicBezTo>
                <a:cubicBezTo>
                  <a:pt x="691816" y="144824"/>
                  <a:pt x="974558" y="12477"/>
                  <a:pt x="974558" y="12477"/>
                </a:cubicBezTo>
                <a:cubicBezTo>
                  <a:pt x="1032711" y="-15597"/>
                  <a:pt x="986590" y="12477"/>
                  <a:pt x="986590" y="12477"/>
                </a:cubicBezTo>
                <a:lnTo>
                  <a:pt x="1058779" y="12477"/>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reihandform 5"/>
          <p:cNvSpPr/>
          <p:nvPr/>
        </p:nvSpPr>
        <p:spPr>
          <a:xfrm rot="254014">
            <a:off x="1672389" y="5020991"/>
            <a:ext cx="3392198" cy="587183"/>
          </a:xfrm>
          <a:custGeom>
            <a:avLst/>
            <a:gdLst>
              <a:gd name="connsiteX0" fmla="*/ 0 w 2255173"/>
              <a:gd name="connsiteY0" fmla="*/ 137931 h 765032"/>
              <a:gd name="connsiteX1" fmla="*/ 613611 w 2255173"/>
              <a:gd name="connsiteY1" fmla="*/ 751541 h 765032"/>
              <a:gd name="connsiteX2" fmla="*/ 1082843 w 2255173"/>
              <a:gd name="connsiteY2" fmla="*/ 498878 h 765032"/>
              <a:gd name="connsiteX3" fmla="*/ 1419727 w 2255173"/>
              <a:gd name="connsiteY3" fmla="*/ 583099 h 765032"/>
              <a:gd name="connsiteX4" fmla="*/ 1876927 w 2255173"/>
              <a:gd name="connsiteY4" fmla="*/ 763573 h 765032"/>
              <a:gd name="connsiteX5" fmla="*/ 2237874 w 2255173"/>
              <a:gd name="connsiteY5" fmla="*/ 474815 h 765032"/>
              <a:gd name="connsiteX6" fmla="*/ 2201779 w 2255173"/>
              <a:gd name="connsiteY6" fmla="*/ 41678 h 765032"/>
              <a:gd name="connsiteX7" fmla="*/ 2213811 w 2255173"/>
              <a:gd name="connsiteY7" fmla="*/ 41678 h 76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173" h="765032">
                <a:moveTo>
                  <a:pt x="0" y="137931"/>
                </a:moveTo>
                <a:cubicBezTo>
                  <a:pt x="216568" y="414657"/>
                  <a:pt x="433137" y="691383"/>
                  <a:pt x="613611" y="751541"/>
                </a:cubicBezTo>
                <a:cubicBezTo>
                  <a:pt x="794085" y="811699"/>
                  <a:pt x="948490" y="526952"/>
                  <a:pt x="1082843" y="498878"/>
                </a:cubicBezTo>
                <a:cubicBezTo>
                  <a:pt x="1217196" y="470804"/>
                  <a:pt x="1287380" y="538983"/>
                  <a:pt x="1419727" y="583099"/>
                </a:cubicBezTo>
                <a:cubicBezTo>
                  <a:pt x="1552074" y="627215"/>
                  <a:pt x="1740569" y="781620"/>
                  <a:pt x="1876927" y="763573"/>
                </a:cubicBezTo>
                <a:cubicBezTo>
                  <a:pt x="2013285" y="745526"/>
                  <a:pt x="2183732" y="595131"/>
                  <a:pt x="2237874" y="474815"/>
                </a:cubicBezTo>
                <a:cubicBezTo>
                  <a:pt x="2292016" y="354499"/>
                  <a:pt x="2201779" y="41678"/>
                  <a:pt x="2201779" y="41678"/>
                </a:cubicBezTo>
                <a:cubicBezTo>
                  <a:pt x="2197769" y="-30511"/>
                  <a:pt x="2205790" y="5583"/>
                  <a:pt x="2213811" y="4167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916555"/>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7404" y="2689483"/>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54"/>
          <p:cNvSpPr txBox="1"/>
          <p:nvPr/>
        </p:nvSpPr>
        <p:spPr>
          <a:xfrm>
            <a:off x="3146231" y="4392458"/>
            <a:ext cx="1154290" cy="338554"/>
          </a:xfrm>
          <a:prstGeom prst="rect">
            <a:avLst/>
          </a:prstGeom>
          <a:noFill/>
        </p:spPr>
        <p:txBody>
          <a:bodyPr wrap="none" rtlCol="0">
            <a:spAutoFit/>
          </a:bodyPr>
          <a:lstStyle/>
          <a:p>
            <a:r>
              <a:rPr lang="de-DE" sz="1600" dirty="0">
                <a:solidFill>
                  <a:srgbClr val="006B95"/>
                </a:solidFill>
              </a:rPr>
              <a:t>Kursräume</a:t>
            </a:r>
          </a:p>
        </p:txBody>
      </p:sp>
      <p:pic>
        <p:nvPicPr>
          <p:cNvPr id="56" name="Grafik 55"/>
          <p:cNvPicPr>
            <a:picLocks noChangeAspect="1"/>
          </p:cNvPicPr>
          <p:nvPr/>
        </p:nvPicPr>
        <p:blipFill rotWithShape="1">
          <a:blip r:embed="rId8"/>
          <a:srcRect r="22408"/>
          <a:stretch/>
        </p:blipFill>
        <p:spPr>
          <a:xfrm rot="2921505">
            <a:off x="3265247" y="3000483"/>
            <a:ext cx="1123172" cy="1023400"/>
          </a:xfrm>
          <a:prstGeom prst="rect">
            <a:avLst/>
          </a:prstGeom>
        </p:spPr>
      </p:pic>
      <p:pic>
        <p:nvPicPr>
          <p:cNvPr id="43"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348180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7" name="Textfeld 56"/>
          <p:cNvSpPr txBox="1"/>
          <p:nvPr/>
        </p:nvSpPr>
        <p:spPr>
          <a:xfrm>
            <a:off x="655186" y="5200909"/>
            <a:ext cx="1223220" cy="338554"/>
          </a:xfrm>
          <a:prstGeom prst="rect">
            <a:avLst/>
          </a:prstGeom>
          <a:noFill/>
        </p:spPr>
        <p:txBody>
          <a:bodyPr wrap="none" rtlCol="0">
            <a:spAutoFit/>
          </a:bodyPr>
          <a:lstStyle/>
          <a:p>
            <a:r>
              <a:rPr lang="de-DE" sz="1600" dirty="0">
                <a:solidFill>
                  <a:srgbClr val="006B95"/>
                </a:solidFill>
              </a:rPr>
              <a:t>Ferienkurse</a:t>
            </a:r>
          </a:p>
        </p:txBody>
      </p:sp>
      <p:pic>
        <p:nvPicPr>
          <p:cNvPr id="58" name="Picture 2" descr="Schneemann, Schnee, Weihnachten, Wint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685321">
            <a:off x="881778" y="3771836"/>
            <a:ext cx="936879" cy="131491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8895" y="3518085"/>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60" name="Textfeld 59"/>
          <p:cNvSpPr txBox="1"/>
          <p:nvPr/>
        </p:nvSpPr>
        <p:spPr>
          <a:xfrm>
            <a:off x="5084155" y="5278994"/>
            <a:ext cx="1556260" cy="338554"/>
          </a:xfrm>
          <a:prstGeom prst="rect">
            <a:avLst/>
          </a:prstGeom>
          <a:noFill/>
        </p:spPr>
        <p:txBody>
          <a:bodyPr wrap="none" rtlCol="0">
            <a:spAutoFit/>
          </a:bodyPr>
          <a:lstStyle/>
          <a:p>
            <a:r>
              <a:rPr lang="de-DE" sz="1600" dirty="0">
                <a:solidFill>
                  <a:srgbClr val="006B95"/>
                </a:solidFill>
              </a:rPr>
              <a:t>Selbstlernkurse</a:t>
            </a:r>
          </a:p>
        </p:txBody>
      </p:sp>
      <p:pic>
        <p:nvPicPr>
          <p:cNvPr id="61" name="Grafik 60"/>
          <p:cNvPicPr>
            <a:picLocks noChangeAspect="1"/>
          </p:cNvPicPr>
          <p:nvPr/>
        </p:nvPicPr>
        <p:blipFill>
          <a:blip r:embed="rId10">
            <a:extLst>
              <a:ext uri="{BEBA8EAE-BF5A-486C-A8C5-ECC9F3942E4B}">
                <a14:imgProps xmlns:a14="http://schemas.microsoft.com/office/drawing/2010/main">
                  <a14:imgLayer r:embed="rId11">
                    <a14:imgEffect>
                      <a14:backgroundRemoval t="3543" b="98425" l="0" r="99645"/>
                    </a14:imgEffect>
                  </a14:imgLayer>
                </a14:imgProps>
              </a:ext>
            </a:extLst>
          </a:blip>
          <a:stretch>
            <a:fillRect/>
          </a:stretch>
        </p:blipFill>
        <p:spPr>
          <a:xfrm rot="19072124">
            <a:off x="5018641" y="3720326"/>
            <a:ext cx="1499992" cy="1351057"/>
          </a:xfrm>
          <a:prstGeom prst="rect">
            <a:avLst/>
          </a:prstGeom>
        </p:spPr>
      </p:pic>
      <p:pic>
        <p:nvPicPr>
          <p:cNvPr id="45" name="Grafik 44"/>
          <p:cNvPicPr>
            <a:picLocks noChangeAspect="1"/>
          </p:cNvPicPr>
          <p:nvPr/>
        </p:nvPicPr>
        <p:blipFill>
          <a:blip r:embed="rId12"/>
          <a:stretch>
            <a:fillRect/>
          </a:stretch>
        </p:blipFill>
        <p:spPr>
          <a:xfrm rot="19133814">
            <a:off x="628620" y="743839"/>
            <a:ext cx="1229566" cy="1227674"/>
          </a:xfrm>
          <a:prstGeom prst="rect">
            <a:avLst/>
          </a:prstGeom>
        </p:spPr>
      </p:pic>
      <p:sp>
        <p:nvSpPr>
          <p:cNvPr id="62" name="Textfeld 61"/>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27592627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2BFD2AD-3D3E-4568-A7E3-6AECD1E74508}"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2024-06-11_lisa_erklärvideo_ut (54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87905" y="111292"/>
            <a:ext cx="9144000" cy="5143500"/>
          </a:xfrm>
          <a:prstGeom prst="rect">
            <a:avLst/>
          </a:prstGeom>
        </p:spPr>
      </p:pic>
    </p:spTree>
    <p:extLst>
      <p:ext uri="{BB962C8B-B14F-4D97-AF65-F5344CB8AC3E}">
        <p14:creationId xmlns:p14="http://schemas.microsoft.com/office/powerpoint/2010/main" val="1452992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p:cNvPicPr>
            <a:picLocks noChangeAspect="1"/>
          </p:cNvPicPr>
          <p:nvPr/>
        </p:nvPicPr>
        <p:blipFill>
          <a:blip r:embed="rId2"/>
          <a:stretch>
            <a:fillRect/>
          </a:stretch>
        </p:blipFill>
        <p:spPr>
          <a:xfrm>
            <a:off x="1024129" y="1913557"/>
            <a:ext cx="9135460" cy="2798034"/>
          </a:xfrm>
          <a:prstGeom prst="rect">
            <a:avLst/>
          </a:prstGeom>
        </p:spPr>
      </p:pic>
    </p:spTree>
    <p:extLst>
      <p:ext uri="{BB962C8B-B14F-4D97-AF65-F5344CB8AC3E}">
        <p14:creationId xmlns:p14="http://schemas.microsoft.com/office/powerpoint/2010/main" val="1141313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AF5199F-7360-43C0-B0BE-722435BD5291}"/>
              </a:ext>
            </a:extLst>
          </p:cNvPr>
          <p:cNvPicPr>
            <a:picLocks noChangeAspect="1"/>
          </p:cNvPicPr>
          <p:nvPr/>
        </p:nvPicPr>
        <p:blipFill>
          <a:blip r:embed="rId2"/>
          <a:stretch>
            <a:fillRect/>
          </a:stretch>
        </p:blipFill>
        <p:spPr>
          <a:xfrm>
            <a:off x="141400" y="890269"/>
            <a:ext cx="5683537" cy="4775240"/>
          </a:xfrm>
          <a:prstGeom prst="rect">
            <a:avLst/>
          </a:prstGeom>
        </p:spPr>
      </p:pic>
      <p:pic>
        <p:nvPicPr>
          <p:cNvPr id="6" name="Grafik 5">
            <a:extLst>
              <a:ext uri="{FF2B5EF4-FFF2-40B4-BE49-F238E27FC236}">
                <a16:creationId xmlns:a16="http://schemas.microsoft.com/office/drawing/2014/main" id="{1033BDFB-D622-4B6F-86A5-07930E6ABDD2}"/>
              </a:ext>
            </a:extLst>
          </p:cNvPr>
          <p:cNvPicPr>
            <a:picLocks noChangeAspect="1"/>
          </p:cNvPicPr>
          <p:nvPr/>
        </p:nvPicPr>
        <p:blipFill>
          <a:blip r:embed="rId3"/>
          <a:stretch>
            <a:fillRect/>
          </a:stretch>
        </p:blipFill>
        <p:spPr>
          <a:xfrm>
            <a:off x="0" y="0"/>
            <a:ext cx="12192000" cy="736050"/>
          </a:xfrm>
          <a:prstGeom prst="rect">
            <a:avLst/>
          </a:prstGeom>
        </p:spPr>
      </p:pic>
    </p:spTree>
    <p:extLst>
      <p:ext uri="{BB962C8B-B14F-4D97-AF65-F5344CB8AC3E}">
        <p14:creationId xmlns:p14="http://schemas.microsoft.com/office/powerpoint/2010/main" val="3248941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947882F-6C38-40D0-8790-B502077D4AD7}"/>
              </a:ext>
            </a:extLst>
          </p:cNvPr>
          <p:cNvPicPr>
            <a:picLocks noChangeAspect="1"/>
          </p:cNvPicPr>
          <p:nvPr/>
        </p:nvPicPr>
        <p:blipFill>
          <a:blip r:embed="rId2"/>
          <a:stretch>
            <a:fillRect/>
          </a:stretch>
        </p:blipFill>
        <p:spPr>
          <a:xfrm>
            <a:off x="1300899" y="114360"/>
            <a:ext cx="9946865" cy="5614811"/>
          </a:xfrm>
          <a:prstGeom prst="rect">
            <a:avLst/>
          </a:prstGeom>
        </p:spPr>
      </p:pic>
      <p:sp>
        <p:nvSpPr>
          <p:cNvPr id="2" name="Rechteck 1">
            <a:extLst>
              <a:ext uri="{FF2B5EF4-FFF2-40B4-BE49-F238E27FC236}">
                <a16:creationId xmlns:a16="http://schemas.microsoft.com/office/drawing/2014/main" id="{6496D3C5-222E-4ABC-BA70-C1725E422E57}"/>
              </a:ext>
            </a:extLst>
          </p:cNvPr>
          <p:cNvSpPr/>
          <p:nvPr/>
        </p:nvSpPr>
        <p:spPr>
          <a:xfrm>
            <a:off x="7675685" y="2110154"/>
            <a:ext cx="3042138" cy="1600200"/>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1405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26017" t="31698" r="25807" b="31698"/>
          <a:stretch/>
        </p:blipFill>
        <p:spPr>
          <a:xfrm>
            <a:off x="617477" y="3279287"/>
            <a:ext cx="2747588" cy="2087593"/>
          </a:xfrm>
          <a:prstGeom prst="rect">
            <a:avLst/>
          </a:prstGeom>
        </p:spPr>
      </p:pic>
      <p:pic>
        <p:nvPicPr>
          <p:cNvPr id="2" name="Grafik 1"/>
          <p:cNvPicPr>
            <a:picLocks noChangeAspect="1"/>
          </p:cNvPicPr>
          <p:nvPr/>
        </p:nvPicPr>
        <p:blipFill>
          <a:blip r:embed="rId4"/>
          <a:stretch>
            <a:fillRect/>
          </a:stretch>
        </p:blipFill>
        <p:spPr>
          <a:xfrm>
            <a:off x="8686681" y="3279287"/>
            <a:ext cx="2743438" cy="2091109"/>
          </a:xfrm>
          <a:prstGeom prst="rect">
            <a:avLst/>
          </a:prstGeom>
        </p:spPr>
      </p:pic>
      <p:sp>
        <p:nvSpPr>
          <p:cNvPr id="6" name="Pfeil nach links und rechts 5"/>
          <p:cNvSpPr/>
          <p:nvPr/>
        </p:nvSpPr>
        <p:spPr>
          <a:xfrm>
            <a:off x="4038047" y="3600839"/>
            <a:ext cx="3975652" cy="1444487"/>
          </a:xfrm>
          <a:prstGeom prst="leftRightArrow">
            <a:avLst/>
          </a:prstGeom>
          <a:noFill/>
          <a:ln w="133350">
            <a:solidFill>
              <a:srgbClr val="006B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p:cNvPicPr>
            <a:picLocks noChangeAspect="1"/>
          </p:cNvPicPr>
          <p:nvPr/>
        </p:nvPicPr>
        <p:blipFill>
          <a:blip r:embed="rId5">
            <a:duotone>
              <a:prstClr val="black"/>
              <a:srgbClr val="006B95">
                <a:tint val="45000"/>
                <a:satMod val="400000"/>
              </a:srgbClr>
            </a:duotone>
          </a:blip>
          <a:stretch>
            <a:fillRect/>
          </a:stretch>
        </p:blipFill>
        <p:spPr>
          <a:xfrm>
            <a:off x="4795421" y="424068"/>
            <a:ext cx="2652299" cy="3368000"/>
          </a:xfrm>
          <a:prstGeom prst="rect">
            <a:avLst/>
          </a:prstGeom>
        </p:spPr>
      </p:pic>
    </p:spTree>
    <p:extLst>
      <p:ext uri="{BB962C8B-B14F-4D97-AF65-F5344CB8AC3E}">
        <p14:creationId xmlns:p14="http://schemas.microsoft.com/office/powerpoint/2010/main" val="2636746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26017" t="31698" r="25807" b="31698"/>
          <a:stretch/>
        </p:blipFill>
        <p:spPr>
          <a:xfrm>
            <a:off x="405442" y="2311879"/>
            <a:ext cx="2747588" cy="2087593"/>
          </a:xfrm>
          <a:prstGeom prst="rect">
            <a:avLst/>
          </a:prstGeom>
        </p:spPr>
      </p:pic>
      <p:pic>
        <p:nvPicPr>
          <p:cNvPr id="4" name="Grafik 3"/>
          <p:cNvPicPr>
            <a:picLocks noChangeAspect="1"/>
          </p:cNvPicPr>
          <p:nvPr/>
        </p:nvPicPr>
        <p:blipFill>
          <a:blip r:embed="rId4"/>
          <a:stretch>
            <a:fillRect/>
          </a:stretch>
        </p:blipFill>
        <p:spPr>
          <a:xfrm>
            <a:off x="7957233" y="2018581"/>
            <a:ext cx="3881983" cy="3485072"/>
          </a:xfrm>
          <a:prstGeom prst="rect">
            <a:avLst/>
          </a:prstGeom>
        </p:spPr>
      </p:pic>
      <p:sp>
        <p:nvSpPr>
          <p:cNvPr id="5" name="Pfeil nach rechts 4"/>
          <p:cNvSpPr/>
          <p:nvPr/>
        </p:nvSpPr>
        <p:spPr>
          <a:xfrm>
            <a:off x="3933645" y="2389517"/>
            <a:ext cx="3683479" cy="1664898"/>
          </a:xfrm>
          <a:prstGeom prst="rightArrow">
            <a:avLst/>
          </a:prstGeom>
          <a:noFill/>
          <a:ln w="76200">
            <a:solidFill>
              <a:srgbClr val="006B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260000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29665" y="279624"/>
            <a:ext cx="9115124" cy="5262979"/>
          </a:xfrm>
          <a:prstGeom prst="rect">
            <a:avLst/>
          </a:prstGeom>
        </p:spPr>
        <p:txBody>
          <a:bodyPr wrap="square">
            <a:spAutoFit/>
          </a:bodyPr>
          <a:lstStyle/>
          <a:p>
            <a:r>
              <a:rPr lang="de-DE" sz="2400" dirty="0">
                <a:solidFill>
                  <a:srgbClr val="006B95"/>
                </a:solidFill>
              </a:rPr>
              <a:t>Wir leben in einer digitalen Wissensgesellschaft, in der stetig neue Berufe für Hochqualifizierte entstehen und entstehen werden. </a:t>
            </a:r>
          </a:p>
          <a:p>
            <a:endParaRPr lang="de-DE" sz="2400" dirty="0">
              <a:solidFill>
                <a:srgbClr val="006B95"/>
              </a:solidFill>
            </a:endParaRPr>
          </a:p>
          <a:p>
            <a:r>
              <a:rPr lang="de-DE" sz="2400" dirty="0">
                <a:solidFill>
                  <a:srgbClr val="006B95"/>
                </a:solidFill>
              </a:rPr>
              <a:t>Bei gut einem Viertel aller Schülerinnen und Schüler wird eine Begabung mit besonderer Ausprägung identifiziert. </a:t>
            </a:r>
          </a:p>
          <a:p>
            <a:endParaRPr lang="de-DE" sz="2400" dirty="0">
              <a:solidFill>
                <a:srgbClr val="006B95"/>
              </a:solidFill>
            </a:endParaRPr>
          </a:p>
          <a:p>
            <a:r>
              <a:rPr lang="de-DE" sz="2400" b="1" i="1" dirty="0">
                <a:solidFill>
                  <a:srgbClr val="C00000"/>
                </a:solidFill>
              </a:rPr>
              <a:t>Die Förderung von begabten und zur Leistung bereiten Schülerinnen und Schülern sollte daher möglichst viele Lernende erreichen. Hierfür sind digitale Formate, </a:t>
            </a:r>
            <a:r>
              <a:rPr lang="de-DE" sz="2400" b="1" i="1" dirty="0">
                <a:solidFill>
                  <a:srgbClr val="FF6600"/>
                </a:solidFill>
              </a:rPr>
              <a:t>wie beispielsweise die Webakademie</a:t>
            </a:r>
            <a:r>
              <a:rPr lang="de-DE" sz="2400" b="1" i="1" dirty="0">
                <a:solidFill>
                  <a:srgbClr val="C00000"/>
                </a:solidFill>
              </a:rPr>
              <a:t>, auszuweiten. </a:t>
            </a:r>
          </a:p>
          <a:p>
            <a:endParaRPr lang="de-DE" sz="2400" dirty="0">
              <a:solidFill>
                <a:srgbClr val="006B95"/>
              </a:solidFill>
            </a:endParaRPr>
          </a:p>
          <a:p>
            <a:r>
              <a:rPr lang="de-DE" sz="2400" dirty="0">
                <a:solidFill>
                  <a:srgbClr val="006B95"/>
                </a:solidFill>
              </a:rPr>
              <a:t>Die Konzepte der Schulen mit inhaltlichen Schwerpunkten sind unter Berücksichtigung der Erkenntnisse aus der Forschung auf dem Gebiet der Begabtenförderung weiterzuentwickeln.</a:t>
            </a:r>
          </a:p>
        </p:txBody>
      </p:sp>
      <p:pic>
        <p:nvPicPr>
          <p:cNvPr id="4" name="Grafik 3"/>
          <p:cNvPicPr>
            <a:picLocks noChangeAspect="1"/>
          </p:cNvPicPr>
          <p:nvPr/>
        </p:nvPicPr>
        <p:blipFill>
          <a:blip r:embed="rId2"/>
          <a:stretch>
            <a:fillRect/>
          </a:stretch>
        </p:blipFill>
        <p:spPr>
          <a:xfrm>
            <a:off x="9847326" y="159308"/>
            <a:ext cx="2171700" cy="2105025"/>
          </a:xfrm>
          <a:prstGeom prst="rect">
            <a:avLst/>
          </a:prstGeom>
        </p:spPr>
      </p:pic>
    </p:spTree>
    <p:extLst>
      <p:ext uri="{BB962C8B-B14F-4D97-AF65-F5344CB8AC3E}">
        <p14:creationId xmlns:p14="http://schemas.microsoft.com/office/powerpoint/2010/main" val="3452550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a:srcRect t="26954"/>
          <a:stretch/>
        </p:blipFill>
        <p:spPr>
          <a:xfrm>
            <a:off x="0" y="0"/>
            <a:ext cx="12192000" cy="1261046"/>
          </a:xfrm>
          <a:prstGeom prst="rect">
            <a:avLst/>
          </a:prstGeom>
        </p:spPr>
      </p:pic>
      <p:pic>
        <p:nvPicPr>
          <p:cNvPr id="3" name="Grafik 2">
            <a:extLst>
              <a:ext uri="{FF2B5EF4-FFF2-40B4-BE49-F238E27FC236}">
                <a16:creationId xmlns:a16="http://schemas.microsoft.com/office/drawing/2014/main" id="{66AC803E-7088-408A-93E1-03BC33DD907C}"/>
              </a:ext>
            </a:extLst>
          </p:cNvPr>
          <p:cNvPicPr>
            <a:picLocks noChangeAspect="1"/>
          </p:cNvPicPr>
          <p:nvPr/>
        </p:nvPicPr>
        <p:blipFill>
          <a:blip r:embed="rId3"/>
          <a:stretch>
            <a:fillRect/>
          </a:stretch>
        </p:blipFill>
        <p:spPr>
          <a:xfrm>
            <a:off x="0" y="1261046"/>
            <a:ext cx="12192000" cy="3641651"/>
          </a:xfrm>
          <a:prstGeom prst="rect">
            <a:avLst/>
          </a:prstGeom>
        </p:spPr>
      </p:pic>
      <p:pic>
        <p:nvPicPr>
          <p:cNvPr id="7" name="Grafik 6">
            <a:extLst>
              <a:ext uri="{FF2B5EF4-FFF2-40B4-BE49-F238E27FC236}">
                <a16:creationId xmlns:a16="http://schemas.microsoft.com/office/drawing/2014/main" id="{5FF9D6BB-1E7B-4E8F-ABD6-52C510B3BAE8}"/>
              </a:ext>
            </a:extLst>
          </p:cNvPr>
          <p:cNvPicPr>
            <a:picLocks noChangeAspect="1"/>
          </p:cNvPicPr>
          <p:nvPr/>
        </p:nvPicPr>
        <p:blipFill>
          <a:blip r:embed="rId4"/>
          <a:stretch>
            <a:fillRect/>
          </a:stretch>
        </p:blipFill>
        <p:spPr>
          <a:xfrm>
            <a:off x="0" y="4141177"/>
            <a:ext cx="12192000" cy="3284845"/>
          </a:xfrm>
          <a:prstGeom prst="rect">
            <a:avLst/>
          </a:prstGeom>
        </p:spPr>
      </p:pic>
    </p:spTree>
    <p:extLst>
      <p:ext uri="{BB962C8B-B14F-4D97-AF65-F5344CB8AC3E}">
        <p14:creationId xmlns:p14="http://schemas.microsoft.com/office/powerpoint/2010/main" val="290999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C6E729C6-CD9B-44F8-9AFB-4F5274211ED0}" type="datetime1">
              <a:rPr lang="de-DE" smtClean="0"/>
              <a:t>15.05.2025</a:t>
            </a:fld>
            <a:endParaRPr lang="de-DE" dirty="0"/>
          </a:p>
        </p:txBody>
      </p:sp>
      <p:sp>
        <p:nvSpPr>
          <p:cNvPr id="6" name="Fußzeilenplatzhalter 5"/>
          <p:cNvSpPr>
            <a:spLocks noGrp="1"/>
          </p:cNvSpPr>
          <p:nvPr>
            <p:ph type="ftr" sz="quarter" idx="11"/>
          </p:nvPr>
        </p:nvSpPr>
        <p:spPr/>
        <p:txBody>
          <a:bodyPr/>
          <a:lstStyle/>
          <a:p>
            <a:r>
              <a:rPr lang="de-DE" dirty="0"/>
              <a:t>Andrea Peter-Wehner</a:t>
            </a:r>
          </a:p>
        </p:txBody>
      </p:sp>
      <p:sp>
        <p:nvSpPr>
          <p:cNvPr id="8" name="Textfeld 7"/>
          <p:cNvSpPr txBox="1"/>
          <p:nvPr/>
        </p:nvSpPr>
        <p:spPr>
          <a:xfrm>
            <a:off x="0" y="4026496"/>
            <a:ext cx="12043609" cy="1754326"/>
          </a:xfrm>
          <a:prstGeom prst="rect">
            <a:avLst/>
          </a:prstGeom>
          <a:solidFill>
            <a:schemeClr val="bg1"/>
          </a:solidFill>
        </p:spPr>
        <p:txBody>
          <a:bodyPr wrap="square" rtlCol="0">
            <a:spAutoFit/>
          </a:bodyPr>
          <a:lstStyle/>
          <a:p>
            <a:pPr algn="ctr"/>
            <a:r>
              <a:rPr lang="de-DE" sz="3600" b="1" dirty="0">
                <a:solidFill>
                  <a:srgbClr val="006B95"/>
                </a:solidFill>
              </a:rPr>
              <a:t>Webbasierte Plattform zur Förderung </a:t>
            </a:r>
          </a:p>
          <a:p>
            <a:pPr algn="ctr"/>
            <a:r>
              <a:rPr lang="de-DE" sz="3600" b="1" dirty="0">
                <a:solidFill>
                  <a:srgbClr val="006B95"/>
                </a:solidFill>
              </a:rPr>
              <a:t>leistungsstarker und potentiell </a:t>
            </a:r>
          </a:p>
          <a:p>
            <a:pPr algn="ctr"/>
            <a:r>
              <a:rPr lang="de-DE" sz="3600" b="1" dirty="0">
                <a:solidFill>
                  <a:srgbClr val="006B95"/>
                </a:solidFill>
              </a:rPr>
              <a:t>leistungsfähiger Schülerinnen und Schüler</a:t>
            </a: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8272" y="1337948"/>
            <a:ext cx="6138196" cy="1998666"/>
          </a:xfrm>
          <a:prstGeom prst="rect">
            <a:avLst/>
          </a:prstGeom>
        </p:spPr>
      </p:pic>
    </p:spTree>
    <p:extLst>
      <p:ext uri="{BB962C8B-B14F-4D97-AF65-F5344CB8AC3E}">
        <p14:creationId xmlns:p14="http://schemas.microsoft.com/office/powerpoint/2010/main" val="2250355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6" name="Textfeld 5"/>
          <p:cNvSpPr txBox="1"/>
          <p:nvPr/>
        </p:nvSpPr>
        <p:spPr>
          <a:xfrm>
            <a:off x="-88468" y="1027202"/>
            <a:ext cx="8555811" cy="4708981"/>
          </a:xfrm>
          <a:prstGeom prst="rect">
            <a:avLst/>
          </a:prstGeom>
          <a:noFill/>
        </p:spPr>
        <p:txBody>
          <a:bodyPr wrap="square" rtlCol="0">
            <a:spAutoFit/>
          </a:bodyPr>
          <a:lstStyle/>
          <a:p>
            <a:pPr algn="ctr"/>
            <a:r>
              <a:rPr lang="de-DE" sz="6000" i="1" dirty="0">
                <a:solidFill>
                  <a:srgbClr val="006B95"/>
                </a:solidFill>
              </a:rPr>
              <a:t>«Ich habe keine besondere Begabung, sondern bin nur leidenschaftlich neugierig.»</a:t>
            </a:r>
          </a:p>
        </p:txBody>
      </p:sp>
      <p:pic>
        <p:nvPicPr>
          <p:cNvPr id="4" name="Grafik 3"/>
          <p:cNvPicPr>
            <a:picLocks noChangeAspect="1"/>
          </p:cNvPicPr>
          <p:nvPr/>
        </p:nvPicPr>
        <p:blipFill>
          <a:blip r:embed="rId2"/>
          <a:stretch>
            <a:fillRect/>
          </a:stretch>
        </p:blipFill>
        <p:spPr>
          <a:xfrm>
            <a:off x="7761732" y="1166558"/>
            <a:ext cx="4430268" cy="4430268"/>
          </a:xfrm>
          <a:prstGeom prst="rect">
            <a:avLst/>
          </a:prstGeom>
        </p:spPr>
      </p:pic>
    </p:spTree>
    <p:extLst>
      <p:ext uri="{BB962C8B-B14F-4D97-AF65-F5344CB8AC3E}">
        <p14:creationId xmlns:p14="http://schemas.microsoft.com/office/powerpoint/2010/main" val="3624902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439653" y="2243750"/>
            <a:ext cx="2490536"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a:off x="7531768" y="1455821"/>
            <a:ext cx="3369451" cy="1925224"/>
          </a:xfrm>
          <a:custGeom>
            <a:avLst/>
            <a:gdLst>
              <a:gd name="connsiteX0" fmla="*/ 3043990 w 3369451"/>
              <a:gd name="connsiteY0" fmla="*/ 0 h 1925224"/>
              <a:gd name="connsiteX1" fmla="*/ 3368843 w 3369451"/>
              <a:gd name="connsiteY1" fmla="*/ 890337 h 1925224"/>
              <a:gd name="connsiteX2" fmla="*/ 2971800 w 3369451"/>
              <a:gd name="connsiteY2" fmla="*/ 1311442 h 1925224"/>
              <a:gd name="connsiteX3" fmla="*/ 2358190 w 3369451"/>
              <a:gd name="connsiteY3" fmla="*/ 974558 h 1925224"/>
              <a:gd name="connsiteX4" fmla="*/ 2358190 w 3369451"/>
              <a:gd name="connsiteY4" fmla="*/ 1588168 h 1925224"/>
              <a:gd name="connsiteX5" fmla="*/ 1828800 w 3369451"/>
              <a:gd name="connsiteY5" fmla="*/ 1925053 h 1925224"/>
              <a:gd name="connsiteX6" fmla="*/ 0 w 3369451"/>
              <a:gd name="connsiteY6" fmla="*/ 1624263 h 192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451" h="1925224">
                <a:moveTo>
                  <a:pt x="3043990" y="0"/>
                </a:moveTo>
                <a:cubicBezTo>
                  <a:pt x="3212432" y="335881"/>
                  <a:pt x="3380875" y="671763"/>
                  <a:pt x="3368843" y="890337"/>
                </a:cubicBezTo>
                <a:cubicBezTo>
                  <a:pt x="3356811" y="1108911"/>
                  <a:pt x="3140242" y="1297405"/>
                  <a:pt x="2971800" y="1311442"/>
                </a:cubicBezTo>
                <a:cubicBezTo>
                  <a:pt x="2803358" y="1325479"/>
                  <a:pt x="2460458" y="928437"/>
                  <a:pt x="2358190" y="974558"/>
                </a:cubicBezTo>
                <a:cubicBezTo>
                  <a:pt x="2255922" y="1020679"/>
                  <a:pt x="2446422" y="1429752"/>
                  <a:pt x="2358190" y="1588168"/>
                </a:cubicBezTo>
                <a:cubicBezTo>
                  <a:pt x="2269958" y="1746584"/>
                  <a:pt x="2221832" y="1919037"/>
                  <a:pt x="1828800" y="1925053"/>
                </a:cubicBezTo>
                <a:cubicBezTo>
                  <a:pt x="1435768" y="1931069"/>
                  <a:pt x="717884" y="1777666"/>
                  <a:pt x="0" y="1624263"/>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p:cNvSpPr/>
          <p:nvPr/>
        </p:nvSpPr>
        <p:spPr>
          <a:xfrm>
            <a:off x="7748337" y="162525"/>
            <a:ext cx="2899610" cy="2748795"/>
          </a:xfrm>
          <a:custGeom>
            <a:avLst/>
            <a:gdLst>
              <a:gd name="connsiteX0" fmla="*/ 0 w 2899610"/>
              <a:gd name="connsiteY0" fmla="*/ 968443 h 2748795"/>
              <a:gd name="connsiteX1" fmla="*/ 721895 w 2899610"/>
              <a:gd name="connsiteY1" fmla="*/ 1004538 h 2748795"/>
              <a:gd name="connsiteX2" fmla="*/ 1227221 w 2899610"/>
              <a:gd name="connsiteY2" fmla="*/ 1714401 h 2748795"/>
              <a:gd name="connsiteX3" fmla="*/ 1696452 w 2899610"/>
              <a:gd name="connsiteY3" fmla="*/ 2676928 h 2748795"/>
              <a:gd name="connsiteX4" fmla="*/ 962526 w 2899610"/>
              <a:gd name="connsiteY4" fmla="*/ 2592707 h 2748795"/>
              <a:gd name="connsiteX5" fmla="*/ 950495 w 2899610"/>
              <a:gd name="connsiteY5" fmla="*/ 1906907 h 2748795"/>
              <a:gd name="connsiteX6" fmla="*/ 1251284 w 2899610"/>
              <a:gd name="connsiteY6" fmla="*/ 775938 h 2748795"/>
              <a:gd name="connsiteX7" fmla="*/ 1491916 w 2899610"/>
              <a:gd name="connsiteY7" fmla="*/ 54043 h 2748795"/>
              <a:gd name="connsiteX8" fmla="*/ 2033337 w 2899610"/>
              <a:gd name="connsiteY8" fmla="*/ 126233 h 2748795"/>
              <a:gd name="connsiteX9" fmla="*/ 2899610 w 2899610"/>
              <a:gd name="connsiteY9" fmla="*/ 715780 h 27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9610" h="2748795">
                <a:moveTo>
                  <a:pt x="0" y="968443"/>
                </a:moveTo>
                <a:cubicBezTo>
                  <a:pt x="258679" y="924327"/>
                  <a:pt x="517358" y="880212"/>
                  <a:pt x="721895" y="1004538"/>
                </a:cubicBezTo>
                <a:cubicBezTo>
                  <a:pt x="926432" y="1128864"/>
                  <a:pt x="1064795" y="1435669"/>
                  <a:pt x="1227221" y="1714401"/>
                </a:cubicBezTo>
                <a:cubicBezTo>
                  <a:pt x="1389647" y="1993133"/>
                  <a:pt x="1740568" y="2530544"/>
                  <a:pt x="1696452" y="2676928"/>
                </a:cubicBezTo>
                <a:cubicBezTo>
                  <a:pt x="1652336" y="2823312"/>
                  <a:pt x="1086852" y="2721044"/>
                  <a:pt x="962526" y="2592707"/>
                </a:cubicBezTo>
                <a:cubicBezTo>
                  <a:pt x="838200" y="2464370"/>
                  <a:pt x="902369" y="2209702"/>
                  <a:pt x="950495" y="1906907"/>
                </a:cubicBezTo>
                <a:cubicBezTo>
                  <a:pt x="998621" y="1604112"/>
                  <a:pt x="1161047" y="1084749"/>
                  <a:pt x="1251284" y="775938"/>
                </a:cubicBezTo>
                <a:cubicBezTo>
                  <a:pt x="1341521" y="467127"/>
                  <a:pt x="1361574" y="162327"/>
                  <a:pt x="1491916" y="54043"/>
                </a:cubicBezTo>
                <a:cubicBezTo>
                  <a:pt x="1622258" y="-54241"/>
                  <a:pt x="1798721" y="15944"/>
                  <a:pt x="2033337" y="126233"/>
                </a:cubicBezTo>
                <a:cubicBezTo>
                  <a:pt x="2267953" y="236522"/>
                  <a:pt x="2583781" y="476151"/>
                  <a:pt x="2899610" y="71578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6539524" y="2570165"/>
            <a:ext cx="1767993" cy="1329043"/>
          </a:xfrm>
          <a:prstGeom prst="rect">
            <a:avLst/>
          </a:prstGeom>
        </p:spPr>
      </p:pic>
      <p:sp>
        <p:nvSpPr>
          <p:cNvPr id="2" name="Datumsplatzhalter 1"/>
          <p:cNvSpPr>
            <a:spLocks noGrp="1"/>
          </p:cNvSpPr>
          <p:nvPr>
            <p:ph type="dt" sz="half" idx="10"/>
          </p:nvPr>
        </p:nvSpPr>
        <p:spPr/>
        <p:txBody>
          <a:bodyPr/>
          <a:lstStyle/>
          <a:p>
            <a:fld id="{02BFD2AD-3D3E-4568-A7E3-6AECD1E74508}"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6" name="Grafik 5"/>
          <p:cNvPicPr>
            <a:picLocks noChangeAspect="1"/>
          </p:cNvPicPr>
          <p:nvPr/>
        </p:nvPicPr>
        <p:blipFill>
          <a:blip r:embed="rId2"/>
          <a:stretch>
            <a:fillRect/>
          </a:stretch>
        </p:blipFill>
        <p:spPr>
          <a:xfrm>
            <a:off x="6206650" y="329933"/>
            <a:ext cx="1767993" cy="1329043"/>
          </a:xfrm>
          <a:prstGeom prst="rect">
            <a:avLst/>
          </a:prstGeom>
        </p:spPr>
      </p:pic>
      <p:pic>
        <p:nvPicPr>
          <p:cNvPr id="7" name="Grafik 6"/>
          <p:cNvPicPr>
            <a:picLocks noChangeAspect="1"/>
          </p:cNvPicPr>
          <p:nvPr/>
        </p:nvPicPr>
        <p:blipFill>
          <a:blip r:embed="rId2"/>
          <a:stretch>
            <a:fillRect/>
          </a:stretch>
        </p:blipFill>
        <p:spPr>
          <a:xfrm>
            <a:off x="9284783" y="448754"/>
            <a:ext cx="1767993" cy="1329043"/>
          </a:xfrm>
          <a:prstGeom prst="rect">
            <a:avLst/>
          </a:prstGeom>
        </p:spPr>
      </p:pic>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17" name="Textfeld 16"/>
          <p:cNvSpPr txBox="1"/>
          <p:nvPr/>
        </p:nvSpPr>
        <p:spPr>
          <a:xfrm>
            <a:off x="6542105" y="1254431"/>
            <a:ext cx="1104790" cy="338554"/>
          </a:xfrm>
          <a:prstGeom prst="rect">
            <a:avLst/>
          </a:prstGeom>
          <a:noFill/>
        </p:spPr>
        <p:txBody>
          <a:bodyPr wrap="none" rtlCol="0">
            <a:spAutoFit/>
          </a:bodyPr>
          <a:lstStyle/>
          <a:p>
            <a:r>
              <a:rPr lang="de-DE" sz="1600" dirty="0">
                <a:solidFill>
                  <a:srgbClr val="006B95"/>
                </a:solidFill>
              </a:rPr>
              <a:t>Begabung</a:t>
            </a:r>
          </a:p>
        </p:txBody>
      </p:sp>
      <p:sp>
        <p:nvSpPr>
          <p:cNvPr id="18" name="Textfeld 17"/>
          <p:cNvSpPr txBox="1"/>
          <p:nvPr/>
        </p:nvSpPr>
        <p:spPr>
          <a:xfrm>
            <a:off x="9675695" y="1316132"/>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sp>
        <p:nvSpPr>
          <p:cNvPr id="19" name="Textfeld 18"/>
          <p:cNvSpPr txBox="1"/>
          <p:nvPr/>
        </p:nvSpPr>
        <p:spPr>
          <a:xfrm>
            <a:off x="6870052" y="3441381"/>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Grafik 37"/>
          <p:cNvPicPr>
            <a:picLocks noChangeAspect="1"/>
          </p:cNvPicPr>
          <p:nvPr/>
        </p:nvPicPr>
        <p:blipFill>
          <a:blip r:embed="rId6"/>
          <a:stretch>
            <a:fillRect/>
          </a:stretch>
        </p:blipFill>
        <p:spPr>
          <a:xfrm rot="19133814">
            <a:off x="628620" y="743839"/>
            <a:ext cx="1229566" cy="1227674"/>
          </a:xfrm>
          <a:prstGeom prst="rect">
            <a:avLst/>
          </a:prstGeom>
        </p:spPr>
      </p:pic>
      <p:sp>
        <p:nvSpPr>
          <p:cNvPr id="39" name="Textfeld 38"/>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1414024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47F29598-4BDB-43F0-B13A-E93BFCE5A474}"/>
              </a:ext>
            </a:extLst>
          </p:cNvPr>
          <p:cNvSpPr txBox="1">
            <a:spLocks/>
          </p:cNvSpPr>
          <p:nvPr/>
        </p:nvSpPr>
        <p:spPr>
          <a:xfrm>
            <a:off x="2575919" y="74930"/>
            <a:ext cx="7727631" cy="86300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err="1">
                <a:solidFill>
                  <a:srgbClr val="3D6C92"/>
                </a:solidFill>
                <a:latin typeface="Arial" panose="020B0604020202020204" pitchFamily="34" charset="0"/>
                <a:cs typeface="Arial" panose="020B0604020202020204" pitchFamily="34" charset="0"/>
              </a:rPr>
              <a:t>Foldology</a:t>
            </a:r>
            <a:endParaRPr lang="de-DE" b="1" dirty="0">
              <a:solidFill>
                <a:srgbClr val="3D6C92"/>
              </a:solidFill>
              <a:latin typeface="Arial" panose="020B0604020202020204" pitchFamily="34" charset="0"/>
              <a:cs typeface="Arial" panose="020B0604020202020204" pitchFamily="34" charset="0"/>
            </a:endParaRPr>
          </a:p>
        </p:txBody>
      </p:sp>
      <p:pic>
        <p:nvPicPr>
          <p:cNvPr id="3" name="Grafik 2"/>
          <p:cNvPicPr>
            <a:picLocks noChangeAspect="1"/>
          </p:cNvPicPr>
          <p:nvPr/>
        </p:nvPicPr>
        <p:blipFill>
          <a:blip r:embed="rId3"/>
          <a:stretch>
            <a:fillRect/>
          </a:stretch>
        </p:blipFill>
        <p:spPr>
          <a:xfrm>
            <a:off x="586864" y="1163782"/>
            <a:ext cx="4495775" cy="4488858"/>
          </a:xfrm>
          <a:prstGeom prst="rect">
            <a:avLst/>
          </a:prstGeom>
        </p:spPr>
      </p:pic>
      <p:pic>
        <p:nvPicPr>
          <p:cNvPr id="19" name="Grafik 18"/>
          <p:cNvPicPr>
            <a:picLocks noChangeAspect="1"/>
          </p:cNvPicPr>
          <p:nvPr/>
        </p:nvPicPr>
        <p:blipFill>
          <a:blip r:embed="rId4"/>
          <a:stretch>
            <a:fillRect/>
          </a:stretch>
        </p:blipFill>
        <p:spPr>
          <a:xfrm>
            <a:off x="5237018" y="1163782"/>
            <a:ext cx="6708321" cy="4476686"/>
          </a:xfrm>
          <a:prstGeom prst="rect">
            <a:avLst/>
          </a:prstGeom>
        </p:spPr>
      </p:pic>
    </p:spTree>
    <p:extLst>
      <p:ext uri="{BB962C8B-B14F-4D97-AF65-F5344CB8AC3E}">
        <p14:creationId xmlns:p14="http://schemas.microsoft.com/office/powerpoint/2010/main" val="2187252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DB2C405-3D3F-4F35-9A07-5A05AF5F14CB}" type="datetime1">
              <a:rPr lang="de-DE" smtClean="0"/>
              <a:t>15.05.2025</a:t>
            </a:fld>
            <a:endParaRPr lang="de-DE" dirty="0"/>
          </a:p>
        </p:txBody>
      </p:sp>
      <p:sp>
        <p:nvSpPr>
          <p:cNvPr id="3" name="Fußzeilenplatzhalter 2"/>
          <p:cNvSpPr>
            <a:spLocks noGrp="1"/>
          </p:cNvSpPr>
          <p:nvPr>
            <p:ph type="ftr" sz="quarter" idx="11"/>
          </p:nvPr>
        </p:nvSpPr>
        <p:spPr/>
        <p:txBody>
          <a:bodyPr/>
          <a:lstStyle/>
          <a:p>
            <a:r>
              <a:rPr lang="fi-FI"/>
              <a:t>Andrea Peter-Wehner/LISA Halle (Saale)</a:t>
            </a:r>
            <a:endParaRPr lang="de-DE" dirty="0"/>
          </a:p>
        </p:txBody>
      </p:sp>
      <p:pic>
        <p:nvPicPr>
          <p:cNvPr id="4" name="Medien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83632" y="119949"/>
            <a:ext cx="9769642" cy="5495423"/>
          </a:xfrm>
          <a:prstGeom prst="rect">
            <a:avLst/>
          </a:prstGeom>
        </p:spPr>
      </p:pic>
    </p:spTree>
    <p:extLst>
      <p:ext uri="{BB962C8B-B14F-4D97-AF65-F5344CB8AC3E}">
        <p14:creationId xmlns:p14="http://schemas.microsoft.com/office/powerpoint/2010/main" val="3912525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125BC02-C2B3-41A5-98BB-95B54E683FD4}"/>
              </a:ext>
            </a:extLst>
          </p:cNvPr>
          <p:cNvSpPr txBox="1"/>
          <p:nvPr/>
        </p:nvSpPr>
        <p:spPr>
          <a:xfrm>
            <a:off x="1412157" y="1498991"/>
            <a:ext cx="9634385" cy="3477875"/>
          </a:xfrm>
          <a:prstGeom prst="rect">
            <a:avLst/>
          </a:prstGeom>
          <a:noFill/>
        </p:spPr>
        <p:txBody>
          <a:bodyPr wrap="square">
            <a:spAutoFit/>
          </a:bodyPr>
          <a:lstStyle/>
          <a:p>
            <a:r>
              <a:rPr lang="de-DE" sz="4400" dirty="0">
                <a:solidFill>
                  <a:srgbClr val="3D6C92"/>
                </a:solidFill>
                <a:latin typeface="Arial" panose="020B0604020202020204" pitchFamily="34" charset="0"/>
                <a:cs typeface="Arial" panose="020B0604020202020204" pitchFamily="34" charset="0"/>
              </a:rPr>
              <a:t>Definitionsgemäß sind </a:t>
            </a:r>
            <a:r>
              <a:rPr lang="de-DE" sz="4400" b="1" dirty="0">
                <a:solidFill>
                  <a:srgbClr val="3D6C92"/>
                </a:solidFill>
                <a:latin typeface="Arial" panose="020B0604020202020204" pitchFamily="34" charset="0"/>
                <a:cs typeface="Arial" panose="020B0604020202020204" pitchFamily="34" charset="0"/>
              </a:rPr>
              <a:t>zwei Prozent </a:t>
            </a:r>
            <a:r>
              <a:rPr lang="de-DE" sz="4400" dirty="0">
                <a:solidFill>
                  <a:srgbClr val="3D6C92"/>
                </a:solidFill>
                <a:latin typeface="Arial" panose="020B0604020202020204" pitchFamily="34" charset="0"/>
                <a:cs typeface="Arial" panose="020B0604020202020204" pitchFamily="34" charset="0"/>
              </a:rPr>
              <a:t>der Bevölkerung hochbegabt, haben also einen IQ von 130 und mehr. Unter 80 Millionen Deutschen gibt es also 1,6 Millionen Hochbegabte.</a:t>
            </a:r>
          </a:p>
        </p:txBody>
      </p:sp>
      <p:sp>
        <p:nvSpPr>
          <p:cNvPr id="2" name="Datumsplatzhalter 1">
            <a:extLst>
              <a:ext uri="{FF2B5EF4-FFF2-40B4-BE49-F238E27FC236}">
                <a16:creationId xmlns:a16="http://schemas.microsoft.com/office/drawing/2014/main" id="{AB26E7AF-E164-122A-CE6F-8207D2B0F696}"/>
              </a:ext>
            </a:extLst>
          </p:cNvPr>
          <p:cNvSpPr>
            <a:spLocks noGrp="1"/>
          </p:cNvSpPr>
          <p:nvPr>
            <p:ph type="dt" sz="half" idx="10"/>
          </p:nvPr>
        </p:nvSpPr>
        <p:spPr/>
        <p:txBody>
          <a:bodyPr/>
          <a:lstStyle/>
          <a:p>
            <a:fld id="{5C1AB70B-C71A-45D9-9A20-9975DFC355DC}" type="datetime1">
              <a:rPr lang="de-DE" smtClean="0"/>
              <a:t>15.05.2025</a:t>
            </a:fld>
            <a:endParaRPr lang="de-DE" dirty="0"/>
          </a:p>
        </p:txBody>
      </p:sp>
      <p:sp>
        <p:nvSpPr>
          <p:cNvPr id="4" name="Fußzeilenplatzhalter 3">
            <a:extLst>
              <a:ext uri="{FF2B5EF4-FFF2-40B4-BE49-F238E27FC236}">
                <a16:creationId xmlns:a16="http://schemas.microsoft.com/office/drawing/2014/main" id="{7C986CDE-0C90-8198-CDC6-28DCB4012A07}"/>
              </a:ext>
            </a:extLst>
          </p:cNvPr>
          <p:cNvSpPr>
            <a:spLocks noGrp="1"/>
          </p:cNvSpPr>
          <p:nvPr>
            <p:ph type="ftr" sz="quarter" idx="11"/>
          </p:nvPr>
        </p:nvSpPr>
        <p:spPr/>
        <p:txBody>
          <a:bodyPr/>
          <a:lstStyle/>
          <a:p>
            <a:r>
              <a:rPr lang="fi-FI"/>
              <a:t>Andrea Peter-Wehner/LISA Halle (Saale)</a:t>
            </a:r>
            <a:endParaRPr lang="de-DE" dirty="0"/>
          </a:p>
        </p:txBody>
      </p:sp>
    </p:spTree>
    <p:extLst>
      <p:ext uri="{BB962C8B-B14F-4D97-AF65-F5344CB8AC3E}">
        <p14:creationId xmlns:p14="http://schemas.microsoft.com/office/powerpoint/2010/main" val="64671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59C4967-4321-400D-90C1-6F633F5A7828}"/>
              </a:ext>
            </a:extLst>
          </p:cNvPr>
          <p:cNvSpPr txBox="1"/>
          <p:nvPr/>
        </p:nvSpPr>
        <p:spPr>
          <a:xfrm>
            <a:off x="216309" y="1052115"/>
            <a:ext cx="11975691" cy="4524315"/>
          </a:xfrm>
          <a:prstGeom prst="rect">
            <a:avLst/>
          </a:prstGeom>
          <a:noFill/>
        </p:spPr>
        <p:txBody>
          <a:bodyPr wrap="square">
            <a:spAutoFit/>
          </a:bodyPr>
          <a:lstStyle/>
          <a:p>
            <a:r>
              <a:rPr lang="de-DE" sz="3200" dirty="0">
                <a:solidFill>
                  <a:srgbClr val="3D6C92"/>
                </a:solidFill>
                <a:latin typeface="Arial" panose="020B0604020202020204" pitchFamily="34" charset="0"/>
                <a:cs typeface="Arial" panose="020B0604020202020204" pitchFamily="34" charset="0"/>
              </a:rPr>
              <a:t>„ …laut einer Studie der Karg-Stiftung sind nur </a:t>
            </a:r>
            <a:r>
              <a:rPr lang="de-DE" sz="3200" dirty="0">
                <a:solidFill>
                  <a:srgbClr val="C00000"/>
                </a:solidFill>
                <a:latin typeface="Arial" panose="020B0604020202020204" pitchFamily="34" charset="0"/>
                <a:cs typeface="Arial" panose="020B0604020202020204" pitchFamily="34" charset="0"/>
              </a:rPr>
              <a:t>8 % aller Lehrer mit dem Thema Begabtenförderung in Berührung gekommen</a:t>
            </a:r>
            <a:r>
              <a:rPr lang="de-DE" sz="3200" dirty="0">
                <a:solidFill>
                  <a:srgbClr val="3D6C92"/>
                </a:solidFill>
                <a:latin typeface="Arial" panose="020B0604020202020204" pitchFamily="34" charset="0"/>
                <a:cs typeface="Arial" panose="020B0604020202020204" pitchFamily="34" charset="0"/>
              </a:rPr>
              <a:t>. </a:t>
            </a:r>
          </a:p>
          <a:p>
            <a:endParaRPr lang="de-DE" sz="3200" dirty="0">
              <a:solidFill>
                <a:srgbClr val="3D6C92"/>
              </a:solidFill>
              <a:latin typeface="Arial" panose="020B0604020202020204" pitchFamily="34" charset="0"/>
              <a:cs typeface="Arial" panose="020B0604020202020204" pitchFamily="34" charset="0"/>
            </a:endParaRPr>
          </a:p>
          <a:p>
            <a:r>
              <a:rPr lang="de-DE" sz="3200" dirty="0">
                <a:solidFill>
                  <a:srgbClr val="3D6C92"/>
                </a:solidFill>
                <a:latin typeface="Arial" panose="020B0604020202020204" pitchFamily="34" charset="0"/>
                <a:cs typeface="Arial" panose="020B0604020202020204" pitchFamily="34" charset="0"/>
              </a:rPr>
              <a:t>Sich langweilende, frustrierte, arrogante und störende Schüler:innen werden nicht immer von den Lehrenden mit Begabung in Verbindung gebracht. Sie wissen oft nicht von den absichtlich schlechten Leistungen oder nachlässiger Haltung gegenüber Arbeiten von begabten Lernern, um ihre Begabung zu verbergen.“</a:t>
            </a:r>
          </a:p>
        </p:txBody>
      </p:sp>
      <p:sp>
        <p:nvSpPr>
          <p:cNvPr id="2" name="Datumsplatzhalter 1">
            <a:extLst>
              <a:ext uri="{FF2B5EF4-FFF2-40B4-BE49-F238E27FC236}">
                <a16:creationId xmlns:a16="http://schemas.microsoft.com/office/drawing/2014/main" id="{12D10B63-E872-F073-E970-41BC7BF56F45}"/>
              </a:ext>
            </a:extLst>
          </p:cNvPr>
          <p:cNvSpPr>
            <a:spLocks noGrp="1"/>
          </p:cNvSpPr>
          <p:nvPr>
            <p:ph type="dt" sz="half" idx="10"/>
          </p:nvPr>
        </p:nvSpPr>
        <p:spPr/>
        <p:txBody>
          <a:bodyPr/>
          <a:lstStyle/>
          <a:p>
            <a:fld id="{942B3720-968E-4390-A799-F54D259BF53B}" type="datetime1">
              <a:rPr lang="de-DE" smtClean="0"/>
              <a:t>15.05.2025</a:t>
            </a:fld>
            <a:endParaRPr lang="de-DE" dirty="0"/>
          </a:p>
        </p:txBody>
      </p:sp>
      <p:sp>
        <p:nvSpPr>
          <p:cNvPr id="4" name="Fußzeilenplatzhalter 3">
            <a:extLst>
              <a:ext uri="{FF2B5EF4-FFF2-40B4-BE49-F238E27FC236}">
                <a16:creationId xmlns:a16="http://schemas.microsoft.com/office/drawing/2014/main" id="{7FEC812A-C5C5-C8CB-6F33-116590A6D920}"/>
              </a:ext>
            </a:extLst>
          </p:cNvPr>
          <p:cNvSpPr>
            <a:spLocks noGrp="1"/>
          </p:cNvSpPr>
          <p:nvPr>
            <p:ph type="ftr" sz="quarter" idx="11"/>
          </p:nvPr>
        </p:nvSpPr>
        <p:spPr/>
        <p:txBody>
          <a:bodyPr/>
          <a:lstStyle/>
          <a:p>
            <a:r>
              <a:rPr lang="fi-FI"/>
              <a:t>Andrea Peter-Wehner/LISA Halle (Saale)</a:t>
            </a:r>
            <a:endParaRPr lang="de-DE" dirty="0"/>
          </a:p>
        </p:txBody>
      </p:sp>
    </p:spTree>
    <p:extLst>
      <p:ext uri="{BB962C8B-B14F-4D97-AF65-F5344CB8AC3E}">
        <p14:creationId xmlns:p14="http://schemas.microsoft.com/office/powerpoint/2010/main" val="2940792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439653" y="2243750"/>
            <a:ext cx="2490536"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a:off x="7531768" y="1455821"/>
            <a:ext cx="3369451" cy="1925224"/>
          </a:xfrm>
          <a:custGeom>
            <a:avLst/>
            <a:gdLst>
              <a:gd name="connsiteX0" fmla="*/ 3043990 w 3369451"/>
              <a:gd name="connsiteY0" fmla="*/ 0 h 1925224"/>
              <a:gd name="connsiteX1" fmla="*/ 3368843 w 3369451"/>
              <a:gd name="connsiteY1" fmla="*/ 890337 h 1925224"/>
              <a:gd name="connsiteX2" fmla="*/ 2971800 w 3369451"/>
              <a:gd name="connsiteY2" fmla="*/ 1311442 h 1925224"/>
              <a:gd name="connsiteX3" fmla="*/ 2358190 w 3369451"/>
              <a:gd name="connsiteY3" fmla="*/ 974558 h 1925224"/>
              <a:gd name="connsiteX4" fmla="*/ 2358190 w 3369451"/>
              <a:gd name="connsiteY4" fmla="*/ 1588168 h 1925224"/>
              <a:gd name="connsiteX5" fmla="*/ 1828800 w 3369451"/>
              <a:gd name="connsiteY5" fmla="*/ 1925053 h 1925224"/>
              <a:gd name="connsiteX6" fmla="*/ 0 w 3369451"/>
              <a:gd name="connsiteY6" fmla="*/ 1624263 h 192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451" h="1925224">
                <a:moveTo>
                  <a:pt x="3043990" y="0"/>
                </a:moveTo>
                <a:cubicBezTo>
                  <a:pt x="3212432" y="335881"/>
                  <a:pt x="3380875" y="671763"/>
                  <a:pt x="3368843" y="890337"/>
                </a:cubicBezTo>
                <a:cubicBezTo>
                  <a:pt x="3356811" y="1108911"/>
                  <a:pt x="3140242" y="1297405"/>
                  <a:pt x="2971800" y="1311442"/>
                </a:cubicBezTo>
                <a:cubicBezTo>
                  <a:pt x="2803358" y="1325479"/>
                  <a:pt x="2460458" y="928437"/>
                  <a:pt x="2358190" y="974558"/>
                </a:cubicBezTo>
                <a:cubicBezTo>
                  <a:pt x="2255922" y="1020679"/>
                  <a:pt x="2446422" y="1429752"/>
                  <a:pt x="2358190" y="1588168"/>
                </a:cubicBezTo>
                <a:cubicBezTo>
                  <a:pt x="2269958" y="1746584"/>
                  <a:pt x="2221832" y="1919037"/>
                  <a:pt x="1828800" y="1925053"/>
                </a:cubicBezTo>
                <a:cubicBezTo>
                  <a:pt x="1435768" y="1931069"/>
                  <a:pt x="717884" y="1777666"/>
                  <a:pt x="0" y="1624263"/>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p:cNvSpPr/>
          <p:nvPr/>
        </p:nvSpPr>
        <p:spPr>
          <a:xfrm>
            <a:off x="7748337" y="162525"/>
            <a:ext cx="2899610" cy="2748795"/>
          </a:xfrm>
          <a:custGeom>
            <a:avLst/>
            <a:gdLst>
              <a:gd name="connsiteX0" fmla="*/ 0 w 2899610"/>
              <a:gd name="connsiteY0" fmla="*/ 968443 h 2748795"/>
              <a:gd name="connsiteX1" fmla="*/ 721895 w 2899610"/>
              <a:gd name="connsiteY1" fmla="*/ 1004538 h 2748795"/>
              <a:gd name="connsiteX2" fmla="*/ 1227221 w 2899610"/>
              <a:gd name="connsiteY2" fmla="*/ 1714401 h 2748795"/>
              <a:gd name="connsiteX3" fmla="*/ 1696452 w 2899610"/>
              <a:gd name="connsiteY3" fmla="*/ 2676928 h 2748795"/>
              <a:gd name="connsiteX4" fmla="*/ 962526 w 2899610"/>
              <a:gd name="connsiteY4" fmla="*/ 2592707 h 2748795"/>
              <a:gd name="connsiteX5" fmla="*/ 950495 w 2899610"/>
              <a:gd name="connsiteY5" fmla="*/ 1906907 h 2748795"/>
              <a:gd name="connsiteX6" fmla="*/ 1251284 w 2899610"/>
              <a:gd name="connsiteY6" fmla="*/ 775938 h 2748795"/>
              <a:gd name="connsiteX7" fmla="*/ 1491916 w 2899610"/>
              <a:gd name="connsiteY7" fmla="*/ 54043 h 2748795"/>
              <a:gd name="connsiteX8" fmla="*/ 2033337 w 2899610"/>
              <a:gd name="connsiteY8" fmla="*/ 126233 h 2748795"/>
              <a:gd name="connsiteX9" fmla="*/ 2899610 w 2899610"/>
              <a:gd name="connsiteY9" fmla="*/ 715780 h 27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9610" h="2748795">
                <a:moveTo>
                  <a:pt x="0" y="968443"/>
                </a:moveTo>
                <a:cubicBezTo>
                  <a:pt x="258679" y="924327"/>
                  <a:pt x="517358" y="880212"/>
                  <a:pt x="721895" y="1004538"/>
                </a:cubicBezTo>
                <a:cubicBezTo>
                  <a:pt x="926432" y="1128864"/>
                  <a:pt x="1064795" y="1435669"/>
                  <a:pt x="1227221" y="1714401"/>
                </a:cubicBezTo>
                <a:cubicBezTo>
                  <a:pt x="1389647" y="1993133"/>
                  <a:pt x="1740568" y="2530544"/>
                  <a:pt x="1696452" y="2676928"/>
                </a:cubicBezTo>
                <a:cubicBezTo>
                  <a:pt x="1652336" y="2823312"/>
                  <a:pt x="1086852" y="2721044"/>
                  <a:pt x="962526" y="2592707"/>
                </a:cubicBezTo>
                <a:cubicBezTo>
                  <a:pt x="838200" y="2464370"/>
                  <a:pt x="902369" y="2209702"/>
                  <a:pt x="950495" y="1906907"/>
                </a:cubicBezTo>
                <a:cubicBezTo>
                  <a:pt x="998621" y="1604112"/>
                  <a:pt x="1161047" y="1084749"/>
                  <a:pt x="1251284" y="775938"/>
                </a:cubicBezTo>
                <a:cubicBezTo>
                  <a:pt x="1341521" y="467127"/>
                  <a:pt x="1361574" y="162327"/>
                  <a:pt x="1491916" y="54043"/>
                </a:cubicBezTo>
                <a:cubicBezTo>
                  <a:pt x="1622258" y="-54241"/>
                  <a:pt x="1798721" y="15944"/>
                  <a:pt x="2033337" y="126233"/>
                </a:cubicBezTo>
                <a:cubicBezTo>
                  <a:pt x="2267953" y="236522"/>
                  <a:pt x="2583781" y="476151"/>
                  <a:pt x="2899610" y="71578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6539524" y="2570165"/>
            <a:ext cx="1767993" cy="1329043"/>
          </a:xfrm>
          <a:prstGeom prst="rect">
            <a:avLst/>
          </a:prstGeom>
        </p:spPr>
      </p:pic>
      <p:sp>
        <p:nvSpPr>
          <p:cNvPr id="2" name="Datumsplatzhalter 1"/>
          <p:cNvSpPr>
            <a:spLocks noGrp="1"/>
          </p:cNvSpPr>
          <p:nvPr>
            <p:ph type="dt" sz="half" idx="10"/>
          </p:nvPr>
        </p:nvSpPr>
        <p:spPr/>
        <p:txBody>
          <a:bodyPr/>
          <a:lstStyle/>
          <a:p>
            <a:fld id="{02BFD2AD-3D3E-4568-A7E3-6AECD1E74508}"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7" name="Grafik 6"/>
          <p:cNvPicPr>
            <a:picLocks noChangeAspect="1"/>
          </p:cNvPicPr>
          <p:nvPr/>
        </p:nvPicPr>
        <p:blipFill>
          <a:blip r:embed="rId2"/>
          <a:stretch>
            <a:fillRect/>
          </a:stretch>
        </p:blipFill>
        <p:spPr>
          <a:xfrm>
            <a:off x="9284783" y="448754"/>
            <a:ext cx="1767993" cy="1329043"/>
          </a:xfrm>
          <a:prstGeom prst="rect">
            <a:avLst/>
          </a:prstGeom>
        </p:spPr>
      </p:pic>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18" name="Textfeld 17"/>
          <p:cNvSpPr txBox="1"/>
          <p:nvPr/>
        </p:nvSpPr>
        <p:spPr>
          <a:xfrm>
            <a:off x="9675695" y="1316132"/>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sp>
        <p:nvSpPr>
          <p:cNvPr id="19" name="Textfeld 18"/>
          <p:cNvSpPr txBox="1"/>
          <p:nvPr/>
        </p:nvSpPr>
        <p:spPr>
          <a:xfrm>
            <a:off x="6870052" y="3441381"/>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Grafik 45"/>
          <p:cNvPicPr>
            <a:picLocks noChangeAspect="1"/>
          </p:cNvPicPr>
          <p:nvPr/>
        </p:nvPicPr>
        <p:blipFill>
          <a:blip r:embed="rId7"/>
          <a:stretch>
            <a:fillRect/>
          </a:stretch>
        </p:blipFill>
        <p:spPr>
          <a:xfrm rot="19133814">
            <a:off x="628620" y="743839"/>
            <a:ext cx="1229566" cy="1227674"/>
          </a:xfrm>
          <a:prstGeom prst="rect">
            <a:avLst/>
          </a:prstGeom>
        </p:spPr>
      </p:pic>
      <p:sp>
        <p:nvSpPr>
          <p:cNvPr id="47" name="Textfeld 46"/>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918265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515D34-10CA-4ED1-BECA-8AF67A62E51E}"/>
              </a:ext>
            </a:extLst>
          </p:cNvPr>
          <p:cNvSpPr>
            <a:spLocks noGrp="1"/>
          </p:cNvSpPr>
          <p:nvPr>
            <p:ph type="title"/>
          </p:nvPr>
        </p:nvSpPr>
        <p:spPr>
          <a:xfrm>
            <a:off x="1225894" y="4221248"/>
            <a:ext cx="9929018" cy="1499616"/>
          </a:xfrm>
        </p:spPr>
        <p:txBody>
          <a:bodyPr>
            <a:normAutofit fontScale="90000"/>
          </a:bodyPr>
          <a:lstStyle/>
          <a:p>
            <a:pPr algn="ctr"/>
            <a:r>
              <a:rPr lang="de-DE" b="1" dirty="0">
                <a:solidFill>
                  <a:srgbClr val="3D6C92"/>
                </a:solidFill>
                <a:latin typeface="Arial" panose="020B0604020202020204" pitchFamily="34" charset="0"/>
                <a:cs typeface="Arial" panose="020B0604020202020204" pitchFamily="34" charset="0"/>
              </a:rPr>
              <a:t>Warum muss ich mich als Lehrkraft mit Begabtenförderung beschäftigen?</a:t>
            </a:r>
          </a:p>
        </p:txBody>
      </p:sp>
      <p:pic>
        <p:nvPicPr>
          <p:cNvPr id="3" name="Grafik 2">
            <a:extLst>
              <a:ext uri="{FF2B5EF4-FFF2-40B4-BE49-F238E27FC236}">
                <a16:creationId xmlns:a16="http://schemas.microsoft.com/office/drawing/2014/main" id="{BBED69AE-1652-46C9-BF3D-364A64D90370}"/>
              </a:ext>
            </a:extLst>
          </p:cNvPr>
          <p:cNvPicPr>
            <a:picLocks noChangeAspect="1"/>
          </p:cNvPicPr>
          <p:nvPr/>
        </p:nvPicPr>
        <p:blipFill rotWithShape="1">
          <a:blip r:embed="rId2">
            <a:duotone>
              <a:schemeClr val="accent2">
                <a:shade val="45000"/>
                <a:satMod val="135000"/>
              </a:schemeClr>
              <a:prstClr val="white"/>
            </a:duotone>
          </a:blip>
          <a:srcRect t="9012" b="9757"/>
          <a:stretch/>
        </p:blipFill>
        <p:spPr>
          <a:xfrm>
            <a:off x="4273827" y="1133061"/>
            <a:ext cx="3667538" cy="2979170"/>
          </a:xfrm>
          <a:prstGeom prst="rect">
            <a:avLst/>
          </a:prstGeom>
        </p:spPr>
      </p:pic>
    </p:spTree>
    <p:extLst>
      <p:ext uri="{BB962C8B-B14F-4D97-AF65-F5344CB8AC3E}">
        <p14:creationId xmlns:p14="http://schemas.microsoft.com/office/powerpoint/2010/main" val="1442333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367538" y="1166535"/>
            <a:ext cx="7693261" cy="4536819"/>
          </a:xfrm>
          <a:prstGeom prst="rect">
            <a:avLst/>
          </a:prstGeom>
        </p:spPr>
        <p:txBody>
          <a:bodyPr wrap="square">
            <a:spAutoFit/>
          </a:bodyPr>
          <a:lstStyle/>
          <a:p>
            <a:pPr>
              <a:lnSpc>
                <a:spcPct val="150000"/>
              </a:lnSpc>
            </a:pPr>
            <a:r>
              <a:rPr lang="de-DE" sz="2800" dirty="0">
                <a:solidFill>
                  <a:srgbClr val="3D6C92"/>
                </a:solidFill>
                <a:latin typeface="Arial" panose="020B0604020202020204" pitchFamily="34" charset="0"/>
                <a:cs typeface="Arial" panose="020B0604020202020204" pitchFamily="34" charset="0"/>
              </a:rPr>
              <a:t>Schulgesetz des Landes Sachsen-Anhalt </a:t>
            </a:r>
            <a:r>
              <a:rPr lang="de-DE" sz="2800" i="1" dirty="0">
                <a:solidFill>
                  <a:srgbClr val="3D6C92"/>
                </a:solidFill>
                <a:latin typeface="Arial" panose="020B0604020202020204" pitchFamily="34" charset="0"/>
                <a:cs typeface="Arial" panose="020B0604020202020204" pitchFamily="34" charset="0"/>
              </a:rPr>
              <a:t>: </a:t>
            </a:r>
          </a:p>
          <a:p>
            <a:pPr>
              <a:lnSpc>
                <a:spcPct val="150000"/>
              </a:lnSpc>
            </a:pPr>
            <a:r>
              <a:rPr lang="de-DE" sz="2800" i="1" dirty="0">
                <a:solidFill>
                  <a:srgbClr val="3D6C92"/>
                </a:solidFill>
                <a:latin typeface="Arial" panose="020B0604020202020204" pitchFamily="34" charset="0"/>
                <a:cs typeface="Arial" panose="020B0604020202020204" pitchFamily="34" charset="0"/>
              </a:rPr>
              <a:t>(§1 (1)) </a:t>
            </a:r>
          </a:p>
          <a:p>
            <a:pPr>
              <a:lnSpc>
                <a:spcPct val="150000"/>
              </a:lnSpc>
            </a:pPr>
            <a:endParaRPr lang="de-DE" sz="2800" i="1" dirty="0">
              <a:solidFill>
                <a:srgbClr val="3D6C92"/>
              </a:solidFill>
              <a:latin typeface="Arial" panose="020B0604020202020204" pitchFamily="34" charset="0"/>
              <a:cs typeface="Arial" panose="020B0604020202020204" pitchFamily="34" charset="0"/>
            </a:endParaRPr>
          </a:p>
          <a:p>
            <a:pPr>
              <a:lnSpc>
                <a:spcPct val="150000"/>
              </a:lnSpc>
            </a:pPr>
            <a:r>
              <a:rPr lang="de-DE" sz="2800" b="1" i="1" dirty="0">
                <a:solidFill>
                  <a:srgbClr val="3D6C92"/>
                </a:solidFill>
                <a:latin typeface="Arial" panose="020B0604020202020204" pitchFamily="34" charset="0"/>
                <a:cs typeface="Arial" panose="020B0604020202020204" pitchFamily="34" charset="0"/>
              </a:rPr>
              <a:t>Jeder junge Mensch hat „das Recht auf eine seine Begabungen, seine Fähigkeiten und seine Neigung fördernde Erziehung, Bildung und Ausbildung".</a:t>
            </a:r>
          </a:p>
        </p:txBody>
      </p:sp>
      <p:pic>
        <p:nvPicPr>
          <p:cNvPr id="5" name="Grafik 4"/>
          <p:cNvPicPr>
            <a:picLocks noChangeAspect="1"/>
          </p:cNvPicPr>
          <p:nvPr/>
        </p:nvPicPr>
        <p:blipFill rotWithShape="1">
          <a:blip r:embed="rId2"/>
          <a:srcRect l="23040" t="7374" r="11391" b="9886"/>
          <a:stretch/>
        </p:blipFill>
        <p:spPr>
          <a:xfrm>
            <a:off x="487017" y="1279932"/>
            <a:ext cx="3409122" cy="4310023"/>
          </a:xfrm>
          <a:prstGeom prst="rect">
            <a:avLst/>
          </a:prstGeom>
        </p:spPr>
      </p:pic>
    </p:spTree>
    <p:extLst>
      <p:ext uri="{BB962C8B-B14F-4D97-AF65-F5344CB8AC3E}">
        <p14:creationId xmlns:p14="http://schemas.microsoft.com/office/powerpoint/2010/main" val="3008336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15955" y="1383150"/>
            <a:ext cx="12074948" cy="2015936"/>
          </a:xfrm>
          <a:prstGeom prst="rect">
            <a:avLst/>
          </a:prstGeom>
          <a:noFill/>
        </p:spPr>
        <p:txBody>
          <a:bodyPr wrap="square" rtlCol="0">
            <a:spAutoFit/>
          </a:bodyPr>
          <a:lstStyle/>
          <a:p>
            <a:endParaRPr lang="de-DE" sz="3200" dirty="0">
              <a:solidFill>
                <a:srgbClr val="3D6C92"/>
              </a:solidFill>
              <a:latin typeface="Arial" panose="020B0604020202020204" pitchFamily="34" charset="0"/>
              <a:cs typeface="Arial" panose="020B0604020202020204" pitchFamily="34" charset="0"/>
            </a:endParaRPr>
          </a:p>
          <a:p>
            <a:pPr>
              <a:lnSpc>
                <a:spcPct val="150000"/>
              </a:lnSpc>
            </a:pPr>
            <a:r>
              <a:rPr lang="de-DE" sz="3200" dirty="0">
                <a:solidFill>
                  <a:srgbClr val="3D6C92"/>
                </a:solidFill>
                <a:latin typeface="Arial" panose="020B0604020202020204" pitchFamily="34" charset="0"/>
                <a:cs typeface="Arial" panose="020B0604020202020204" pitchFamily="34" charset="0"/>
              </a:rPr>
              <a:t>Koordinierungs- und Beratungsstelle für Begabtenförderung</a:t>
            </a:r>
          </a:p>
          <a:p>
            <a:pPr>
              <a:lnSpc>
                <a:spcPct val="150000"/>
              </a:lnSpc>
              <a:buFont typeface="Wingdings" panose="05000000000000000000" pitchFamily="2" charset="2"/>
              <a:buChar char="§"/>
            </a:pPr>
            <a:endParaRPr lang="de-DE" dirty="0"/>
          </a:p>
          <a:p>
            <a:endParaRPr lang="de-DE" dirty="0"/>
          </a:p>
        </p:txBody>
      </p:sp>
      <p:pic>
        <p:nvPicPr>
          <p:cNvPr id="2" name="Grafik 1"/>
          <p:cNvPicPr>
            <a:picLocks noChangeAspect="1"/>
          </p:cNvPicPr>
          <p:nvPr/>
        </p:nvPicPr>
        <p:blipFill>
          <a:blip r:embed="rId2"/>
          <a:stretch>
            <a:fillRect/>
          </a:stretch>
        </p:blipFill>
        <p:spPr>
          <a:xfrm>
            <a:off x="186119" y="3004922"/>
            <a:ext cx="5582265" cy="1503843"/>
          </a:xfrm>
          <a:prstGeom prst="rect">
            <a:avLst/>
          </a:prstGeom>
        </p:spPr>
      </p:pic>
      <p:sp>
        <p:nvSpPr>
          <p:cNvPr id="3" name="Rechteck 2"/>
          <p:cNvSpPr/>
          <p:nvPr/>
        </p:nvSpPr>
        <p:spPr>
          <a:xfrm>
            <a:off x="2633870" y="78210"/>
            <a:ext cx="8984972" cy="947182"/>
          </a:xfrm>
          <a:prstGeom prst="rect">
            <a:avLst/>
          </a:prstGeom>
          <a:solidFill>
            <a:schemeClr val="bg1"/>
          </a:solidFill>
        </p:spPr>
        <p:txBody>
          <a:bodyPr wrap="square">
            <a:spAutoFit/>
          </a:bodyPr>
          <a:lstStyle/>
          <a:p>
            <a:r>
              <a:rPr lang="de-DE" sz="2400" b="1" dirty="0">
                <a:solidFill>
                  <a:srgbClr val="3D6C92"/>
                </a:solidFill>
                <a:latin typeface="Arial" panose="020B0604020202020204" pitchFamily="34" charset="0"/>
                <a:cs typeface="Arial" panose="020B0604020202020204" pitchFamily="34" charset="0"/>
              </a:rPr>
              <a:t>Landesweites Unterstützungssystem zur </a:t>
            </a:r>
          </a:p>
          <a:p>
            <a:pPr>
              <a:lnSpc>
                <a:spcPct val="150000"/>
              </a:lnSpc>
            </a:pPr>
            <a:r>
              <a:rPr lang="de-DE" sz="2400" b="1" dirty="0">
                <a:solidFill>
                  <a:srgbClr val="3D6C92"/>
                </a:solidFill>
                <a:latin typeface="Arial" panose="020B0604020202020204" pitchFamily="34" charset="0"/>
                <a:cs typeface="Arial" panose="020B0604020202020204" pitchFamily="34" charset="0"/>
              </a:rPr>
              <a:t>Begabtenförderung in Sachsen-Anhalt</a:t>
            </a:r>
          </a:p>
        </p:txBody>
      </p:sp>
      <p:pic>
        <p:nvPicPr>
          <p:cNvPr id="6" name="Grafik 5"/>
          <p:cNvPicPr>
            <a:picLocks noChangeAspect="1"/>
          </p:cNvPicPr>
          <p:nvPr/>
        </p:nvPicPr>
        <p:blipFill>
          <a:blip r:embed="rId3"/>
          <a:stretch>
            <a:fillRect/>
          </a:stretch>
        </p:blipFill>
        <p:spPr>
          <a:xfrm>
            <a:off x="6709308" y="2766243"/>
            <a:ext cx="3381375" cy="1981200"/>
          </a:xfrm>
          <a:prstGeom prst="rect">
            <a:avLst/>
          </a:prstGeom>
        </p:spPr>
      </p:pic>
    </p:spTree>
    <p:extLst>
      <p:ext uri="{BB962C8B-B14F-4D97-AF65-F5344CB8AC3E}">
        <p14:creationId xmlns:p14="http://schemas.microsoft.com/office/powerpoint/2010/main" val="3488226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0" y="312723"/>
            <a:ext cx="3253248" cy="6407412"/>
          </a:xfrm>
          <a:prstGeom prst="rect">
            <a:avLst/>
          </a:prstGeom>
          <a:ln>
            <a:solidFill>
              <a:schemeClr val="bg1">
                <a:lumMod val="65000"/>
              </a:schemeClr>
            </a:solidFill>
          </a:ln>
        </p:spPr>
      </p:pic>
      <p:pic>
        <p:nvPicPr>
          <p:cNvPr id="3" name="Grafik 2"/>
          <p:cNvPicPr>
            <a:picLocks noChangeAspect="1"/>
          </p:cNvPicPr>
          <p:nvPr/>
        </p:nvPicPr>
        <p:blipFill>
          <a:blip r:embed="rId3"/>
          <a:stretch>
            <a:fillRect/>
          </a:stretch>
        </p:blipFill>
        <p:spPr>
          <a:xfrm>
            <a:off x="3327156" y="312723"/>
            <a:ext cx="8830403" cy="5824308"/>
          </a:xfrm>
          <a:prstGeom prst="rect">
            <a:avLst/>
          </a:prstGeom>
          <a:solidFill>
            <a:schemeClr val="bg1">
              <a:lumMod val="65000"/>
            </a:schemeClr>
          </a:solidFill>
          <a:ln>
            <a:solidFill>
              <a:schemeClr val="bg1">
                <a:lumMod val="65000"/>
              </a:schemeClr>
            </a:solidFill>
          </a:ln>
        </p:spPr>
      </p:pic>
    </p:spTree>
    <p:extLst>
      <p:ext uri="{BB962C8B-B14F-4D97-AF65-F5344CB8AC3E}">
        <p14:creationId xmlns:p14="http://schemas.microsoft.com/office/powerpoint/2010/main" val="1738664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5" name="Rechteck 4"/>
          <p:cNvSpPr/>
          <p:nvPr/>
        </p:nvSpPr>
        <p:spPr>
          <a:xfrm>
            <a:off x="2511552" y="98798"/>
            <a:ext cx="8570976" cy="769441"/>
          </a:xfrm>
          <a:prstGeom prst="rect">
            <a:avLst/>
          </a:prstGeom>
          <a:solidFill>
            <a:schemeClr val="bg1"/>
          </a:solidFill>
        </p:spPr>
        <p:txBody>
          <a:bodyPr wrap="square">
            <a:spAutoFit/>
          </a:bodyPr>
          <a:lstStyle/>
          <a:p>
            <a:r>
              <a:rPr lang="de-DE" sz="4400" dirty="0">
                <a:solidFill>
                  <a:srgbClr val="006B95"/>
                </a:solidFill>
              </a:rPr>
              <a:t>Leitidee: Individuelle Förderung</a:t>
            </a:r>
          </a:p>
        </p:txBody>
      </p:sp>
      <p:sp>
        <p:nvSpPr>
          <p:cNvPr id="6" name="Rechteck 5"/>
          <p:cNvSpPr/>
          <p:nvPr/>
        </p:nvSpPr>
        <p:spPr>
          <a:xfrm>
            <a:off x="3669792" y="1146333"/>
            <a:ext cx="8522208" cy="4247317"/>
          </a:xfrm>
          <a:prstGeom prst="rect">
            <a:avLst/>
          </a:prstGeom>
        </p:spPr>
        <p:txBody>
          <a:bodyPr wrap="square">
            <a:spAutoFit/>
          </a:bodyPr>
          <a:lstStyle/>
          <a:p>
            <a:r>
              <a:rPr lang="de-DE" sz="3000" dirty="0">
                <a:solidFill>
                  <a:srgbClr val="006B95"/>
                </a:solidFill>
              </a:rPr>
              <a:t>Besondere Begabungen und Interessen verlangen </a:t>
            </a:r>
            <a:r>
              <a:rPr lang="de-DE" sz="3000" b="1" dirty="0">
                <a:solidFill>
                  <a:srgbClr val="006B95"/>
                </a:solidFill>
              </a:rPr>
              <a:t>vielfältige Anreize und Lernsituationen</a:t>
            </a:r>
            <a:r>
              <a:rPr lang="de-DE" sz="3000" dirty="0">
                <a:solidFill>
                  <a:srgbClr val="006B95"/>
                </a:solidFill>
              </a:rPr>
              <a:t>, um die Voraussetzungen zu deren Weiterentwicklung zu schaffen. Eine gleichberechtigte Förderung von Mädchen und Jungen berücksichtigt geschlechtsspezifische Voraussetzungen und ermutigt zur </a:t>
            </a:r>
            <a:r>
              <a:rPr lang="de-DE" sz="3000" b="1" dirty="0">
                <a:solidFill>
                  <a:srgbClr val="006B95"/>
                </a:solidFill>
              </a:rPr>
              <a:t>Herausbildung neuer Interessen </a:t>
            </a:r>
            <a:r>
              <a:rPr lang="de-DE" sz="3000" dirty="0">
                <a:solidFill>
                  <a:srgbClr val="006B95"/>
                </a:solidFill>
              </a:rPr>
              <a:t>ohne geschlechtsrollenstereotype Prägungen.</a:t>
            </a:r>
          </a:p>
        </p:txBody>
      </p:sp>
      <p:pic>
        <p:nvPicPr>
          <p:cNvPr id="7" name="Grafik 6"/>
          <p:cNvPicPr>
            <a:picLocks noChangeAspect="1"/>
          </p:cNvPicPr>
          <p:nvPr/>
        </p:nvPicPr>
        <p:blipFill>
          <a:blip r:embed="rId2"/>
          <a:stretch>
            <a:fillRect/>
          </a:stretch>
        </p:blipFill>
        <p:spPr>
          <a:xfrm>
            <a:off x="336613" y="1146333"/>
            <a:ext cx="3057525" cy="4543425"/>
          </a:xfrm>
          <a:prstGeom prst="rect">
            <a:avLst/>
          </a:prstGeom>
        </p:spPr>
      </p:pic>
    </p:spTree>
    <p:extLst>
      <p:ext uri="{BB962C8B-B14F-4D97-AF65-F5344CB8AC3E}">
        <p14:creationId xmlns:p14="http://schemas.microsoft.com/office/powerpoint/2010/main" val="1149870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439653" y="2243750"/>
            <a:ext cx="2490536"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a:off x="7531768" y="1455821"/>
            <a:ext cx="3369451" cy="1925224"/>
          </a:xfrm>
          <a:custGeom>
            <a:avLst/>
            <a:gdLst>
              <a:gd name="connsiteX0" fmla="*/ 3043990 w 3369451"/>
              <a:gd name="connsiteY0" fmla="*/ 0 h 1925224"/>
              <a:gd name="connsiteX1" fmla="*/ 3368843 w 3369451"/>
              <a:gd name="connsiteY1" fmla="*/ 890337 h 1925224"/>
              <a:gd name="connsiteX2" fmla="*/ 2971800 w 3369451"/>
              <a:gd name="connsiteY2" fmla="*/ 1311442 h 1925224"/>
              <a:gd name="connsiteX3" fmla="*/ 2358190 w 3369451"/>
              <a:gd name="connsiteY3" fmla="*/ 974558 h 1925224"/>
              <a:gd name="connsiteX4" fmla="*/ 2358190 w 3369451"/>
              <a:gd name="connsiteY4" fmla="*/ 1588168 h 1925224"/>
              <a:gd name="connsiteX5" fmla="*/ 1828800 w 3369451"/>
              <a:gd name="connsiteY5" fmla="*/ 1925053 h 1925224"/>
              <a:gd name="connsiteX6" fmla="*/ 0 w 3369451"/>
              <a:gd name="connsiteY6" fmla="*/ 1624263 h 192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451" h="1925224">
                <a:moveTo>
                  <a:pt x="3043990" y="0"/>
                </a:moveTo>
                <a:cubicBezTo>
                  <a:pt x="3212432" y="335881"/>
                  <a:pt x="3380875" y="671763"/>
                  <a:pt x="3368843" y="890337"/>
                </a:cubicBezTo>
                <a:cubicBezTo>
                  <a:pt x="3356811" y="1108911"/>
                  <a:pt x="3140242" y="1297405"/>
                  <a:pt x="2971800" y="1311442"/>
                </a:cubicBezTo>
                <a:cubicBezTo>
                  <a:pt x="2803358" y="1325479"/>
                  <a:pt x="2460458" y="928437"/>
                  <a:pt x="2358190" y="974558"/>
                </a:cubicBezTo>
                <a:cubicBezTo>
                  <a:pt x="2255922" y="1020679"/>
                  <a:pt x="2446422" y="1429752"/>
                  <a:pt x="2358190" y="1588168"/>
                </a:cubicBezTo>
                <a:cubicBezTo>
                  <a:pt x="2269958" y="1746584"/>
                  <a:pt x="2221832" y="1919037"/>
                  <a:pt x="1828800" y="1925053"/>
                </a:cubicBezTo>
                <a:cubicBezTo>
                  <a:pt x="1435768" y="1931069"/>
                  <a:pt x="717884" y="1777666"/>
                  <a:pt x="0" y="1624263"/>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p:cNvSpPr/>
          <p:nvPr/>
        </p:nvSpPr>
        <p:spPr>
          <a:xfrm>
            <a:off x="7748337" y="162525"/>
            <a:ext cx="2899610" cy="2748795"/>
          </a:xfrm>
          <a:custGeom>
            <a:avLst/>
            <a:gdLst>
              <a:gd name="connsiteX0" fmla="*/ 0 w 2899610"/>
              <a:gd name="connsiteY0" fmla="*/ 968443 h 2748795"/>
              <a:gd name="connsiteX1" fmla="*/ 721895 w 2899610"/>
              <a:gd name="connsiteY1" fmla="*/ 1004538 h 2748795"/>
              <a:gd name="connsiteX2" fmla="*/ 1227221 w 2899610"/>
              <a:gd name="connsiteY2" fmla="*/ 1714401 h 2748795"/>
              <a:gd name="connsiteX3" fmla="*/ 1696452 w 2899610"/>
              <a:gd name="connsiteY3" fmla="*/ 2676928 h 2748795"/>
              <a:gd name="connsiteX4" fmla="*/ 962526 w 2899610"/>
              <a:gd name="connsiteY4" fmla="*/ 2592707 h 2748795"/>
              <a:gd name="connsiteX5" fmla="*/ 950495 w 2899610"/>
              <a:gd name="connsiteY5" fmla="*/ 1906907 h 2748795"/>
              <a:gd name="connsiteX6" fmla="*/ 1251284 w 2899610"/>
              <a:gd name="connsiteY6" fmla="*/ 775938 h 2748795"/>
              <a:gd name="connsiteX7" fmla="*/ 1491916 w 2899610"/>
              <a:gd name="connsiteY7" fmla="*/ 54043 h 2748795"/>
              <a:gd name="connsiteX8" fmla="*/ 2033337 w 2899610"/>
              <a:gd name="connsiteY8" fmla="*/ 126233 h 2748795"/>
              <a:gd name="connsiteX9" fmla="*/ 2899610 w 2899610"/>
              <a:gd name="connsiteY9" fmla="*/ 715780 h 27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9610" h="2748795">
                <a:moveTo>
                  <a:pt x="0" y="968443"/>
                </a:moveTo>
                <a:cubicBezTo>
                  <a:pt x="258679" y="924327"/>
                  <a:pt x="517358" y="880212"/>
                  <a:pt x="721895" y="1004538"/>
                </a:cubicBezTo>
                <a:cubicBezTo>
                  <a:pt x="926432" y="1128864"/>
                  <a:pt x="1064795" y="1435669"/>
                  <a:pt x="1227221" y="1714401"/>
                </a:cubicBezTo>
                <a:cubicBezTo>
                  <a:pt x="1389647" y="1993133"/>
                  <a:pt x="1740568" y="2530544"/>
                  <a:pt x="1696452" y="2676928"/>
                </a:cubicBezTo>
                <a:cubicBezTo>
                  <a:pt x="1652336" y="2823312"/>
                  <a:pt x="1086852" y="2721044"/>
                  <a:pt x="962526" y="2592707"/>
                </a:cubicBezTo>
                <a:cubicBezTo>
                  <a:pt x="838200" y="2464370"/>
                  <a:pt x="902369" y="2209702"/>
                  <a:pt x="950495" y="1906907"/>
                </a:cubicBezTo>
                <a:cubicBezTo>
                  <a:pt x="998621" y="1604112"/>
                  <a:pt x="1161047" y="1084749"/>
                  <a:pt x="1251284" y="775938"/>
                </a:cubicBezTo>
                <a:cubicBezTo>
                  <a:pt x="1341521" y="467127"/>
                  <a:pt x="1361574" y="162327"/>
                  <a:pt x="1491916" y="54043"/>
                </a:cubicBezTo>
                <a:cubicBezTo>
                  <a:pt x="1622258" y="-54241"/>
                  <a:pt x="1798721" y="15944"/>
                  <a:pt x="2033337" y="126233"/>
                </a:cubicBezTo>
                <a:cubicBezTo>
                  <a:pt x="2267953" y="236522"/>
                  <a:pt x="2583781" y="476151"/>
                  <a:pt x="2899610" y="71578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6539524" y="2570165"/>
            <a:ext cx="1767993" cy="1329043"/>
          </a:xfrm>
          <a:prstGeom prst="rect">
            <a:avLst/>
          </a:prstGeom>
        </p:spPr>
      </p:pic>
      <p:sp>
        <p:nvSpPr>
          <p:cNvPr id="2" name="Datumsplatzhalter 1"/>
          <p:cNvSpPr>
            <a:spLocks noGrp="1"/>
          </p:cNvSpPr>
          <p:nvPr>
            <p:ph type="dt" sz="half" idx="10"/>
          </p:nvPr>
        </p:nvSpPr>
        <p:spPr/>
        <p:txBody>
          <a:bodyPr/>
          <a:lstStyle/>
          <a:p>
            <a:fld id="{02BFD2AD-3D3E-4568-A7E3-6AECD1E74508}"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19" name="Textfeld 18"/>
          <p:cNvSpPr txBox="1"/>
          <p:nvPr/>
        </p:nvSpPr>
        <p:spPr>
          <a:xfrm>
            <a:off x="6870052" y="3441381"/>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Grafik 48"/>
          <p:cNvPicPr>
            <a:picLocks noChangeAspect="1"/>
          </p:cNvPicPr>
          <p:nvPr/>
        </p:nvPicPr>
        <p:blipFill>
          <a:blip r:embed="rId8"/>
          <a:stretch>
            <a:fillRect/>
          </a:stretch>
        </p:blipFill>
        <p:spPr>
          <a:xfrm rot="19133814">
            <a:off x="628620" y="743839"/>
            <a:ext cx="1229566" cy="1227674"/>
          </a:xfrm>
          <a:prstGeom prst="rect">
            <a:avLst/>
          </a:prstGeom>
        </p:spPr>
      </p:pic>
      <p:sp>
        <p:nvSpPr>
          <p:cNvPr id="50" name="Textfeld 49"/>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469852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47F29598-4BDB-43F0-B13A-E93BFCE5A474}"/>
              </a:ext>
            </a:extLst>
          </p:cNvPr>
          <p:cNvSpPr txBox="1">
            <a:spLocks/>
          </p:cNvSpPr>
          <p:nvPr/>
        </p:nvSpPr>
        <p:spPr>
          <a:xfrm>
            <a:off x="2575919" y="74930"/>
            <a:ext cx="7727631" cy="86300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err="1">
                <a:solidFill>
                  <a:srgbClr val="3D6C92"/>
                </a:solidFill>
                <a:latin typeface="Arial" panose="020B0604020202020204" pitchFamily="34" charset="0"/>
                <a:cs typeface="Arial" panose="020B0604020202020204" pitchFamily="34" charset="0"/>
              </a:rPr>
              <a:t>Foldology</a:t>
            </a:r>
            <a:endParaRPr lang="de-DE" b="1" dirty="0">
              <a:solidFill>
                <a:srgbClr val="3D6C92"/>
              </a:solidFill>
              <a:latin typeface="Arial" panose="020B0604020202020204" pitchFamily="34" charset="0"/>
              <a:cs typeface="Arial" panose="020B0604020202020204" pitchFamily="34" charset="0"/>
            </a:endParaRPr>
          </a:p>
        </p:txBody>
      </p:sp>
      <p:pic>
        <p:nvPicPr>
          <p:cNvPr id="2" name="Grafik 1"/>
          <p:cNvPicPr>
            <a:picLocks noChangeAspect="1"/>
          </p:cNvPicPr>
          <p:nvPr/>
        </p:nvPicPr>
        <p:blipFill rotWithShape="1">
          <a:blip r:embed="rId3"/>
          <a:srcRect t="6881" b="3644"/>
          <a:stretch/>
        </p:blipFill>
        <p:spPr>
          <a:xfrm>
            <a:off x="6595486" y="1156447"/>
            <a:ext cx="4655219" cy="4465640"/>
          </a:xfrm>
          <a:prstGeom prst="rect">
            <a:avLst/>
          </a:prstGeom>
        </p:spPr>
      </p:pic>
      <p:pic>
        <p:nvPicPr>
          <p:cNvPr id="4" name="Grafik 3"/>
          <p:cNvPicPr>
            <a:picLocks noChangeAspect="1"/>
          </p:cNvPicPr>
          <p:nvPr/>
        </p:nvPicPr>
        <p:blipFill rotWithShape="1">
          <a:blip r:embed="rId4"/>
          <a:srcRect l="4677" t="51148" r="4851" b="1977"/>
          <a:stretch/>
        </p:blipFill>
        <p:spPr>
          <a:xfrm>
            <a:off x="1769122" y="1156448"/>
            <a:ext cx="4670612" cy="4572000"/>
          </a:xfrm>
          <a:prstGeom prst="rect">
            <a:avLst/>
          </a:prstGeom>
        </p:spPr>
      </p:pic>
    </p:spTree>
    <p:extLst>
      <p:ext uri="{BB962C8B-B14F-4D97-AF65-F5344CB8AC3E}">
        <p14:creationId xmlns:p14="http://schemas.microsoft.com/office/powerpoint/2010/main" val="2782984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2184359" y="109332"/>
            <a:ext cx="8223022" cy="80507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3600" dirty="0">
                <a:solidFill>
                  <a:srgbClr val="006B94"/>
                </a:solidFill>
                <a:latin typeface="Arial" panose="020B0604020202020204" pitchFamily="34" charset="0"/>
                <a:cs typeface="Arial" panose="020B0604020202020204" pitchFamily="34" charset="0"/>
              </a:rPr>
              <a:t>Möglichkeiten der Begabtenförderung</a:t>
            </a:r>
          </a:p>
        </p:txBody>
      </p:sp>
      <p:graphicFrame>
        <p:nvGraphicFramePr>
          <p:cNvPr id="4" name="Tabelle 3"/>
          <p:cNvGraphicFramePr>
            <a:graphicFrameLocks noGrp="1"/>
          </p:cNvGraphicFramePr>
          <p:nvPr>
            <p:extLst>
              <p:ext uri="{D42A27DB-BD31-4B8C-83A1-F6EECF244321}">
                <p14:modId xmlns:p14="http://schemas.microsoft.com/office/powerpoint/2010/main" val="3392677433"/>
              </p:ext>
            </p:extLst>
          </p:nvPr>
        </p:nvGraphicFramePr>
        <p:xfrm>
          <a:off x="343519" y="1137101"/>
          <a:ext cx="11593377" cy="4724400"/>
        </p:xfrm>
        <a:graphic>
          <a:graphicData uri="http://schemas.openxmlformats.org/drawingml/2006/table">
            <a:tbl>
              <a:tblPr firstRow="1" bandRow="1">
                <a:tableStyleId>{3B4B98B0-60AC-42C2-AFA5-B58CD77FA1E5}</a:tableStyleId>
              </a:tblPr>
              <a:tblGrid>
                <a:gridCol w="3864459">
                  <a:extLst>
                    <a:ext uri="{9D8B030D-6E8A-4147-A177-3AD203B41FA5}">
                      <a16:colId xmlns:a16="http://schemas.microsoft.com/office/drawing/2014/main" val="1727467541"/>
                    </a:ext>
                  </a:extLst>
                </a:gridCol>
                <a:gridCol w="3864459">
                  <a:extLst>
                    <a:ext uri="{9D8B030D-6E8A-4147-A177-3AD203B41FA5}">
                      <a16:colId xmlns:a16="http://schemas.microsoft.com/office/drawing/2014/main" val="1142884390"/>
                    </a:ext>
                  </a:extLst>
                </a:gridCol>
                <a:gridCol w="3864459">
                  <a:extLst>
                    <a:ext uri="{9D8B030D-6E8A-4147-A177-3AD203B41FA5}">
                      <a16:colId xmlns:a16="http://schemas.microsoft.com/office/drawing/2014/main" val="2964213109"/>
                    </a:ext>
                  </a:extLst>
                </a:gridCol>
              </a:tblGrid>
              <a:tr h="1291068">
                <a:tc>
                  <a:txBody>
                    <a:bodyPr/>
                    <a:lstStyle/>
                    <a:p>
                      <a:pPr algn="ctr"/>
                      <a:r>
                        <a:rPr lang="de-DE" sz="2800" dirty="0">
                          <a:solidFill>
                            <a:srgbClr val="006B95"/>
                          </a:solidFill>
                        </a:rPr>
                        <a:t>Innere Differenzierung</a:t>
                      </a:r>
                    </a:p>
                  </a:txBody>
                  <a:tcPr>
                    <a:lnR w="38100" cap="flat" cmpd="sng" algn="ctr">
                      <a:solidFill>
                        <a:srgbClr val="006B95"/>
                      </a:solidFill>
                      <a:prstDash val="solid"/>
                      <a:round/>
                      <a:headEnd type="none" w="med" len="med"/>
                      <a:tailEnd type="none" w="med" len="med"/>
                    </a:lnR>
                  </a:tcPr>
                </a:tc>
                <a:tc>
                  <a:txBody>
                    <a:bodyPr/>
                    <a:lstStyle/>
                    <a:p>
                      <a:pPr algn="ctr"/>
                      <a:r>
                        <a:rPr lang="de-DE" sz="2800" dirty="0">
                          <a:solidFill>
                            <a:srgbClr val="006B95"/>
                          </a:solidFill>
                        </a:rPr>
                        <a:t>Akzeleration</a:t>
                      </a:r>
                    </a:p>
                    <a:p>
                      <a:pPr algn="ctr"/>
                      <a:r>
                        <a:rPr lang="de-DE" sz="1800" b="0" dirty="0">
                          <a:solidFill>
                            <a:srgbClr val="FF6600"/>
                          </a:solidFill>
                        </a:rPr>
                        <a:t>„beschleunigtes Lernen“, Verweildauer verkürzen</a:t>
                      </a:r>
                    </a:p>
                  </a:txBody>
                  <a:tcPr>
                    <a:lnL w="38100" cap="flat" cmpd="sng" algn="ctr">
                      <a:solidFill>
                        <a:srgbClr val="006B95"/>
                      </a:solidFill>
                      <a:prstDash val="solid"/>
                      <a:round/>
                      <a:headEnd type="none" w="med" len="med"/>
                      <a:tailEnd type="none" w="med" len="med"/>
                    </a:lnL>
                  </a:tcPr>
                </a:tc>
                <a:tc>
                  <a:txBody>
                    <a:bodyPr/>
                    <a:lstStyle/>
                    <a:p>
                      <a:pPr algn="ctr"/>
                      <a:r>
                        <a:rPr lang="de-DE" sz="2800" dirty="0">
                          <a:solidFill>
                            <a:srgbClr val="006B95"/>
                          </a:solidFill>
                        </a:rPr>
                        <a:t>Enrichment</a:t>
                      </a:r>
                      <a:br>
                        <a:rPr lang="de-DE" sz="2800" dirty="0">
                          <a:solidFill>
                            <a:srgbClr val="006B95"/>
                          </a:solidFill>
                        </a:rPr>
                      </a:br>
                      <a:r>
                        <a:rPr lang="de-DE" sz="1800" b="0" dirty="0">
                          <a:solidFill>
                            <a:srgbClr val="FF6600"/>
                          </a:solidFill>
                        </a:rPr>
                        <a:t>zusätzliche Angebote zum Unterricht, Anreicherung übercurricular </a:t>
                      </a:r>
                    </a:p>
                  </a:txBody>
                  <a:tcPr/>
                </a:tc>
                <a:extLst>
                  <a:ext uri="{0D108BD9-81ED-4DB2-BD59-A6C34878D82A}">
                    <a16:rowId xmlns:a16="http://schemas.microsoft.com/office/drawing/2014/main" val="953207051"/>
                  </a:ext>
                </a:extLst>
              </a:tr>
              <a:tr h="3257014">
                <a:tc>
                  <a:txBody>
                    <a:bodyPr/>
                    <a:lstStyle/>
                    <a:p>
                      <a:pPr marL="342900" indent="-342900">
                        <a:buFont typeface="Arial" panose="020B0604020202020204" pitchFamily="34" charset="0"/>
                        <a:buChar char="•"/>
                      </a:pPr>
                      <a:r>
                        <a:rPr lang="de-DE" sz="2400" dirty="0">
                          <a:solidFill>
                            <a:srgbClr val="006B95"/>
                          </a:solidFill>
                        </a:rPr>
                        <a:t>Individualisierung und Differenzierung</a:t>
                      </a:r>
                    </a:p>
                    <a:p>
                      <a:pPr marL="342900" indent="-342900">
                        <a:buFont typeface="Arial" panose="020B0604020202020204" pitchFamily="34" charset="0"/>
                        <a:buChar char="•"/>
                      </a:pPr>
                      <a:r>
                        <a:rPr lang="de-DE" sz="2400" dirty="0">
                          <a:solidFill>
                            <a:srgbClr val="006B95"/>
                          </a:solidFill>
                        </a:rPr>
                        <a:t>kooperative Lernformen</a:t>
                      </a:r>
                    </a:p>
                    <a:p>
                      <a:pPr marL="342900" indent="-342900">
                        <a:buFont typeface="Arial" panose="020B0604020202020204" pitchFamily="34" charset="0"/>
                        <a:buChar char="•"/>
                      </a:pPr>
                      <a:r>
                        <a:rPr lang="de-DE" sz="2400" dirty="0">
                          <a:solidFill>
                            <a:srgbClr val="006B95"/>
                          </a:solidFill>
                        </a:rPr>
                        <a:t>selbständige Lernformen</a:t>
                      </a:r>
                    </a:p>
                    <a:p>
                      <a:pPr marL="342900" indent="-342900">
                        <a:buFont typeface="Arial" panose="020B0604020202020204" pitchFamily="34" charset="0"/>
                        <a:buChar char="•"/>
                      </a:pPr>
                      <a:r>
                        <a:rPr lang="de-DE" sz="2400" dirty="0">
                          <a:solidFill>
                            <a:srgbClr val="006B95"/>
                          </a:solidFill>
                        </a:rPr>
                        <a:t>Projektarbeit</a:t>
                      </a:r>
                    </a:p>
                    <a:p>
                      <a:pPr marL="342900" indent="-342900">
                        <a:buFont typeface="Arial" panose="020B0604020202020204" pitchFamily="34" charset="0"/>
                        <a:buChar char="•"/>
                      </a:pPr>
                      <a:r>
                        <a:rPr lang="de-DE" sz="2400" dirty="0">
                          <a:solidFill>
                            <a:srgbClr val="006B95"/>
                          </a:solidFill>
                        </a:rPr>
                        <a:t>offener Unterricht</a:t>
                      </a:r>
                    </a:p>
                    <a:p>
                      <a:pPr marL="342900" indent="-342900">
                        <a:buFont typeface="Arial" panose="020B0604020202020204" pitchFamily="34" charset="0"/>
                        <a:buChar char="•"/>
                      </a:pPr>
                      <a:r>
                        <a:rPr lang="de-DE" sz="2400" dirty="0">
                          <a:solidFill>
                            <a:srgbClr val="006B95"/>
                          </a:solidFill>
                        </a:rPr>
                        <a:t>Akzeleration, Enrichment</a:t>
                      </a:r>
                    </a:p>
                  </a:txBody>
                  <a:tcPr>
                    <a:lnR w="38100" cap="flat" cmpd="sng" algn="ctr">
                      <a:solidFill>
                        <a:srgbClr val="006B95"/>
                      </a:solidFill>
                      <a:prstDash val="solid"/>
                      <a:round/>
                      <a:headEnd type="none" w="med" len="med"/>
                      <a:tailEnd type="none" w="med" len="med"/>
                    </a:lnR>
                  </a:tcPr>
                </a:tc>
                <a:tc>
                  <a:txBody>
                    <a:bodyPr/>
                    <a:lstStyle/>
                    <a:p>
                      <a:pPr marL="457200" indent="-457200">
                        <a:buFont typeface="Arial" panose="020B0604020202020204" pitchFamily="34" charset="0"/>
                        <a:buChar char="•"/>
                      </a:pPr>
                      <a:r>
                        <a:rPr lang="de-DE" sz="2400" dirty="0">
                          <a:solidFill>
                            <a:srgbClr val="006B95"/>
                          </a:solidFill>
                        </a:rPr>
                        <a:t>frühzeitige Einschulung</a:t>
                      </a:r>
                    </a:p>
                    <a:p>
                      <a:pPr marL="457200" indent="-457200">
                        <a:buFont typeface="Arial" panose="020B0604020202020204" pitchFamily="34" charset="0"/>
                        <a:buChar char="•"/>
                      </a:pPr>
                      <a:r>
                        <a:rPr lang="de-DE" sz="2400" dirty="0">
                          <a:solidFill>
                            <a:srgbClr val="006B95"/>
                          </a:solidFill>
                        </a:rPr>
                        <a:t>flexible</a:t>
                      </a:r>
                      <a:r>
                        <a:rPr lang="de-DE" sz="2400" baseline="0" dirty="0">
                          <a:solidFill>
                            <a:srgbClr val="006B95"/>
                          </a:solidFill>
                        </a:rPr>
                        <a:t> Schuleingangsphase</a:t>
                      </a:r>
                    </a:p>
                    <a:p>
                      <a:pPr marL="457200" indent="-457200">
                        <a:buFont typeface="Arial" panose="020B0604020202020204" pitchFamily="34" charset="0"/>
                        <a:buChar char="•"/>
                      </a:pPr>
                      <a:r>
                        <a:rPr lang="de-DE" sz="2400" baseline="0" dirty="0">
                          <a:solidFill>
                            <a:srgbClr val="006B95"/>
                          </a:solidFill>
                        </a:rPr>
                        <a:t>Überspringen einer Klassenstufe</a:t>
                      </a:r>
                    </a:p>
                    <a:p>
                      <a:pPr marL="457200" indent="-457200">
                        <a:buFont typeface="Arial" panose="020B0604020202020204" pitchFamily="34" charset="0"/>
                        <a:buChar char="•"/>
                      </a:pPr>
                      <a:r>
                        <a:rPr lang="de-DE" sz="2400" baseline="0" dirty="0">
                          <a:solidFill>
                            <a:srgbClr val="006B95"/>
                          </a:solidFill>
                        </a:rPr>
                        <a:t>Unterricht in höheren Klassen in einzelnen Fächern</a:t>
                      </a:r>
                      <a:br>
                        <a:rPr lang="de-DE" sz="2400" baseline="0" dirty="0">
                          <a:solidFill>
                            <a:srgbClr val="006B95"/>
                          </a:solidFill>
                        </a:rPr>
                      </a:br>
                      <a:endParaRPr lang="de-DE" sz="2400" dirty="0">
                        <a:solidFill>
                          <a:srgbClr val="006B95"/>
                        </a:solidFill>
                      </a:endParaRPr>
                    </a:p>
                  </a:txBody>
                  <a:tcPr>
                    <a:lnL w="38100" cap="flat" cmpd="sng" algn="ctr">
                      <a:solidFill>
                        <a:srgbClr val="006B95"/>
                      </a:solidFill>
                      <a:prstDash val="solid"/>
                      <a:round/>
                      <a:headEnd type="none" w="med" len="med"/>
                      <a:tailEnd type="none" w="med" len="med"/>
                    </a:lnL>
                  </a:tcPr>
                </a:tc>
                <a:tc>
                  <a:txBody>
                    <a:bodyPr/>
                    <a:lstStyle/>
                    <a:p>
                      <a:pPr marL="457200" indent="-457200">
                        <a:buFont typeface="Arial" panose="020B0604020202020204" pitchFamily="34" charset="0"/>
                        <a:buChar char="•"/>
                      </a:pPr>
                      <a:r>
                        <a:rPr lang="de-DE" sz="2400" dirty="0">
                          <a:solidFill>
                            <a:srgbClr val="006B95"/>
                          </a:solidFill>
                        </a:rPr>
                        <a:t>„Pull-Out“-Programme (zeitweilige Gruppierung mit besonderem</a:t>
                      </a:r>
                      <a:r>
                        <a:rPr lang="de-DE" sz="2400" baseline="0" dirty="0">
                          <a:solidFill>
                            <a:srgbClr val="006B95"/>
                          </a:solidFill>
                        </a:rPr>
                        <a:t> Angebot)</a:t>
                      </a:r>
                    </a:p>
                    <a:p>
                      <a:pPr marL="457200" indent="-457200">
                        <a:buFont typeface="Arial" panose="020B0604020202020204" pitchFamily="34" charset="0"/>
                        <a:buChar char="•"/>
                      </a:pPr>
                      <a:r>
                        <a:rPr lang="de-DE" sz="2400" baseline="0" dirty="0">
                          <a:solidFill>
                            <a:srgbClr val="006B95"/>
                          </a:solidFill>
                        </a:rPr>
                        <a:t>Schülerwettbewerbe</a:t>
                      </a:r>
                    </a:p>
                    <a:p>
                      <a:pPr marL="457200" indent="-457200">
                        <a:buFont typeface="Arial" panose="020B0604020202020204" pitchFamily="34" charset="0"/>
                        <a:buChar char="•"/>
                      </a:pPr>
                      <a:r>
                        <a:rPr lang="de-DE" sz="2400" baseline="0" dirty="0">
                          <a:solidFill>
                            <a:srgbClr val="006B95"/>
                          </a:solidFill>
                        </a:rPr>
                        <a:t>Kurse an Universitäten</a:t>
                      </a:r>
                    </a:p>
                    <a:p>
                      <a:pPr marL="457200" indent="-457200">
                        <a:buFont typeface="Arial" panose="020B0604020202020204" pitchFamily="34" charset="0"/>
                        <a:buChar char="•"/>
                      </a:pPr>
                      <a:r>
                        <a:rPr lang="de-DE" sz="2400" baseline="0" dirty="0">
                          <a:solidFill>
                            <a:srgbClr val="006B95"/>
                          </a:solidFill>
                        </a:rPr>
                        <a:t>Sommerakademie</a:t>
                      </a:r>
                    </a:p>
                    <a:p>
                      <a:pPr marL="457200" indent="-457200">
                        <a:buFont typeface="Arial" panose="020B0604020202020204" pitchFamily="34" charset="0"/>
                        <a:buChar char="•"/>
                      </a:pPr>
                      <a:r>
                        <a:rPr lang="de-DE" sz="2400" b="1" baseline="0" dirty="0">
                          <a:solidFill>
                            <a:srgbClr val="FF6600"/>
                          </a:solidFill>
                        </a:rPr>
                        <a:t>Webakademie</a:t>
                      </a:r>
                    </a:p>
                    <a:p>
                      <a:pPr marL="457200" indent="-457200">
                        <a:buFont typeface="Arial" panose="020B0604020202020204" pitchFamily="34" charset="0"/>
                        <a:buChar char="•"/>
                      </a:pPr>
                      <a:r>
                        <a:rPr lang="de-DE" sz="2400" b="1" baseline="0" dirty="0">
                          <a:solidFill>
                            <a:srgbClr val="FF6600"/>
                          </a:solidFill>
                        </a:rPr>
                        <a:t>Drehtürmodell</a:t>
                      </a:r>
                      <a:endParaRPr lang="de-DE" sz="2400" b="1" dirty="0">
                        <a:solidFill>
                          <a:srgbClr val="FF6600"/>
                        </a:solidFill>
                      </a:endParaRPr>
                    </a:p>
                  </a:txBody>
                  <a:tcPr/>
                </a:tc>
                <a:extLst>
                  <a:ext uri="{0D108BD9-81ED-4DB2-BD59-A6C34878D82A}">
                    <a16:rowId xmlns:a16="http://schemas.microsoft.com/office/drawing/2014/main" val="1426637259"/>
                  </a:ext>
                </a:extLst>
              </a:tr>
            </a:tbl>
          </a:graphicData>
        </a:graphic>
      </p:graphicFrame>
      <p:sp>
        <p:nvSpPr>
          <p:cNvPr id="2" name="Datumsplatzhalter 1">
            <a:extLst>
              <a:ext uri="{FF2B5EF4-FFF2-40B4-BE49-F238E27FC236}">
                <a16:creationId xmlns:a16="http://schemas.microsoft.com/office/drawing/2014/main" id="{E9A08023-0FDB-6FED-0DD9-D9D25C78A97B}"/>
              </a:ext>
            </a:extLst>
          </p:cNvPr>
          <p:cNvSpPr>
            <a:spLocks noGrp="1"/>
          </p:cNvSpPr>
          <p:nvPr>
            <p:ph type="dt" sz="half" idx="10"/>
          </p:nvPr>
        </p:nvSpPr>
        <p:spPr/>
        <p:txBody>
          <a:bodyPr/>
          <a:lstStyle/>
          <a:p>
            <a:fld id="{6CFE927E-6A7E-4441-AA1F-99208DFB0E6C}" type="datetime1">
              <a:rPr lang="de-DE" smtClean="0"/>
              <a:t>15.05.2025</a:t>
            </a:fld>
            <a:endParaRPr lang="de-DE" dirty="0"/>
          </a:p>
        </p:txBody>
      </p:sp>
      <p:sp>
        <p:nvSpPr>
          <p:cNvPr id="5" name="Fußzeilenplatzhalter 4">
            <a:extLst>
              <a:ext uri="{FF2B5EF4-FFF2-40B4-BE49-F238E27FC236}">
                <a16:creationId xmlns:a16="http://schemas.microsoft.com/office/drawing/2014/main" id="{7108B841-30EE-AD26-55CD-17ECE2F63C26}"/>
              </a:ext>
            </a:extLst>
          </p:cNvPr>
          <p:cNvSpPr>
            <a:spLocks noGrp="1"/>
          </p:cNvSpPr>
          <p:nvPr>
            <p:ph type="ftr" sz="quarter" idx="11"/>
          </p:nvPr>
        </p:nvSpPr>
        <p:spPr/>
        <p:txBody>
          <a:bodyPr/>
          <a:lstStyle/>
          <a:p>
            <a:r>
              <a:rPr lang="fi-FI"/>
              <a:t>Andrea Peter-Wehner/LISA Halle (Saale)</a:t>
            </a:r>
            <a:endParaRPr lang="de-DE" dirty="0"/>
          </a:p>
        </p:txBody>
      </p:sp>
      <p:sp>
        <p:nvSpPr>
          <p:cNvPr id="7" name="Pfeil nach rechts 6"/>
          <p:cNvSpPr/>
          <p:nvPr/>
        </p:nvSpPr>
        <p:spPr>
          <a:xfrm>
            <a:off x="7590142" y="5281084"/>
            <a:ext cx="601579" cy="372979"/>
          </a:xfrm>
          <a:prstGeom prst="rightArrow">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3108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Grafik 53"/>
          <p:cNvPicPr>
            <a:picLocks noChangeAspect="1"/>
          </p:cNvPicPr>
          <p:nvPr/>
        </p:nvPicPr>
        <p:blipFill>
          <a:blip r:embed="rId8"/>
          <a:stretch>
            <a:fillRect/>
          </a:stretch>
        </p:blipFill>
        <p:spPr>
          <a:xfrm rot="19133814">
            <a:off x="628620" y="743839"/>
            <a:ext cx="1229566" cy="1227674"/>
          </a:xfrm>
          <a:prstGeom prst="rect">
            <a:avLst/>
          </a:prstGeom>
        </p:spPr>
      </p:pic>
      <p:sp>
        <p:nvSpPr>
          <p:cNvPr id="55" name="Textfeld 54"/>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3383825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F1A35C4-3A3F-4700-8265-ED3DFEB0124C}"/>
              </a:ext>
            </a:extLst>
          </p:cNvPr>
          <p:cNvPicPr>
            <a:picLocks noChangeAspect="1"/>
          </p:cNvPicPr>
          <p:nvPr/>
        </p:nvPicPr>
        <p:blipFill>
          <a:blip r:embed="rId2"/>
          <a:stretch>
            <a:fillRect/>
          </a:stretch>
        </p:blipFill>
        <p:spPr>
          <a:xfrm>
            <a:off x="0" y="1261046"/>
            <a:ext cx="12192000" cy="4658515"/>
          </a:xfrm>
          <a:prstGeom prst="rect">
            <a:avLst/>
          </a:prstGeom>
        </p:spPr>
      </p:pic>
      <p:pic>
        <p:nvPicPr>
          <p:cNvPr id="5" name="Grafik 4"/>
          <p:cNvPicPr>
            <a:picLocks noChangeAspect="1"/>
          </p:cNvPicPr>
          <p:nvPr/>
        </p:nvPicPr>
        <p:blipFill rotWithShape="1">
          <a:blip r:embed="rId3"/>
          <a:srcRect t="26954"/>
          <a:stretch/>
        </p:blipFill>
        <p:spPr>
          <a:xfrm>
            <a:off x="0" y="0"/>
            <a:ext cx="12192000" cy="1261046"/>
          </a:xfrm>
          <a:prstGeom prst="rect">
            <a:avLst/>
          </a:prstGeom>
        </p:spPr>
      </p:pic>
      <p:pic>
        <p:nvPicPr>
          <p:cNvPr id="7" name="Grafik 6">
            <a:extLst>
              <a:ext uri="{FF2B5EF4-FFF2-40B4-BE49-F238E27FC236}">
                <a16:creationId xmlns:a16="http://schemas.microsoft.com/office/drawing/2014/main" id="{5FF9D6BB-1E7B-4E8F-ABD6-52C510B3BAE8}"/>
              </a:ext>
            </a:extLst>
          </p:cNvPr>
          <p:cNvPicPr>
            <a:picLocks noChangeAspect="1"/>
          </p:cNvPicPr>
          <p:nvPr/>
        </p:nvPicPr>
        <p:blipFill>
          <a:blip r:embed="rId4"/>
          <a:stretch>
            <a:fillRect/>
          </a:stretch>
        </p:blipFill>
        <p:spPr>
          <a:xfrm>
            <a:off x="0" y="4141177"/>
            <a:ext cx="12192000" cy="3284845"/>
          </a:xfrm>
          <a:prstGeom prst="rect">
            <a:avLst/>
          </a:prstGeom>
        </p:spPr>
      </p:pic>
    </p:spTree>
    <p:extLst>
      <p:ext uri="{BB962C8B-B14F-4D97-AF65-F5344CB8AC3E}">
        <p14:creationId xmlns:p14="http://schemas.microsoft.com/office/powerpoint/2010/main" val="3851265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550465" y="146575"/>
            <a:ext cx="8067739" cy="5559282"/>
          </a:xfrm>
          <a:prstGeom prst="rect">
            <a:avLst/>
          </a:prstGeom>
        </p:spPr>
      </p:pic>
    </p:spTree>
    <p:extLst>
      <p:ext uri="{BB962C8B-B14F-4D97-AF65-F5344CB8AC3E}">
        <p14:creationId xmlns:p14="http://schemas.microsoft.com/office/powerpoint/2010/main" val="14563243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DB2C405-3D3F-4F35-9A07-5A05AF5F14CB}" type="datetime1">
              <a:rPr lang="de-DE" smtClean="0"/>
              <a:t>15.05.2025</a:t>
            </a:fld>
            <a:endParaRPr lang="de-DE" dirty="0"/>
          </a:p>
        </p:txBody>
      </p:sp>
      <p:sp>
        <p:nvSpPr>
          <p:cNvPr id="3" name="Fußzeilenplatzhalter 2"/>
          <p:cNvSpPr>
            <a:spLocks noGrp="1"/>
          </p:cNvSpPr>
          <p:nvPr>
            <p:ph type="ftr" sz="quarter" idx="11"/>
          </p:nvPr>
        </p:nvSpPr>
        <p:spPr/>
        <p:txBody>
          <a:bodyPr/>
          <a:lstStyle/>
          <a:p>
            <a:r>
              <a:rPr lang="fi-FI"/>
              <a:t>Andrea Peter-Wehner/LISA Halle (Saale)</a:t>
            </a:r>
            <a:endParaRPr lang="de-DE" dirty="0"/>
          </a:p>
        </p:txBody>
      </p:sp>
      <p:pic>
        <p:nvPicPr>
          <p:cNvPr id="4" name="Grafik 3"/>
          <p:cNvPicPr>
            <a:picLocks noChangeAspect="1"/>
          </p:cNvPicPr>
          <p:nvPr/>
        </p:nvPicPr>
        <p:blipFill>
          <a:blip r:embed="rId2"/>
          <a:stretch>
            <a:fillRect/>
          </a:stretch>
        </p:blipFill>
        <p:spPr>
          <a:xfrm>
            <a:off x="2927496" y="112976"/>
            <a:ext cx="7672296" cy="5424231"/>
          </a:xfrm>
          <a:prstGeom prst="rect">
            <a:avLst/>
          </a:prstGeom>
        </p:spPr>
      </p:pic>
    </p:spTree>
    <p:extLst>
      <p:ext uri="{BB962C8B-B14F-4D97-AF65-F5344CB8AC3E}">
        <p14:creationId xmlns:p14="http://schemas.microsoft.com/office/powerpoint/2010/main" val="2175106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52604" y="0"/>
            <a:ext cx="9366372" cy="985235"/>
          </a:xfrm>
          <a:solidFill>
            <a:schemeClr val="bg1"/>
          </a:solidFill>
        </p:spPr>
        <p:txBody>
          <a:bodyPr/>
          <a:lstStyle/>
          <a:p>
            <a:pPr algn="ctr"/>
            <a:r>
              <a:rPr lang="de-DE" b="1" dirty="0">
                <a:solidFill>
                  <a:srgbClr val="006B95"/>
                </a:solidFill>
              </a:rPr>
              <a:t>Kurse in der Webakademie</a:t>
            </a:r>
          </a:p>
        </p:txBody>
      </p:sp>
      <p:sp>
        <p:nvSpPr>
          <p:cNvPr id="3" name="Pfeil nach unten 2"/>
          <p:cNvSpPr/>
          <p:nvPr/>
        </p:nvSpPr>
        <p:spPr>
          <a:xfrm>
            <a:off x="927731"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p:cNvSpPr txBox="1"/>
          <p:nvPr/>
        </p:nvSpPr>
        <p:spPr>
          <a:xfrm>
            <a:off x="158698" y="2892170"/>
            <a:ext cx="2610593" cy="1200329"/>
          </a:xfrm>
          <a:prstGeom prst="rect">
            <a:avLst/>
          </a:prstGeom>
          <a:noFill/>
        </p:spPr>
        <p:txBody>
          <a:bodyPr wrap="square" rtlCol="0">
            <a:spAutoFit/>
          </a:bodyPr>
          <a:lstStyle/>
          <a:p>
            <a:r>
              <a:rPr lang="de-DE" dirty="0">
                <a:solidFill>
                  <a:srgbClr val="006B95"/>
                </a:solidFill>
              </a:rPr>
              <a:t>Kurse innerhalb der Webakademie, die zeit- und ortsunabhängig betreut werden.</a:t>
            </a:r>
          </a:p>
        </p:txBody>
      </p:sp>
      <p:pic>
        <p:nvPicPr>
          <p:cNvPr id="7" name="Grafik 6">
            <a:extLst>
              <a:ext uri="{FF2B5EF4-FFF2-40B4-BE49-F238E27FC236}">
                <a16:creationId xmlns:a16="http://schemas.microsoft.com/office/drawing/2014/main" id="{6B96FC25-D926-25A0-92B6-69F1BC59A129}"/>
              </a:ext>
            </a:extLst>
          </p:cNvPr>
          <p:cNvPicPr>
            <a:picLocks noChangeAspect="1"/>
          </p:cNvPicPr>
          <p:nvPr/>
        </p:nvPicPr>
        <p:blipFill>
          <a:blip r:embed="rId2"/>
          <a:stretch>
            <a:fillRect/>
          </a:stretch>
        </p:blipFill>
        <p:spPr>
          <a:xfrm>
            <a:off x="373295" y="4219167"/>
            <a:ext cx="1879309" cy="1049533"/>
          </a:xfrm>
          <a:prstGeom prst="rect">
            <a:avLst/>
          </a:prstGeom>
        </p:spPr>
      </p:pic>
    </p:spTree>
    <p:extLst>
      <p:ext uri="{BB962C8B-B14F-4D97-AF65-F5344CB8AC3E}">
        <p14:creationId xmlns:p14="http://schemas.microsoft.com/office/powerpoint/2010/main" val="4207861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8121" y="50356"/>
            <a:ext cx="9139940" cy="934879"/>
          </a:xfrm>
          <a:solidFill>
            <a:schemeClr val="bg1"/>
          </a:solidFill>
        </p:spPr>
        <p:txBody>
          <a:bodyPr/>
          <a:lstStyle/>
          <a:p>
            <a:pPr algn="ctr"/>
            <a:r>
              <a:rPr lang="de-DE" b="1" dirty="0">
                <a:solidFill>
                  <a:srgbClr val="006B95"/>
                </a:solidFill>
              </a:rPr>
              <a:t>Kurse in der Webakademie</a:t>
            </a:r>
          </a:p>
        </p:txBody>
      </p:sp>
      <p:sp>
        <p:nvSpPr>
          <p:cNvPr id="3" name="Pfeil nach unten 2"/>
          <p:cNvSpPr/>
          <p:nvPr/>
        </p:nvSpPr>
        <p:spPr>
          <a:xfrm>
            <a:off x="927731"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p:cNvSpPr txBox="1"/>
          <p:nvPr/>
        </p:nvSpPr>
        <p:spPr>
          <a:xfrm>
            <a:off x="158698" y="2892170"/>
            <a:ext cx="2610593" cy="1200329"/>
          </a:xfrm>
          <a:prstGeom prst="rect">
            <a:avLst/>
          </a:prstGeom>
          <a:noFill/>
        </p:spPr>
        <p:txBody>
          <a:bodyPr wrap="square" rtlCol="0">
            <a:spAutoFit/>
          </a:bodyPr>
          <a:lstStyle/>
          <a:p>
            <a:r>
              <a:rPr lang="de-DE" dirty="0">
                <a:solidFill>
                  <a:srgbClr val="006B95"/>
                </a:solidFill>
              </a:rPr>
              <a:t>Kurse innerhalb der Webakademie, die zeit- und ortsunabhängig betreut werden.</a:t>
            </a:r>
          </a:p>
        </p:txBody>
      </p:sp>
      <p:pic>
        <p:nvPicPr>
          <p:cNvPr id="7" name="Grafik 6">
            <a:extLst>
              <a:ext uri="{FF2B5EF4-FFF2-40B4-BE49-F238E27FC236}">
                <a16:creationId xmlns:a16="http://schemas.microsoft.com/office/drawing/2014/main" id="{6B96FC25-D926-25A0-92B6-69F1BC59A129}"/>
              </a:ext>
            </a:extLst>
          </p:cNvPr>
          <p:cNvPicPr>
            <a:picLocks noChangeAspect="1"/>
          </p:cNvPicPr>
          <p:nvPr/>
        </p:nvPicPr>
        <p:blipFill>
          <a:blip r:embed="rId2"/>
          <a:stretch>
            <a:fillRect/>
          </a:stretch>
        </p:blipFill>
        <p:spPr>
          <a:xfrm>
            <a:off x="373295" y="4219167"/>
            <a:ext cx="1879309" cy="1049533"/>
          </a:xfrm>
          <a:prstGeom prst="rect">
            <a:avLst/>
          </a:prstGeom>
        </p:spPr>
      </p:pic>
      <p:pic>
        <p:nvPicPr>
          <p:cNvPr id="5" name="Grafik 4"/>
          <p:cNvPicPr>
            <a:picLocks noChangeAspect="1"/>
          </p:cNvPicPr>
          <p:nvPr/>
        </p:nvPicPr>
        <p:blipFill>
          <a:blip r:embed="rId3"/>
          <a:stretch>
            <a:fillRect/>
          </a:stretch>
        </p:blipFill>
        <p:spPr>
          <a:xfrm>
            <a:off x="2618121" y="3492334"/>
            <a:ext cx="4429125" cy="1828800"/>
          </a:xfrm>
          <a:prstGeom prst="rect">
            <a:avLst/>
          </a:prstGeom>
        </p:spPr>
      </p:pic>
    </p:spTree>
    <p:extLst>
      <p:ext uri="{BB962C8B-B14F-4D97-AF65-F5344CB8AC3E}">
        <p14:creationId xmlns:p14="http://schemas.microsoft.com/office/powerpoint/2010/main" val="2225581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0BCF32BF-B521-4FF8-9C08-9C784991E890}"/>
              </a:ext>
            </a:extLst>
          </p:cNvPr>
          <p:cNvPicPr>
            <a:picLocks noChangeAspect="1"/>
          </p:cNvPicPr>
          <p:nvPr/>
        </p:nvPicPr>
        <p:blipFill>
          <a:blip r:embed="rId2"/>
          <a:stretch>
            <a:fillRect/>
          </a:stretch>
        </p:blipFill>
        <p:spPr>
          <a:xfrm>
            <a:off x="-3874" y="69292"/>
            <a:ext cx="12192000" cy="5472386"/>
          </a:xfrm>
          <a:prstGeom prst="rect">
            <a:avLst/>
          </a:prstGeom>
        </p:spPr>
      </p:pic>
      <p:sp>
        <p:nvSpPr>
          <p:cNvPr id="5" name="Textfeld 4">
            <a:extLst>
              <a:ext uri="{FF2B5EF4-FFF2-40B4-BE49-F238E27FC236}">
                <a16:creationId xmlns:a16="http://schemas.microsoft.com/office/drawing/2014/main" id="{ABECD0FF-16CA-4135-883E-3DE3E1F49054}"/>
              </a:ext>
            </a:extLst>
          </p:cNvPr>
          <p:cNvSpPr txBox="1"/>
          <p:nvPr/>
        </p:nvSpPr>
        <p:spPr>
          <a:xfrm>
            <a:off x="2497681" y="4495867"/>
            <a:ext cx="2204186" cy="369332"/>
          </a:xfrm>
          <a:prstGeom prst="rect">
            <a:avLst/>
          </a:prstGeom>
          <a:solidFill>
            <a:schemeClr val="bg1"/>
          </a:solidFill>
        </p:spPr>
        <p:txBody>
          <a:bodyPr wrap="square" rtlCol="0">
            <a:spAutoFit/>
          </a:bodyPr>
          <a:lstStyle/>
          <a:p>
            <a:pPr algn="ctr"/>
            <a:r>
              <a:rPr lang="de-DE" b="1" dirty="0">
                <a:solidFill>
                  <a:srgbClr val="C00000"/>
                </a:solidFill>
              </a:rPr>
              <a:t>Schuljahrgang</a:t>
            </a:r>
          </a:p>
        </p:txBody>
      </p:sp>
      <p:sp>
        <p:nvSpPr>
          <p:cNvPr id="6" name="Textfeld 5">
            <a:extLst>
              <a:ext uri="{FF2B5EF4-FFF2-40B4-BE49-F238E27FC236}">
                <a16:creationId xmlns:a16="http://schemas.microsoft.com/office/drawing/2014/main" id="{0077AE4B-2A3A-4464-B4BC-A0F7921B49F1}"/>
              </a:ext>
            </a:extLst>
          </p:cNvPr>
          <p:cNvSpPr txBox="1"/>
          <p:nvPr/>
        </p:nvSpPr>
        <p:spPr>
          <a:xfrm>
            <a:off x="19250" y="144354"/>
            <a:ext cx="2358190" cy="369332"/>
          </a:xfrm>
          <a:prstGeom prst="rect">
            <a:avLst/>
          </a:prstGeom>
          <a:solidFill>
            <a:schemeClr val="bg1"/>
          </a:solidFill>
        </p:spPr>
        <p:txBody>
          <a:bodyPr wrap="square" rtlCol="0">
            <a:spAutoFit/>
          </a:bodyPr>
          <a:lstStyle/>
          <a:p>
            <a:pPr algn="ctr"/>
            <a:r>
              <a:rPr lang="de-DE" b="1" dirty="0">
                <a:solidFill>
                  <a:srgbClr val="C00000"/>
                </a:solidFill>
              </a:rPr>
              <a:t>Thema</a:t>
            </a:r>
          </a:p>
        </p:txBody>
      </p:sp>
      <p:sp>
        <p:nvSpPr>
          <p:cNvPr id="7" name="Textfeld 6">
            <a:extLst>
              <a:ext uri="{FF2B5EF4-FFF2-40B4-BE49-F238E27FC236}">
                <a16:creationId xmlns:a16="http://schemas.microsoft.com/office/drawing/2014/main" id="{FCF5C232-A84F-4F1E-9F61-DAA93D756595}"/>
              </a:ext>
            </a:extLst>
          </p:cNvPr>
          <p:cNvSpPr txBox="1"/>
          <p:nvPr/>
        </p:nvSpPr>
        <p:spPr>
          <a:xfrm>
            <a:off x="2497681" y="3128651"/>
            <a:ext cx="2204186" cy="646331"/>
          </a:xfrm>
          <a:prstGeom prst="rect">
            <a:avLst/>
          </a:prstGeom>
          <a:solidFill>
            <a:schemeClr val="bg1"/>
          </a:solidFill>
        </p:spPr>
        <p:txBody>
          <a:bodyPr wrap="square" rtlCol="0">
            <a:spAutoFit/>
          </a:bodyPr>
          <a:lstStyle/>
          <a:p>
            <a:pPr algn="ctr"/>
            <a:r>
              <a:rPr lang="de-DE" b="1" dirty="0">
                <a:solidFill>
                  <a:srgbClr val="C00000"/>
                </a:solidFill>
              </a:rPr>
              <a:t>Kursdauer/</a:t>
            </a:r>
            <a:br>
              <a:rPr lang="de-DE" b="1" dirty="0">
                <a:solidFill>
                  <a:srgbClr val="C00000"/>
                </a:solidFill>
              </a:rPr>
            </a:br>
            <a:r>
              <a:rPr lang="de-DE" b="1" dirty="0">
                <a:solidFill>
                  <a:srgbClr val="C00000"/>
                </a:solidFill>
              </a:rPr>
              <a:t>Kurszeit</a:t>
            </a:r>
          </a:p>
        </p:txBody>
      </p:sp>
      <p:sp>
        <p:nvSpPr>
          <p:cNvPr id="8" name="Textfeld 7">
            <a:extLst>
              <a:ext uri="{FF2B5EF4-FFF2-40B4-BE49-F238E27FC236}">
                <a16:creationId xmlns:a16="http://schemas.microsoft.com/office/drawing/2014/main" id="{27C13C9F-62EA-4AC6-90C7-DFAB4DC71D85}"/>
              </a:ext>
            </a:extLst>
          </p:cNvPr>
          <p:cNvSpPr txBox="1"/>
          <p:nvPr/>
        </p:nvSpPr>
        <p:spPr>
          <a:xfrm>
            <a:off x="4932485" y="4680533"/>
            <a:ext cx="2270938" cy="646331"/>
          </a:xfrm>
          <a:prstGeom prst="rect">
            <a:avLst/>
          </a:prstGeom>
          <a:solidFill>
            <a:schemeClr val="bg1"/>
          </a:solidFill>
        </p:spPr>
        <p:txBody>
          <a:bodyPr wrap="square" rtlCol="0">
            <a:spAutoFit/>
          </a:bodyPr>
          <a:lstStyle/>
          <a:p>
            <a:pPr algn="ctr"/>
            <a:r>
              <a:rPr lang="de-DE" b="1" dirty="0">
                <a:solidFill>
                  <a:srgbClr val="C00000"/>
                </a:solidFill>
              </a:rPr>
              <a:t>Kursleiter/</a:t>
            </a:r>
            <a:br>
              <a:rPr lang="de-DE" b="1" dirty="0">
                <a:solidFill>
                  <a:srgbClr val="C00000"/>
                </a:solidFill>
              </a:rPr>
            </a:br>
            <a:r>
              <a:rPr lang="de-DE" b="1" dirty="0">
                <a:solidFill>
                  <a:srgbClr val="C00000"/>
                </a:solidFill>
              </a:rPr>
              <a:t>Kursleiterin</a:t>
            </a:r>
          </a:p>
        </p:txBody>
      </p:sp>
      <p:sp>
        <p:nvSpPr>
          <p:cNvPr id="9" name="Textfeld 8">
            <a:extLst>
              <a:ext uri="{FF2B5EF4-FFF2-40B4-BE49-F238E27FC236}">
                <a16:creationId xmlns:a16="http://schemas.microsoft.com/office/drawing/2014/main" id="{8433390C-36DB-4D79-A377-DD9B6A8C275B}"/>
              </a:ext>
            </a:extLst>
          </p:cNvPr>
          <p:cNvSpPr txBox="1"/>
          <p:nvPr/>
        </p:nvSpPr>
        <p:spPr>
          <a:xfrm>
            <a:off x="9827556" y="2482320"/>
            <a:ext cx="2291793" cy="646331"/>
          </a:xfrm>
          <a:prstGeom prst="rect">
            <a:avLst/>
          </a:prstGeom>
          <a:solidFill>
            <a:schemeClr val="bg1"/>
          </a:solidFill>
        </p:spPr>
        <p:txBody>
          <a:bodyPr wrap="square" rtlCol="0">
            <a:spAutoFit/>
          </a:bodyPr>
          <a:lstStyle/>
          <a:p>
            <a:pPr algn="ctr"/>
            <a:r>
              <a:rPr lang="de-DE" b="1" dirty="0">
                <a:solidFill>
                  <a:srgbClr val="C00000"/>
                </a:solidFill>
              </a:rPr>
              <a:t>In dem Kurs </a:t>
            </a:r>
          </a:p>
          <a:p>
            <a:pPr algn="ctr"/>
            <a:r>
              <a:rPr lang="de-DE" b="1" dirty="0">
                <a:solidFill>
                  <a:srgbClr val="C00000"/>
                </a:solidFill>
              </a:rPr>
              <a:t>lernst du:</a:t>
            </a:r>
          </a:p>
        </p:txBody>
      </p:sp>
    </p:spTree>
    <p:extLst>
      <p:ext uri="{BB962C8B-B14F-4D97-AF65-F5344CB8AC3E}">
        <p14:creationId xmlns:p14="http://schemas.microsoft.com/office/powerpoint/2010/main" val="419027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609733" y="-1"/>
            <a:ext cx="8794355" cy="5760859"/>
          </a:xfrm>
          <a:prstGeom prst="rect">
            <a:avLst/>
          </a:prstGeom>
        </p:spPr>
      </p:pic>
    </p:spTree>
    <p:extLst>
      <p:ext uri="{BB962C8B-B14F-4D97-AF65-F5344CB8AC3E}">
        <p14:creationId xmlns:p14="http://schemas.microsoft.com/office/powerpoint/2010/main" val="1557667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DF883F81-0B12-4091-A572-664C518EA0ED}"/>
              </a:ext>
            </a:extLst>
          </p:cNvPr>
          <p:cNvPicPr>
            <a:picLocks noChangeAspect="1"/>
          </p:cNvPicPr>
          <p:nvPr/>
        </p:nvPicPr>
        <p:blipFill>
          <a:blip r:embed="rId2"/>
          <a:stretch>
            <a:fillRect/>
          </a:stretch>
        </p:blipFill>
        <p:spPr>
          <a:xfrm>
            <a:off x="1843453" y="147456"/>
            <a:ext cx="8872958" cy="5620297"/>
          </a:xfrm>
          <a:prstGeom prst="rect">
            <a:avLst/>
          </a:prstGeom>
        </p:spPr>
      </p:pic>
    </p:spTree>
    <p:extLst>
      <p:ext uri="{BB962C8B-B14F-4D97-AF65-F5344CB8AC3E}">
        <p14:creationId xmlns:p14="http://schemas.microsoft.com/office/powerpoint/2010/main" val="3473713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47F29598-4BDB-43F0-B13A-E93BFCE5A474}"/>
              </a:ext>
            </a:extLst>
          </p:cNvPr>
          <p:cNvSpPr txBox="1">
            <a:spLocks/>
          </p:cNvSpPr>
          <p:nvPr/>
        </p:nvSpPr>
        <p:spPr>
          <a:xfrm>
            <a:off x="2575919" y="74930"/>
            <a:ext cx="7727631" cy="86300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err="1">
                <a:solidFill>
                  <a:srgbClr val="3D6C92"/>
                </a:solidFill>
                <a:latin typeface="Arial" panose="020B0604020202020204" pitchFamily="34" charset="0"/>
                <a:cs typeface="Arial" panose="020B0604020202020204" pitchFamily="34" charset="0"/>
              </a:rPr>
              <a:t>Foldology</a:t>
            </a:r>
            <a:endParaRPr lang="de-DE" b="1" dirty="0">
              <a:solidFill>
                <a:srgbClr val="3D6C92"/>
              </a:solidFill>
              <a:latin typeface="Arial" panose="020B0604020202020204" pitchFamily="34" charset="0"/>
              <a:cs typeface="Arial" panose="020B0604020202020204" pitchFamily="34" charset="0"/>
            </a:endParaRPr>
          </a:p>
        </p:txBody>
      </p:sp>
      <p:pic>
        <p:nvPicPr>
          <p:cNvPr id="4" name="Grafik 3"/>
          <p:cNvPicPr>
            <a:picLocks noChangeAspect="1"/>
          </p:cNvPicPr>
          <p:nvPr/>
        </p:nvPicPr>
        <p:blipFill rotWithShape="1">
          <a:blip r:embed="rId3"/>
          <a:srcRect l="10195" r="11646"/>
          <a:stretch/>
        </p:blipFill>
        <p:spPr>
          <a:xfrm>
            <a:off x="402336" y="1203198"/>
            <a:ext cx="3364992" cy="4305300"/>
          </a:xfrm>
          <a:prstGeom prst="rect">
            <a:avLst/>
          </a:prstGeom>
        </p:spPr>
      </p:pic>
      <p:pic>
        <p:nvPicPr>
          <p:cNvPr id="5" name="Grafik 4"/>
          <p:cNvPicPr>
            <a:picLocks noChangeAspect="1"/>
          </p:cNvPicPr>
          <p:nvPr/>
        </p:nvPicPr>
        <p:blipFill rotWithShape="1">
          <a:blip r:embed="rId4"/>
          <a:srcRect t="15097" b="15239"/>
          <a:stretch/>
        </p:blipFill>
        <p:spPr>
          <a:xfrm>
            <a:off x="3943349" y="1203198"/>
            <a:ext cx="6180118" cy="4305300"/>
          </a:xfrm>
          <a:prstGeom prst="rect">
            <a:avLst/>
          </a:prstGeom>
        </p:spPr>
      </p:pic>
      <p:pic>
        <p:nvPicPr>
          <p:cNvPr id="3074" name="Picture 2" descr="Origami Tiere falten - Krebs"/>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94" b="89753" l="2120" r="100000"/>
                    </a14:imgEffect>
                  </a14:imgLayer>
                </a14:imgProps>
              </a:ext>
              <a:ext uri="{28A0092B-C50C-407E-A947-70E740481C1C}">
                <a14:useLocalDpi xmlns:a14="http://schemas.microsoft.com/office/drawing/2010/main" val="0"/>
              </a:ext>
            </a:extLst>
          </a:blip>
          <a:srcRect/>
          <a:stretch>
            <a:fillRect/>
          </a:stretch>
        </p:blipFill>
        <p:spPr bwMode="auto">
          <a:xfrm rot="859613">
            <a:off x="8903638" y="2682111"/>
            <a:ext cx="3382218" cy="3382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9882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4" name="Grafik 3">
            <a:extLst>
              <a:ext uri="{FF2B5EF4-FFF2-40B4-BE49-F238E27FC236}">
                <a16:creationId xmlns:a16="http://schemas.microsoft.com/office/drawing/2014/main" id="{27EE38C5-60B7-4143-83E3-77FA8C973AD8}"/>
              </a:ext>
            </a:extLst>
          </p:cNvPr>
          <p:cNvPicPr>
            <a:picLocks noChangeAspect="1"/>
          </p:cNvPicPr>
          <p:nvPr/>
        </p:nvPicPr>
        <p:blipFill>
          <a:blip r:embed="rId2"/>
          <a:stretch>
            <a:fillRect/>
          </a:stretch>
        </p:blipFill>
        <p:spPr>
          <a:xfrm>
            <a:off x="4277176" y="2509771"/>
            <a:ext cx="3423035" cy="3028516"/>
          </a:xfrm>
          <a:prstGeom prst="rect">
            <a:avLst/>
          </a:prstGeom>
        </p:spPr>
      </p:pic>
      <p:sp>
        <p:nvSpPr>
          <p:cNvPr id="7" name="Titel 1">
            <a:extLst>
              <a:ext uri="{FF2B5EF4-FFF2-40B4-BE49-F238E27FC236}">
                <a16:creationId xmlns:a16="http://schemas.microsoft.com/office/drawing/2014/main" id="{B9184237-D912-4266-97ED-F8C2AEAECEE2}"/>
              </a:ext>
            </a:extLst>
          </p:cNvPr>
          <p:cNvSpPr txBox="1">
            <a:spLocks/>
          </p:cNvSpPr>
          <p:nvPr/>
        </p:nvSpPr>
        <p:spPr>
          <a:xfrm>
            <a:off x="2597527" y="203243"/>
            <a:ext cx="6949441"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a:t>Der Kalenderwürfel</a:t>
            </a:r>
          </a:p>
        </p:txBody>
      </p:sp>
      <p:sp>
        <p:nvSpPr>
          <p:cNvPr id="9" name="Textfeld 8">
            <a:extLst>
              <a:ext uri="{FF2B5EF4-FFF2-40B4-BE49-F238E27FC236}">
                <a16:creationId xmlns:a16="http://schemas.microsoft.com/office/drawing/2014/main" id="{60F94B29-1568-4F30-BAFB-DAC3EBC08EAC}"/>
              </a:ext>
            </a:extLst>
          </p:cNvPr>
          <p:cNvSpPr txBox="1"/>
          <p:nvPr/>
        </p:nvSpPr>
        <p:spPr>
          <a:xfrm>
            <a:off x="276725" y="1109910"/>
            <a:ext cx="11783729" cy="1477328"/>
          </a:xfrm>
          <a:prstGeom prst="rect">
            <a:avLst/>
          </a:prstGeom>
          <a:noFill/>
        </p:spPr>
        <p:txBody>
          <a:bodyPr wrap="square">
            <a:spAutoFit/>
          </a:bodyPr>
          <a:lstStyle/>
          <a:p>
            <a:r>
              <a:rPr lang="de-DE" sz="2400" b="1" i="0" dirty="0">
                <a:solidFill>
                  <a:srgbClr val="006B94"/>
                </a:solidFill>
                <a:effectLst/>
                <a:latin typeface="-apple-system"/>
              </a:rPr>
              <a:t>Aufgabe:</a:t>
            </a:r>
          </a:p>
          <a:p>
            <a:r>
              <a:rPr lang="de-DE" sz="2400" dirty="0">
                <a:solidFill>
                  <a:srgbClr val="006B94"/>
                </a:solidFill>
                <a:latin typeface="-apple-system"/>
              </a:rPr>
              <a:t>Welche Ziffern müssen auf dem 1. Würfel und welche Ziffern müssen auf dem 2. Würfel stehen, um alle Zahlen von 1 bis 31 einstellen zu können?</a:t>
            </a:r>
            <a:br>
              <a:rPr lang="de-DE" dirty="0"/>
            </a:br>
            <a:endParaRPr lang="de-DE" dirty="0"/>
          </a:p>
        </p:txBody>
      </p:sp>
    </p:spTree>
    <p:extLst>
      <p:ext uri="{BB962C8B-B14F-4D97-AF65-F5344CB8AC3E}">
        <p14:creationId xmlns:p14="http://schemas.microsoft.com/office/powerpoint/2010/main" val="15652598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5" name="Rechteck 4"/>
          <p:cNvSpPr/>
          <p:nvPr/>
        </p:nvSpPr>
        <p:spPr>
          <a:xfrm>
            <a:off x="161365" y="1206224"/>
            <a:ext cx="11549264" cy="1200329"/>
          </a:xfrm>
          <a:prstGeom prst="rect">
            <a:avLst/>
          </a:prstGeom>
        </p:spPr>
        <p:txBody>
          <a:bodyPr wrap="square">
            <a:spAutoFit/>
          </a:bodyPr>
          <a:lstStyle/>
          <a:p>
            <a:r>
              <a:rPr lang="de-DE" sz="2400" dirty="0">
                <a:solidFill>
                  <a:srgbClr val="006B95"/>
                </a:solidFill>
              </a:rPr>
              <a:t>Die folgende Abbildung zeigt einige Netze des kleinen Zauberwürfels, bei denen jeweils zwei Seiten bereits eingefärbt sind. Färbe in jedem Netz auch die anderen Seiten passend ein.</a:t>
            </a:r>
          </a:p>
        </p:txBody>
      </p:sp>
      <p:pic>
        <p:nvPicPr>
          <p:cNvPr id="6" name="Grafik 5"/>
          <p:cNvPicPr>
            <a:picLocks noChangeAspect="1"/>
          </p:cNvPicPr>
          <p:nvPr/>
        </p:nvPicPr>
        <p:blipFill>
          <a:blip r:embed="rId2"/>
          <a:stretch>
            <a:fillRect/>
          </a:stretch>
        </p:blipFill>
        <p:spPr>
          <a:xfrm>
            <a:off x="3178272" y="2653656"/>
            <a:ext cx="8657701" cy="2751045"/>
          </a:xfrm>
          <a:prstGeom prst="rect">
            <a:avLst/>
          </a:prstGeom>
        </p:spPr>
      </p:pic>
      <p:pic>
        <p:nvPicPr>
          <p:cNvPr id="11" name="Grafik 10">
            <a:extLst>
              <a:ext uri="{FF2B5EF4-FFF2-40B4-BE49-F238E27FC236}">
                <a16:creationId xmlns:a16="http://schemas.microsoft.com/office/drawing/2014/main" id="{0ADB5D93-E15A-4422-A262-0BF13D843678}"/>
              </a:ext>
            </a:extLst>
          </p:cNvPr>
          <p:cNvPicPr>
            <a:picLocks noChangeAspect="1"/>
          </p:cNvPicPr>
          <p:nvPr/>
        </p:nvPicPr>
        <p:blipFill>
          <a:blip r:embed="rId3"/>
          <a:stretch>
            <a:fillRect/>
          </a:stretch>
        </p:blipFill>
        <p:spPr>
          <a:xfrm>
            <a:off x="161365" y="2776497"/>
            <a:ext cx="2523049" cy="2505364"/>
          </a:xfrm>
          <a:prstGeom prst="rect">
            <a:avLst/>
          </a:prstGeom>
        </p:spPr>
      </p:pic>
    </p:spTree>
    <p:extLst>
      <p:ext uri="{BB962C8B-B14F-4D97-AF65-F5344CB8AC3E}">
        <p14:creationId xmlns:p14="http://schemas.microsoft.com/office/powerpoint/2010/main" val="3557862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8" name="Grafik 7">
            <a:extLst>
              <a:ext uri="{FF2B5EF4-FFF2-40B4-BE49-F238E27FC236}">
                <a16:creationId xmlns:a16="http://schemas.microsoft.com/office/drawing/2014/main" id="{AB9037B5-D5CC-444B-BAE5-53AFDE82E3D9}"/>
              </a:ext>
            </a:extLst>
          </p:cNvPr>
          <p:cNvPicPr>
            <a:picLocks noChangeAspect="1"/>
          </p:cNvPicPr>
          <p:nvPr/>
        </p:nvPicPr>
        <p:blipFill>
          <a:blip r:embed="rId2"/>
          <a:stretch>
            <a:fillRect/>
          </a:stretch>
        </p:blipFill>
        <p:spPr>
          <a:xfrm>
            <a:off x="702915" y="1674722"/>
            <a:ext cx="2796570" cy="2796570"/>
          </a:xfrm>
          <a:prstGeom prst="rect">
            <a:avLst/>
          </a:prstGeom>
        </p:spPr>
      </p:pic>
      <p:pic>
        <p:nvPicPr>
          <p:cNvPr id="9" name="Grafik 8">
            <a:extLst>
              <a:ext uri="{FF2B5EF4-FFF2-40B4-BE49-F238E27FC236}">
                <a16:creationId xmlns:a16="http://schemas.microsoft.com/office/drawing/2014/main" id="{C4BBBCF6-0A0F-4A37-8964-395F6D4F7CAE}"/>
              </a:ext>
            </a:extLst>
          </p:cNvPr>
          <p:cNvPicPr>
            <a:picLocks noChangeAspect="1"/>
          </p:cNvPicPr>
          <p:nvPr/>
        </p:nvPicPr>
        <p:blipFill rotWithShape="1">
          <a:blip r:embed="rId3"/>
          <a:srcRect l="24905" t="9494" r="26599" b="11684"/>
          <a:stretch/>
        </p:blipFill>
        <p:spPr>
          <a:xfrm>
            <a:off x="4579277" y="1899448"/>
            <a:ext cx="2070919" cy="2524441"/>
          </a:xfrm>
          <a:prstGeom prst="rect">
            <a:avLst/>
          </a:prstGeom>
        </p:spPr>
      </p:pic>
      <p:pic>
        <p:nvPicPr>
          <p:cNvPr id="11" name="Grafik 10">
            <a:extLst>
              <a:ext uri="{FF2B5EF4-FFF2-40B4-BE49-F238E27FC236}">
                <a16:creationId xmlns:a16="http://schemas.microsoft.com/office/drawing/2014/main" id="{7484CFB6-E514-4848-BFE9-CC8DAC37271D}"/>
              </a:ext>
            </a:extLst>
          </p:cNvPr>
          <p:cNvPicPr>
            <a:picLocks noChangeAspect="1"/>
          </p:cNvPicPr>
          <p:nvPr/>
        </p:nvPicPr>
        <p:blipFill>
          <a:blip r:embed="rId4"/>
          <a:stretch>
            <a:fillRect/>
          </a:stretch>
        </p:blipFill>
        <p:spPr>
          <a:xfrm>
            <a:off x="8153401" y="1866682"/>
            <a:ext cx="3353268" cy="3124636"/>
          </a:xfrm>
          <a:prstGeom prst="rect">
            <a:avLst/>
          </a:prstGeom>
        </p:spPr>
      </p:pic>
    </p:spTree>
    <p:extLst>
      <p:ext uri="{BB962C8B-B14F-4D97-AF65-F5344CB8AC3E}">
        <p14:creationId xmlns:p14="http://schemas.microsoft.com/office/powerpoint/2010/main" val="2317221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DF883F81-0B12-4091-A572-664C518EA0ED}"/>
              </a:ext>
            </a:extLst>
          </p:cNvPr>
          <p:cNvPicPr>
            <a:picLocks noChangeAspect="1"/>
          </p:cNvPicPr>
          <p:nvPr/>
        </p:nvPicPr>
        <p:blipFill>
          <a:blip r:embed="rId2"/>
          <a:stretch>
            <a:fillRect/>
          </a:stretch>
        </p:blipFill>
        <p:spPr>
          <a:xfrm>
            <a:off x="1954696" y="147455"/>
            <a:ext cx="8872958" cy="5620297"/>
          </a:xfrm>
          <a:prstGeom prst="rect">
            <a:avLst/>
          </a:prstGeom>
        </p:spPr>
      </p:pic>
      <p:sp>
        <p:nvSpPr>
          <p:cNvPr id="2" name="Rechteck 1">
            <a:extLst>
              <a:ext uri="{FF2B5EF4-FFF2-40B4-BE49-F238E27FC236}">
                <a16:creationId xmlns:a16="http://schemas.microsoft.com/office/drawing/2014/main" id="{05842782-A1F3-4A1A-8D2A-2A4604D3EC12}"/>
              </a:ext>
            </a:extLst>
          </p:cNvPr>
          <p:cNvSpPr/>
          <p:nvPr/>
        </p:nvSpPr>
        <p:spPr>
          <a:xfrm>
            <a:off x="6391175" y="147456"/>
            <a:ext cx="1482290" cy="146958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553767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7527" y="203243"/>
            <a:ext cx="6949441" cy="707136"/>
          </a:xfrm>
          <a:solidFill>
            <a:schemeClr val="bg1"/>
          </a:solidFill>
        </p:spPr>
        <p:txBody>
          <a:bodyPr/>
          <a:lstStyle/>
          <a:p>
            <a:pPr algn="ctr"/>
            <a:r>
              <a:rPr lang="de-DE" b="1" dirty="0">
                <a:solidFill>
                  <a:srgbClr val="006B95"/>
                </a:solidFill>
              </a:rPr>
              <a:t>Die Zauberkarten</a:t>
            </a:r>
          </a:p>
        </p:txBody>
      </p:sp>
      <p:pic>
        <p:nvPicPr>
          <p:cNvPr id="3" name="Grafik 2">
            <a:extLst>
              <a:ext uri="{FF2B5EF4-FFF2-40B4-BE49-F238E27FC236}">
                <a16:creationId xmlns:a16="http://schemas.microsoft.com/office/drawing/2014/main" id="{4A19D39E-C7E0-A371-436A-CD4E627C965C}"/>
              </a:ext>
            </a:extLst>
          </p:cNvPr>
          <p:cNvPicPr>
            <a:picLocks noChangeAspect="1"/>
          </p:cNvPicPr>
          <p:nvPr/>
        </p:nvPicPr>
        <p:blipFill>
          <a:blip r:embed="rId2"/>
          <a:stretch>
            <a:fillRect/>
          </a:stretch>
        </p:blipFill>
        <p:spPr>
          <a:xfrm>
            <a:off x="10899602" y="203243"/>
            <a:ext cx="1048603" cy="1658256"/>
          </a:xfrm>
          <a:prstGeom prst="rect">
            <a:avLst/>
          </a:prstGeom>
        </p:spPr>
      </p:pic>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960" y="1217496"/>
            <a:ext cx="9907534" cy="442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4512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A19D39E-C7E0-A371-436A-CD4E627C965C}"/>
              </a:ext>
            </a:extLst>
          </p:cNvPr>
          <p:cNvPicPr>
            <a:picLocks noChangeAspect="1"/>
          </p:cNvPicPr>
          <p:nvPr/>
        </p:nvPicPr>
        <p:blipFill>
          <a:blip r:embed="rId2"/>
          <a:stretch>
            <a:fillRect/>
          </a:stretch>
        </p:blipFill>
        <p:spPr>
          <a:xfrm>
            <a:off x="10899602" y="203243"/>
            <a:ext cx="1048603" cy="1658256"/>
          </a:xfrm>
          <a:prstGeom prst="rect">
            <a:avLst/>
          </a:prstGeom>
        </p:spPr>
      </p:pic>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960" y="1217496"/>
            <a:ext cx="9907534" cy="442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a:extLst>
              <a:ext uri="{FF2B5EF4-FFF2-40B4-BE49-F238E27FC236}">
                <a16:creationId xmlns:a16="http://schemas.microsoft.com/office/drawing/2014/main" id="{CE2CC2DA-D92D-CF77-B011-6FD8276A04D1}"/>
              </a:ext>
            </a:extLst>
          </p:cNvPr>
          <p:cNvSpPr/>
          <p:nvPr/>
        </p:nvSpPr>
        <p:spPr>
          <a:xfrm>
            <a:off x="1584960" y="2243328"/>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4264152" y="1217496"/>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D6AE4BE1-BE4B-92F5-13CE-15CD332DBDE3}"/>
              </a:ext>
            </a:extLst>
          </p:cNvPr>
          <p:cNvSpPr/>
          <p:nvPr/>
        </p:nvSpPr>
        <p:spPr>
          <a:xfrm>
            <a:off x="8089392" y="2237232"/>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9F6F1DF9-84F9-1374-A620-FD4960F3CA09}"/>
              </a:ext>
            </a:extLst>
          </p:cNvPr>
          <p:cNvSpPr/>
          <p:nvPr/>
        </p:nvSpPr>
        <p:spPr>
          <a:xfrm>
            <a:off x="790960" y="3614927"/>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a:extLst>
              <a:ext uri="{FF2B5EF4-FFF2-40B4-BE49-F238E27FC236}">
                <a16:creationId xmlns:a16="http://schemas.microsoft.com/office/drawing/2014/main" id="{8CFF2680-1D00-43FD-76AF-0A3823084FB1}"/>
              </a:ext>
            </a:extLst>
          </p:cNvPr>
          <p:cNvSpPr/>
          <p:nvPr/>
        </p:nvSpPr>
        <p:spPr>
          <a:xfrm>
            <a:off x="4225299" y="3614927"/>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a:extLst>
              <a:ext uri="{FF2B5EF4-FFF2-40B4-BE49-F238E27FC236}">
                <a16:creationId xmlns:a16="http://schemas.microsoft.com/office/drawing/2014/main" id="{B037E196-92C4-81F5-4C4C-B265B118CC93}"/>
              </a:ext>
            </a:extLst>
          </p:cNvPr>
          <p:cNvSpPr/>
          <p:nvPr/>
        </p:nvSpPr>
        <p:spPr>
          <a:xfrm>
            <a:off x="9546968" y="3730752"/>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1"/>
          <p:cNvSpPr txBox="1">
            <a:spLocks/>
          </p:cNvSpPr>
          <p:nvPr/>
        </p:nvSpPr>
        <p:spPr>
          <a:xfrm>
            <a:off x="2597527" y="203243"/>
            <a:ext cx="6949441" cy="70713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Die Zauberkarten</a:t>
            </a:r>
            <a:endParaRPr lang="de-DE" b="1" dirty="0"/>
          </a:p>
        </p:txBody>
      </p:sp>
    </p:spTree>
    <p:extLst>
      <p:ext uri="{BB962C8B-B14F-4D97-AF65-F5344CB8AC3E}">
        <p14:creationId xmlns:p14="http://schemas.microsoft.com/office/powerpoint/2010/main" val="1479019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P spid="8" grpId="0" animBg="1"/>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A19D39E-C7E0-A371-436A-CD4E627C965C}"/>
              </a:ext>
            </a:extLst>
          </p:cNvPr>
          <p:cNvPicPr>
            <a:picLocks noChangeAspect="1"/>
          </p:cNvPicPr>
          <p:nvPr/>
        </p:nvPicPr>
        <p:blipFill>
          <a:blip r:embed="rId2"/>
          <a:stretch>
            <a:fillRect/>
          </a:stretch>
        </p:blipFill>
        <p:spPr>
          <a:xfrm>
            <a:off x="10899602" y="203243"/>
            <a:ext cx="1048603" cy="1658256"/>
          </a:xfrm>
          <a:prstGeom prst="rect">
            <a:avLst/>
          </a:prstGeom>
        </p:spPr>
      </p:pic>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960" y="1217496"/>
            <a:ext cx="9907534" cy="442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a:extLst>
              <a:ext uri="{FF2B5EF4-FFF2-40B4-BE49-F238E27FC236}">
                <a16:creationId xmlns:a16="http://schemas.microsoft.com/office/drawing/2014/main" id="{CE2CC2DA-D92D-CF77-B011-6FD8276A04D1}"/>
              </a:ext>
            </a:extLst>
          </p:cNvPr>
          <p:cNvSpPr/>
          <p:nvPr/>
        </p:nvSpPr>
        <p:spPr>
          <a:xfrm>
            <a:off x="1584960" y="2243328"/>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4264152" y="1217496"/>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D6AE4BE1-BE4B-92F5-13CE-15CD332DBDE3}"/>
              </a:ext>
            </a:extLst>
          </p:cNvPr>
          <p:cNvSpPr/>
          <p:nvPr/>
        </p:nvSpPr>
        <p:spPr>
          <a:xfrm>
            <a:off x="8089392" y="2237232"/>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9F6F1DF9-84F9-1374-A620-FD4960F3CA09}"/>
              </a:ext>
            </a:extLst>
          </p:cNvPr>
          <p:cNvSpPr/>
          <p:nvPr/>
        </p:nvSpPr>
        <p:spPr>
          <a:xfrm>
            <a:off x="790960" y="3614927"/>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a:extLst>
              <a:ext uri="{FF2B5EF4-FFF2-40B4-BE49-F238E27FC236}">
                <a16:creationId xmlns:a16="http://schemas.microsoft.com/office/drawing/2014/main" id="{8CFF2680-1D00-43FD-76AF-0A3823084FB1}"/>
              </a:ext>
            </a:extLst>
          </p:cNvPr>
          <p:cNvSpPr/>
          <p:nvPr/>
        </p:nvSpPr>
        <p:spPr>
          <a:xfrm>
            <a:off x="4225299" y="3614927"/>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a:extLst>
              <a:ext uri="{FF2B5EF4-FFF2-40B4-BE49-F238E27FC236}">
                <a16:creationId xmlns:a16="http://schemas.microsoft.com/office/drawing/2014/main" id="{B037E196-92C4-81F5-4C4C-B265B118CC93}"/>
              </a:ext>
            </a:extLst>
          </p:cNvPr>
          <p:cNvSpPr/>
          <p:nvPr/>
        </p:nvSpPr>
        <p:spPr>
          <a:xfrm>
            <a:off x="9546968" y="3730752"/>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7562B72E-0F5A-38AA-2479-93D56019B6A8}"/>
              </a:ext>
            </a:extLst>
          </p:cNvPr>
          <p:cNvSpPr/>
          <p:nvPr/>
        </p:nvSpPr>
        <p:spPr>
          <a:xfrm>
            <a:off x="865604" y="1266264"/>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3CD77EA9-FD0B-95FD-09CF-BF2AE93536BF}"/>
              </a:ext>
            </a:extLst>
          </p:cNvPr>
          <p:cNvSpPr/>
          <p:nvPr/>
        </p:nvSpPr>
        <p:spPr>
          <a:xfrm>
            <a:off x="7735824" y="1276260"/>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3CAFD138-8FB5-BC11-B0E3-0A39D6684378}"/>
              </a:ext>
            </a:extLst>
          </p:cNvPr>
          <p:cNvSpPr/>
          <p:nvPr/>
        </p:nvSpPr>
        <p:spPr>
          <a:xfrm>
            <a:off x="7711440" y="3730752"/>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itel 1"/>
          <p:cNvSpPr txBox="1">
            <a:spLocks/>
          </p:cNvSpPr>
          <p:nvPr/>
        </p:nvSpPr>
        <p:spPr>
          <a:xfrm>
            <a:off x="2597527" y="203243"/>
            <a:ext cx="6949441" cy="70713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Die Zauberkarten</a:t>
            </a:r>
            <a:endParaRPr lang="de-DE" b="1" dirty="0"/>
          </a:p>
        </p:txBody>
      </p:sp>
    </p:spTree>
    <p:extLst>
      <p:ext uri="{BB962C8B-B14F-4D97-AF65-F5344CB8AC3E}">
        <p14:creationId xmlns:p14="http://schemas.microsoft.com/office/powerpoint/2010/main" val="1075398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A19D39E-C7E0-A371-436A-CD4E627C965C}"/>
              </a:ext>
            </a:extLst>
          </p:cNvPr>
          <p:cNvPicPr>
            <a:picLocks noChangeAspect="1"/>
          </p:cNvPicPr>
          <p:nvPr/>
        </p:nvPicPr>
        <p:blipFill>
          <a:blip r:embed="rId2"/>
          <a:stretch>
            <a:fillRect/>
          </a:stretch>
        </p:blipFill>
        <p:spPr>
          <a:xfrm>
            <a:off x="10899602" y="203243"/>
            <a:ext cx="1048603" cy="1658256"/>
          </a:xfrm>
          <a:prstGeom prst="rect">
            <a:avLst/>
          </a:prstGeom>
        </p:spPr>
      </p:pic>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960" y="1217496"/>
            <a:ext cx="9907534" cy="442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a:extLst>
              <a:ext uri="{FF2B5EF4-FFF2-40B4-BE49-F238E27FC236}">
                <a16:creationId xmlns:a16="http://schemas.microsoft.com/office/drawing/2014/main" id="{3F3196E9-6E1B-C7DF-1EBC-8705A97DEA6A}"/>
              </a:ext>
            </a:extLst>
          </p:cNvPr>
          <p:cNvSpPr/>
          <p:nvPr/>
        </p:nvSpPr>
        <p:spPr>
          <a:xfrm>
            <a:off x="865604" y="1266264"/>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C7551CE0-0673-5E17-AEB9-F97B6739A675}"/>
              </a:ext>
            </a:extLst>
          </p:cNvPr>
          <p:cNvSpPr/>
          <p:nvPr/>
        </p:nvSpPr>
        <p:spPr>
          <a:xfrm>
            <a:off x="845736" y="3707352"/>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0B7DE3C-F32E-931F-0100-B84257A0EEEF}"/>
              </a:ext>
            </a:extLst>
          </p:cNvPr>
          <p:cNvSpPr/>
          <p:nvPr/>
        </p:nvSpPr>
        <p:spPr>
          <a:xfrm>
            <a:off x="4291613" y="3707352"/>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58087FFA-7C39-99D5-E348-25E4210C5B03}"/>
              </a:ext>
            </a:extLst>
          </p:cNvPr>
          <p:cNvSpPr/>
          <p:nvPr/>
        </p:nvSpPr>
        <p:spPr>
          <a:xfrm>
            <a:off x="4284053" y="1275048"/>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9EDB62FA-698E-DBFF-0910-0792C20CCFAA}"/>
              </a:ext>
            </a:extLst>
          </p:cNvPr>
          <p:cNvSpPr/>
          <p:nvPr/>
        </p:nvSpPr>
        <p:spPr>
          <a:xfrm>
            <a:off x="7731164" y="1252368"/>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1661AD92-597E-D059-ABE2-D2C709E98F7C}"/>
              </a:ext>
            </a:extLst>
          </p:cNvPr>
          <p:cNvSpPr/>
          <p:nvPr/>
        </p:nvSpPr>
        <p:spPr>
          <a:xfrm>
            <a:off x="7723604" y="3710760"/>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1"/>
          <p:cNvSpPr txBox="1">
            <a:spLocks/>
          </p:cNvSpPr>
          <p:nvPr/>
        </p:nvSpPr>
        <p:spPr>
          <a:xfrm>
            <a:off x="2597527" y="203243"/>
            <a:ext cx="6949441" cy="70713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Die Zauberkarten</a:t>
            </a:r>
            <a:endParaRPr lang="de-DE" b="1" dirty="0"/>
          </a:p>
        </p:txBody>
      </p:sp>
    </p:spTree>
    <p:extLst>
      <p:ext uri="{BB962C8B-B14F-4D97-AF65-F5344CB8AC3E}">
        <p14:creationId xmlns:p14="http://schemas.microsoft.com/office/powerpoint/2010/main" val="3343394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a:xfrm>
            <a:off x="2341268" y="75101"/>
            <a:ext cx="8192620" cy="875875"/>
          </a:xfrm>
          <a:solidFill>
            <a:schemeClr val="bg1"/>
          </a:solidFill>
        </p:spPr>
        <p:txBody>
          <a:bodyPr/>
          <a:lstStyle/>
          <a:p>
            <a:pPr algn="ctr"/>
            <a:r>
              <a:rPr lang="de-DE" altLang="de-DE" b="1" dirty="0">
                <a:solidFill>
                  <a:srgbClr val="006B94"/>
                </a:solidFill>
              </a:rPr>
              <a:t>Geometrische Zahlenfolge</a:t>
            </a:r>
            <a:endParaRPr lang="de-DE" altLang="de-DE" dirty="0">
              <a:solidFill>
                <a:srgbClr val="006B94"/>
              </a:solidFill>
            </a:endParaRPr>
          </a:p>
        </p:txBody>
      </p:sp>
      <p:sp>
        <p:nvSpPr>
          <p:cNvPr id="3" name="Datumsplatzhalter 2"/>
          <p:cNvSpPr>
            <a:spLocks noGrp="1"/>
          </p:cNvSpPr>
          <p:nvPr>
            <p:ph type="dt" sz="half" idx="10"/>
          </p:nvPr>
        </p:nvSpPr>
        <p:spPr/>
        <p:txBody>
          <a:bodyPr/>
          <a:lstStyle/>
          <a:p>
            <a:fld id="{3283905D-EC80-485C-AE85-D9298B70FA75}" type="datetime1">
              <a:rPr lang="de-DE" smtClean="0"/>
              <a:pPr/>
              <a:t>15.05.2025</a:t>
            </a:fld>
            <a:endParaRPr lang="de-DE" dirty="0"/>
          </a:p>
        </p:txBody>
      </p:sp>
      <p:sp>
        <p:nvSpPr>
          <p:cNvPr id="5" name="Foliennummernplatzhalter 4"/>
          <p:cNvSpPr>
            <a:spLocks noGrp="1"/>
          </p:cNvSpPr>
          <p:nvPr>
            <p:ph type="sldNum" sz="quarter" idx="12"/>
          </p:nvPr>
        </p:nvSpPr>
        <p:spPr/>
        <p:txBody>
          <a:bodyPr/>
          <a:lstStyle/>
          <a:p>
            <a:fld id="{D02A7E44-772D-4B78-815B-E9F7EA12B918}" type="slidenum">
              <a:rPr lang="de-DE" smtClean="0"/>
              <a:pPr/>
              <a:t>48</a:t>
            </a:fld>
            <a:endParaRPr lang="de-DE" dirty="0"/>
          </a:p>
        </p:txBody>
      </p:sp>
      <p:sp>
        <p:nvSpPr>
          <p:cNvPr id="13" name="Rechteck 12"/>
          <p:cNvSpPr/>
          <p:nvPr/>
        </p:nvSpPr>
        <p:spPr>
          <a:xfrm>
            <a:off x="243795" y="1215168"/>
            <a:ext cx="11362989" cy="1569660"/>
          </a:xfrm>
          <a:prstGeom prst="rect">
            <a:avLst/>
          </a:prstGeom>
        </p:spPr>
        <p:txBody>
          <a:bodyPr wrap="square">
            <a:spAutoFit/>
          </a:bodyPr>
          <a:lstStyle/>
          <a:p>
            <a:r>
              <a:rPr lang="de-DE" sz="3200" dirty="0">
                <a:solidFill>
                  <a:srgbClr val="006B94"/>
                </a:solidFill>
                <a:latin typeface="Museo300"/>
              </a:rPr>
              <a:t>Eine geometrische Folge ist dadurch charakterisiert, dass die </a:t>
            </a:r>
            <a:r>
              <a:rPr lang="de-DE" sz="3200" dirty="0">
                <a:solidFill>
                  <a:srgbClr val="C00000"/>
                </a:solidFill>
                <a:latin typeface="Museo300"/>
              </a:rPr>
              <a:t>Folgeglieder</a:t>
            </a:r>
            <a:r>
              <a:rPr lang="de-DE" sz="3200" dirty="0">
                <a:solidFill>
                  <a:srgbClr val="006B94"/>
                </a:solidFill>
                <a:latin typeface="Museo300"/>
              </a:rPr>
              <a:t> jeweils durch </a:t>
            </a:r>
            <a:r>
              <a:rPr lang="de-DE" sz="3200" dirty="0">
                <a:solidFill>
                  <a:srgbClr val="C00000"/>
                </a:solidFill>
                <a:latin typeface="Museo300"/>
              </a:rPr>
              <a:t>Multiplikation mit dem konstanten Faktor q </a:t>
            </a:r>
            <a:r>
              <a:rPr lang="de-DE" sz="3200" dirty="0">
                <a:solidFill>
                  <a:srgbClr val="006B94"/>
                </a:solidFill>
                <a:latin typeface="Museo300"/>
              </a:rPr>
              <a:t>aus dem vorhergehenden Glied entstehen.</a:t>
            </a:r>
            <a:endParaRPr lang="de-DE" sz="3200" dirty="0">
              <a:solidFill>
                <a:srgbClr val="006B94"/>
              </a:solidFill>
            </a:endParaRPr>
          </a:p>
        </p:txBody>
      </p:sp>
      <p:pic>
        <p:nvPicPr>
          <p:cNvPr id="4" name="Grafik 3">
            <a:extLst>
              <a:ext uri="{FF2B5EF4-FFF2-40B4-BE49-F238E27FC236}">
                <a16:creationId xmlns:a16="http://schemas.microsoft.com/office/drawing/2014/main" id="{C6250D10-D1B4-7F72-16D7-45658E452F0E}"/>
              </a:ext>
            </a:extLst>
          </p:cNvPr>
          <p:cNvPicPr>
            <a:picLocks noChangeAspect="1"/>
          </p:cNvPicPr>
          <p:nvPr/>
        </p:nvPicPr>
        <p:blipFill>
          <a:blip r:embed="rId2"/>
          <a:stretch>
            <a:fillRect/>
          </a:stretch>
        </p:blipFill>
        <p:spPr>
          <a:xfrm>
            <a:off x="10899602" y="203243"/>
            <a:ext cx="1048603" cy="1658256"/>
          </a:xfrm>
          <a:prstGeom prst="rect">
            <a:avLst/>
          </a:prstGeom>
        </p:spPr>
      </p:pic>
      <p:pic>
        <p:nvPicPr>
          <p:cNvPr id="7" name="Grafik 6">
            <a:extLst>
              <a:ext uri="{FF2B5EF4-FFF2-40B4-BE49-F238E27FC236}">
                <a16:creationId xmlns:a16="http://schemas.microsoft.com/office/drawing/2014/main" id="{96B6A9A3-D774-F092-D02C-ADD735FC9663}"/>
              </a:ext>
            </a:extLst>
          </p:cNvPr>
          <p:cNvPicPr>
            <a:picLocks noChangeAspect="1"/>
          </p:cNvPicPr>
          <p:nvPr/>
        </p:nvPicPr>
        <p:blipFill>
          <a:blip r:embed="rId3"/>
          <a:stretch>
            <a:fillRect/>
          </a:stretch>
        </p:blipFill>
        <p:spPr>
          <a:xfrm>
            <a:off x="1283801" y="3426842"/>
            <a:ext cx="9875983" cy="1769547"/>
          </a:xfrm>
          <a:prstGeom prst="rect">
            <a:avLst/>
          </a:prstGeom>
        </p:spPr>
      </p:pic>
    </p:spTree>
    <p:extLst>
      <p:ext uri="{BB962C8B-B14F-4D97-AF65-F5344CB8AC3E}">
        <p14:creationId xmlns:p14="http://schemas.microsoft.com/office/powerpoint/2010/main" val="17519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BF3EFD-7036-44DB-9BBD-F37312DA374C}"/>
              </a:ext>
            </a:extLst>
          </p:cNvPr>
          <p:cNvSpPr>
            <a:spLocks noGrp="1"/>
          </p:cNvSpPr>
          <p:nvPr>
            <p:ph type="title"/>
          </p:nvPr>
        </p:nvSpPr>
        <p:spPr>
          <a:xfrm>
            <a:off x="1221941" y="135377"/>
            <a:ext cx="10515600" cy="900944"/>
          </a:xfrm>
          <a:solidFill>
            <a:schemeClr val="bg1"/>
          </a:solidFill>
        </p:spPr>
        <p:txBody>
          <a:bodyPr>
            <a:normAutofit fontScale="90000"/>
          </a:bodyPr>
          <a:lstStyle/>
          <a:p>
            <a:pPr algn="ctr"/>
            <a:r>
              <a:rPr lang="de-DE" dirty="0">
                <a:solidFill>
                  <a:srgbClr val="006B94"/>
                </a:solidFill>
                <a:latin typeface="Comic Sans MS" panose="030F0702030302020204" pitchFamily="66" charset="0"/>
              </a:rPr>
              <a:t>Geometrische Zahlenfolge</a:t>
            </a:r>
            <a:br>
              <a:rPr lang="de-DE" dirty="0">
                <a:solidFill>
                  <a:srgbClr val="006B94"/>
                </a:solidFill>
                <a:latin typeface="Comic Sans MS" panose="030F0702030302020204" pitchFamily="66" charset="0"/>
              </a:rPr>
            </a:br>
            <a:r>
              <a:rPr lang="de-DE" dirty="0">
                <a:solidFill>
                  <a:srgbClr val="C00000"/>
                </a:solidFill>
                <a:latin typeface="Comic Sans MS" panose="030F0702030302020204" pitchFamily="66" charset="0"/>
              </a:rPr>
              <a:t>Binäruhr</a:t>
            </a:r>
          </a:p>
        </p:txBody>
      </p:sp>
      <p:pic>
        <p:nvPicPr>
          <p:cNvPr id="4" name="Grafik 3">
            <a:extLst>
              <a:ext uri="{FF2B5EF4-FFF2-40B4-BE49-F238E27FC236}">
                <a16:creationId xmlns:a16="http://schemas.microsoft.com/office/drawing/2014/main" id="{DE1F68ED-2252-4D9A-8492-3640780B9D71}"/>
              </a:ext>
            </a:extLst>
          </p:cNvPr>
          <p:cNvPicPr>
            <a:picLocks noChangeAspect="1"/>
          </p:cNvPicPr>
          <p:nvPr/>
        </p:nvPicPr>
        <p:blipFill>
          <a:blip r:embed="rId2"/>
          <a:stretch>
            <a:fillRect/>
          </a:stretch>
        </p:blipFill>
        <p:spPr>
          <a:xfrm>
            <a:off x="8699478" y="1195448"/>
            <a:ext cx="3168527" cy="4467104"/>
          </a:xfrm>
          <a:prstGeom prst="rect">
            <a:avLst/>
          </a:prstGeom>
        </p:spPr>
      </p:pic>
      <p:grpSp>
        <p:nvGrpSpPr>
          <p:cNvPr id="3" name="Gruppieren 2">
            <a:extLst>
              <a:ext uri="{FF2B5EF4-FFF2-40B4-BE49-F238E27FC236}">
                <a16:creationId xmlns:a16="http://schemas.microsoft.com/office/drawing/2014/main" id="{DC6E7F02-7554-ED35-8E35-FB6D398649A3}"/>
              </a:ext>
            </a:extLst>
          </p:cNvPr>
          <p:cNvGrpSpPr/>
          <p:nvPr/>
        </p:nvGrpSpPr>
        <p:grpSpPr>
          <a:xfrm>
            <a:off x="1737189" y="2252638"/>
            <a:ext cx="6962289" cy="720140"/>
            <a:chOff x="1914292" y="2971966"/>
            <a:chExt cx="6962289" cy="720140"/>
          </a:xfrm>
        </p:grpSpPr>
        <p:cxnSp>
          <p:nvCxnSpPr>
            <p:cNvPr id="5" name="Gerade Verbindung mit Pfeil 4">
              <a:extLst>
                <a:ext uri="{FF2B5EF4-FFF2-40B4-BE49-F238E27FC236}">
                  <a16:creationId xmlns:a16="http://schemas.microsoft.com/office/drawing/2014/main" id="{88D7D75A-1F26-4862-B827-C0CA5D03EF7B}"/>
                </a:ext>
              </a:extLst>
            </p:cNvPr>
            <p:cNvCxnSpPr>
              <a:cxnSpLocks/>
            </p:cNvCxnSpPr>
            <p:nvPr/>
          </p:nvCxnSpPr>
          <p:spPr>
            <a:xfrm>
              <a:off x="5285678" y="3687792"/>
              <a:ext cx="3590903" cy="4314"/>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FA10431D-C766-4D6B-92E7-D96A0046D871}"/>
                </a:ext>
              </a:extLst>
            </p:cNvPr>
            <p:cNvSpPr txBox="1"/>
            <p:nvPr/>
          </p:nvSpPr>
          <p:spPr>
            <a:xfrm>
              <a:off x="1914292" y="2971966"/>
              <a:ext cx="6192721" cy="646331"/>
            </a:xfrm>
            <a:prstGeom prst="rect">
              <a:avLst/>
            </a:prstGeom>
            <a:noFill/>
          </p:spPr>
          <p:txBody>
            <a:bodyPr wrap="none" rtlCol="0">
              <a:spAutoFit/>
            </a:bodyPr>
            <a:lstStyle/>
            <a:p>
              <a:r>
                <a:rPr lang="de-DE" sz="3600" dirty="0">
                  <a:solidFill>
                    <a:srgbClr val="006B94"/>
                  </a:solidFill>
                  <a:latin typeface="Comic Sans MS" panose="030F0702030302020204" pitchFamily="66" charset="0"/>
                </a:rPr>
                <a:t>4 + 2 + 1 = 7; Es ist 7 Uhr ….</a:t>
              </a:r>
            </a:p>
          </p:txBody>
        </p:sp>
      </p:grpSp>
      <p:grpSp>
        <p:nvGrpSpPr>
          <p:cNvPr id="10" name="Gruppieren 9">
            <a:extLst>
              <a:ext uri="{FF2B5EF4-FFF2-40B4-BE49-F238E27FC236}">
                <a16:creationId xmlns:a16="http://schemas.microsoft.com/office/drawing/2014/main" id="{0F09BEF7-9F2C-67AE-B6C7-68E2AA6B7405}"/>
              </a:ext>
            </a:extLst>
          </p:cNvPr>
          <p:cNvGrpSpPr/>
          <p:nvPr/>
        </p:nvGrpSpPr>
        <p:grpSpPr>
          <a:xfrm>
            <a:off x="965308" y="3592911"/>
            <a:ext cx="7734170" cy="732242"/>
            <a:chOff x="974932" y="4217020"/>
            <a:chExt cx="7734170" cy="732242"/>
          </a:xfrm>
        </p:grpSpPr>
        <p:sp>
          <p:nvSpPr>
            <p:cNvPr id="11" name="Textfeld 10">
              <a:extLst>
                <a:ext uri="{FF2B5EF4-FFF2-40B4-BE49-F238E27FC236}">
                  <a16:creationId xmlns:a16="http://schemas.microsoft.com/office/drawing/2014/main" id="{C253B0BA-9C0D-45FB-82A1-3BC8A2C1D0F1}"/>
                </a:ext>
              </a:extLst>
            </p:cNvPr>
            <p:cNvSpPr txBox="1"/>
            <p:nvPr/>
          </p:nvSpPr>
          <p:spPr>
            <a:xfrm>
              <a:off x="974932" y="4302931"/>
              <a:ext cx="7132081" cy="646331"/>
            </a:xfrm>
            <a:prstGeom prst="rect">
              <a:avLst/>
            </a:prstGeom>
            <a:noFill/>
          </p:spPr>
          <p:txBody>
            <a:bodyPr wrap="none" rtlCol="0">
              <a:spAutoFit/>
            </a:bodyPr>
            <a:lstStyle/>
            <a:p>
              <a:r>
                <a:rPr lang="de-DE" sz="3600" dirty="0">
                  <a:solidFill>
                    <a:srgbClr val="006B94"/>
                  </a:solidFill>
                  <a:latin typeface="Comic Sans MS" panose="030F0702030302020204" pitchFamily="66" charset="0"/>
                </a:rPr>
                <a:t>32 + 16 + 1 = 49; Es ist … Uhr 49</a:t>
              </a:r>
            </a:p>
          </p:txBody>
        </p:sp>
        <p:cxnSp>
          <p:nvCxnSpPr>
            <p:cNvPr id="12" name="Gerade Verbindung mit Pfeil 11">
              <a:extLst>
                <a:ext uri="{FF2B5EF4-FFF2-40B4-BE49-F238E27FC236}">
                  <a16:creationId xmlns:a16="http://schemas.microsoft.com/office/drawing/2014/main" id="{270B22AB-E4ED-4036-A500-261FDA1604B9}"/>
                </a:ext>
              </a:extLst>
            </p:cNvPr>
            <p:cNvCxnSpPr>
              <a:cxnSpLocks/>
            </p:cNvCxnSpPr>
            <p:nvPr/>
          </p:nvCxnSpPr>
          <p:spPr>
            <a:xfrm>
              <a:off x="5285678" y="4217020"/>
              <a:ext cx="3423424" cy="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feld 12">
            <a:extLst>
              <a:ext uri="{FF2B5EF4-FFF2-40B4-BE49-F238E27FC236}">
                <a16:creationId xmlns:a16="http://schemas.microsoft.com/office/drawing/2014/main" id="{09CF53DB-F1EC-4281-8AE8-4CDBB89880D4}"/>
              </a:ext>
            </a:extLst>
          </p:cNvPr>
          <p:cNvSpPr txBox="1"/>
          <p:nvPr/>
        </p:nvSpPr>
        <p:spPr>
          <a:xfrm>
            <a:off x="914883" y="4962606"/>
            <a:ext cx="8722342" cy="769441"/>
          </a:xfrm>
          <a:prstGeom prst="rect">
            <a:avLst/>
          </a:prstGeom>
          <a:noFill/>
        </p:spPr>
        <p:txBody>
          <a:bodyPr wrap="square" rtlCol="0">
            <a:spAutoFit/>
          </a:bodyPr>
          <a:lstStyle/>
          <a:p>
            <a:r>
              <a:rPr lang="de-DE" sz="4400" b="1" dirty="0">
                <a:solidFill>
                  <a:srgbClr val="C00000"/>
                </a:solidFill>
                <a:latin typeface="Comic Sans MS" panose="030F0702030302020204" pitchFamily="66" charset="0"/>
              </a:rPr>
              <a:t>Es ist 7 Uhr und 49 Minuten.</a:t>
            </a:r>
          </a:p>
        </p:txBody>
      </p:sp>
    </p:spTree>
    <p:extLst>
      <p:ext uri="{BB962C8B-B14F-4D97-AF65-F5344CB8AC3E}">
        <p14:creationId xmlns:p14="http://schemas.microsoft.com/office/powerpoint/2010/main" val="688915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p:cNvPicPr>
            <a:picLocks noChangeAspect="1"/>
          </p:cNvPicPr>
          <p:nvPr/>
        </p:nvPicPr>
        <p:blipFill>
          <a:blip r:embed="rId2"/>
          <a:stretch>
            <a:fillRect/>
          </a:stretch>
        </p:blipFill>
        <p:spPr>
          <a:xfrm>
            <a:off x="0" y="217302"/>
            <a:ext cx="12196205" cy="6253402"/>
          </a:xfrm>
          <a:prstGeom prst="rect">
            <a:avLst/>
          </a:prstGeom>
        </p:spPr>
      </p:pic>
    </p:spTree>
    <p:extLst>
      <p:ext uri="{BB962C8B-B14F-4D97-AF65-F5344CB8AC3E}">
        <p14:creationId xmlns:p14="http://schemas.microsoft.com/office/powerpoint/2010/main" val="6646742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p:cNvPicPr>
            <a:picLocks noChangeAspect="1"/>
          </p:cNvPicPr>
          <p:nvPr/>
        </p:nvPicPr>
        <p:blipFill>
          <a:blip r:embed="rId2"/>
          <a:stretch>
            <a:fillRect/>
          </a:stretch>
        </p:blipFill>
        <p:spPr>
          <a:xfrm>
            <a:off x="0" y="1448391"/>
            <a:ext cx="12192000" cy="3951502"/>
          </a:xfrm>
          <a:prstGeom prst="rect">
            <a:avLst/>
          </a:prstGeom>
        </p:spPr>
      </p:pic>
    </p:spTree>
    <p:extLst>
      <p:ext uri="{BB962C8B-B14F-4D97-AF65-F5344CB8AC3E}">
        <p14:creationId xmlns:p14="http://schemas.microsoft.com/office/powerpoint/2010/main" val="1225853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5" name="Grafik 4"/>
          <p:cNvPicPr>
            <a:picLocks noChangeAspect="1"/>
          </p:cNvPicPr>
          <p:nvPr/>
        </p:nvPicPr>
        <p:blipFill>
          <a:blip r:embed="rId2"/>
          <a:stretch>
            <a:fillRect/>
          </a:stretch>
        </p:blipFill>
        <p:spPr>
          <a:xfrm>
            <a:off x="2267850" y="61412"/>
            <a:ext cx="9924150" cy="6796588"/>
          </a:xfrm>
          <a:prstGeom prst="rect">
            <a:avLst/>
          </a:prstGeom>
        </p:spPr>
      </p:pic>
    </p:spTree>
    <p:extLst>
      <p:ext uri="{BB962C8B-B14F-4D97-AF65-F5344CB8AC3E}">
        <p14:creationId xmlns:p14="http://schemas.microsoft.com/office/powerpoint/2010/main" val="15328210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7" name="Grafik 6">
            <a:extLst>
              <a:ext uri="{FF2B5EF4-FFF2-40B4-BE49-F238E27FC236}">
                <a16:creationId xmlns:a16="http://schemas.microsoft.com/office/drawing/2014/main" id="{6DA3FC7D-D21C-455F-9CC0-B7CD6CB6F06D}"/>
              </a:ext>
            </a:extLst>
          </p:cNvPr>
          <p:cNvPicPr>
            <a:picLocks noChangeAspect="1"/>
          </p:cNvPicPr>
          <p:nvPr/>
        </p:nvPicPr>
        <p:blipFill>
          <a:blip r:embed="rId2"/>
          <a:stretch>
            <a:fillRect/>
          </a:stretch>
        </p:blipFill>
        <p:spPr>
          <a:xfrm>
            <a:off x="2366442" y="31805"/>
            <a:ext cx="9125104" cy="5745435"/>
          </a:xfrm>
          <a:prstGeom prst="rect">
            <a:avLst/>
          </a:prstGeom>
        </p:spPr>
      </p:pic>
    </p:spTree>
    <p:extLst>
      <p:ext uri="{BB962C8B-B14F-4D97-AF65-F5344CB8AC3E}">
        <p14:creationId xmlns:p14="http://schemas.microsoft.com/office/powerpoint/2010/main" val="32875320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7" name="Grafik 6">
            <a:extLst>
              <a:ext uri="{FF2B5EF4-FFF2-40B4-BE49-F238E27FC236}">
                <a16:creationId xmlns:a16="http://schemas.microsoft.com/office/drawing/2014/main" id="{59E6622E-3022-4D31-A544-F5DEBFE35C53}"/>
              </a:ext>
            </a:extLst>
          </p:cNvPr>
          <p:cNvPicPr>
            <a:picLocks noChangeAspect="1"/>
          </p:cNvPicPr>
          <p:nvPr/>
        </p:nvPicPr>
        <p:blipFill>
          <a:blip r:embed="rId2"/>
          <a:stretch>
            <a:fillRect/>
          </a:stretch>
        </p:blipFill>
        <p:spPr>
          <a:xfrm>
            <a:off x="1948083" y="1107832"/>
            <a:ext cx="7944160" cy="4445540"/>
          </a:xfrm>
          <a:prstGeom prst="rect">
            <a:avLst/>
          </a:prstGeom>
        </p:spPr>
      </p:pic>
    </p:spTree>
    <p:extLst>
      <p:ext uri="{BB962C8B-B14F-4D97-AF65-F5344CB8AC3E}">
        <p14:creationId xmlns:p14="http://schemas.microsoft.com/office/powerpoint/2010/main" val="38777495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8876" y="89645"/>
            <a:ext cx="7931234" cy="5608628"/>
          </a:xfrm>
          <a:prstGeom prst="rect">
            <a:avLst/>
          </a:prstGeom>
        </p:spPr>
      </p:pic>
    </p:spTree>
    <p:extLst>
      <p:ext uri="{BB962C8B-B14F-4D97-AF65-F5344CB8AC3E}">
        <p14:creationId xmlns:p14="http://schemas.microsoft.com/office/powerpoint/2010/main" val="31580821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10CD302-8CE3-40B1-9740-1E00927C9F68}"/>
              </a:ext>
            </a:extLst>
          </p:cNvPr>
          <p:cNvPicPr>
            <a:picLocks noChangeAspect="1"/>
          </p:cNvPicPr>
          <p:nvPr/>
        </p:nvPicPr>
        <p:blipFill rotWithShape="1">
          <a:blip r:embed="rId2"/>
          <a:srcRect l="4540"/>
          <a:stretch/>
        </p:blipFill>
        <p:spPr>
          <a:xfrm>
            <a:off x="4793382" y="129532"/>
            <a:ext cx="5633838" cy="5650029"/>
          </a:xfrm>
          <a:prstGeom prst="rect">
            <a:avLst/>
          </a:prstGeom>
        </p:spPr>
      </p:pic>
      <p:pic>
        <p:nvPicPr>
          <p:cNvPr id="6" name="Grafik 5">
            <a:extLst>
              <a:ext uri="{FF2B5EF4-FFF2-40B4-BE49-F238E27FC236}">
                <a16:creationId xmlns:a16="http://schemas.microsoft.com/office/drawing/2014/main" id="{05A0B090-56F2-4185-893E-33D8549CE354}"/>
              </a:ext>
            </a:extLst>
          </p:cNvPr>
          <p:cNvPicPr>
            <a:picLocks noChangeAspect="1"/>
          </p:cNvPicPr>
          <p:nvPr/>
        </p:nvPicPr>
        <p:blipFill>
          <a:blip r:embed="rId3"/>
          <a:stretch>
            <a:fillRect/>
          </a:stretch>
        </p:blipFill>
        <p:spPr>
          <a:xfrm>
            <a:off x="160038" y="134753"/>
            <a:ext cx="3324689" cy="2819794"/>
          </a:xfrm>
          <a:prstGeom prst="rect">
            <a:avLst/>
          </a:prstGeom>
        </p:spPr>
      </p:pic>
    </p:spTree>
    <p:extLst>
      <p:ext uri="{BB962C8B-B14F-4D97-AF65-F5344CB8AC3E}">
        <p14:creationId xmlns:p14="http://schemas.microsoft.com/office/powerpoint/2010/main" val="39064838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1715DD1-8501-481A-B792-422B9548FBE5}"/>
              </a:ext>
            </a:extLst>
          </p:cNvPr>
          <p:cNvPicPr>
            <a:picLocks noChangeAspect="1"/>
          </p:cNvPicPr>
          <p:nvPr/>
        </p:nvPicPr>
        <p:blipFill rotWithShape="1">
          <a:blip r:embed="rId2"/>
          <a:srcRect t="24422" b="23789"/>
          <a:stretch/>
        </p:blipFill>
        <p:spPr>
          <a:xfrm>
            <a:off x="5198445" y="413886"/>
            <a:ext cx="6858000" cy="3551722"/>
          </a:xfrm>
          <a:prstGeom prst="rect">
            <a:avLst/>
          </a:prstGeom>
        </p:spPr>
      </p:pic>
      <p:pic>
        <p:nvPicPr>
          <p:cNvPr id="3" name="Grafik 2">
            <a:extLst>
              <a:ext uri="{FF2B5EF4-FFF2-40B4-BE49-F238E27FC236}">
                <a16:creationId xmlns:a16="http://schemas.microsoft.com/office/drawing/2014/main" id="{73E944CF-B014-4BE7-A91C-AA52D5EF9D52}"/>
              </a:ext>
            </a:extLst>
          </p:cNvPr>
          <p:cNvPicPr>
            <a:picLocks noChangeAspect="1"/>
          </p:cNvPicPr>
          <p:nvPr/>
        </p:nvPicPr>
        <p:blipFill rotWithShape="1">
          <a:blip r:embed="rId3"/>
          <a:srcRect t="24842" b="24631"/>
          <a:stretch/>
        </p:blipFill>
        <p:spPr>
          <a:xfrm>
            <a:off x="0" y="1973179"/>
            <a:ext cx="6858000" cy="3465094"/>
          </a:xfrm>
          <a:prstGeom prst="rect">
            <a:avLst/>
          </a:prstGeom>
        </p:spPr>
      </p:pic>
    </p:spTree>
    <p:extLst>
      <p:ext uri="{BB962C8B-B14F-4D97-AF65-F5344CB8AC3E}">
        <p14:creationId xmlns:p14="http://schemas.microsoft.com/office/powerpoint/2010/main" val="38340726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13328" b="8177"/>
          <a:stretch/>
        </p:blipFill>
        <p:spPr>
          <a:xfrm>
            <a:off x="1979739" y="200845"/>
            <a:ext cx="8581552" cy="5542033"/>
          </a:xfrm>
          <a:prstGeom prst="rect">
            <a:avLst/>
          </a:prstGeom>
        </p:spPr>
      </p:pic>
    </p:spTree>
    <p:extLst>
      <p:ext uri="{BB962C8B-B14F-4D97-AF65-F5344CB8AC3E}">
        <p14:creationId xmlns:p14="http://schemas.microsoft.com/office/powerpoint/2010/main" val="26325788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F1F492D-E0B4-4C6C-9F99-A8D1A5017563}"/>
              </a:ext>
            </a:extLst>
          </p:cNvPr>
          <p:cNvSpPr>
            <a:spLocks noGrp="1"/>
          </p:cNvSpPr>
          <p:nvPr>
            <p:ph type="dt" sz="half" idx="10"/>
          </p:nvPr>
        </p:nvSpPr>
        <p:spPr/>
        <p:txBody>
          <a:bodyPr/>
          <a:lstStyle/>
          <a:p>
            <a:fld id="{02BFD2AD-3D3E-4568-A7E3-6AECD1E74508}" type="datetime1">
              <a:rPr lang="de-DE" smtClean="0"/>
              <a:t>15.05.2025</a:t>
            </a:fld>
            <a:endParaRPr lang="de-DE"/>
          </a:p>
        </p:txBody>
      </p:sp>
      <p:sp>
        <p:nvSpPr>
          <p:cNvPr id="3" name="Fußzeilenplatzhalter 2">
            <a:extLst>
              <a:ext uri="{FF2B5EF4-FFF2-40B4-BE49-F238E27FC236}">
                <a16:creationId xmlns:a16="http://schemas.microsoft.com/office/drawing/2014/main" id="{3D1A3F2F-3339-4A28-AEE2-30BB6D8B8D77}"/>
              </a:ext>
            </a:extLst>
          </p:cNvPr>
          <p:cNvSpPr>
            <a:spLocks noGrp="1"/>
          </p:cNvSpPr>
          <p:nvPr>
            <p:ph type="ftr" sz="quarter" idx="11"/>
          </p:nvPr>
        </p:nvSpPr>
        <p:spPr/>
        <p:txBody>
          <a:bodyPr/>
          <a:lstStyle/>
          <a:p>
            <a:r>
              <a:rPr lang="de-DE"/>
              <a:t>Andrea Peter-Wehner</a:t>
            </a:r>
            <a:endParaRPr lang="de-DE" dirty="0"/>
          </a:p>
        </p:txBody>
      </p:sp>
      <p:pic>
        <p:nvPicPr>
          <p:cNvPr id="5" name="Grafik 4">
            <a:extLst>
              <a:ext uri="{FF2B5EF4-FFF2-40B4-BE49-F238E27FC236}">
                <a16:creationId xmlns:a16="http://schemas.microsoft.com/office/drawing/2014/main" id="{2C5DF40B-5346-4696-8181-EF9E949C5B82}"/>
              </a:ext>
            </a:extLst>
          </p:cNvPr>
          <p:cNvPicPr>
            <a:picLocks noChangeAspect="1"/>
          </p:cNvPicPr>
          <p:nvPr/>
        </p:nvPicPr>
        <p:blipFill>
          <a:blip r:embed="rId2"/>
          <a:stretch>
            <a:fillRect/>
          </a:stretch>
        </p:blipFill>
        <p:spPr>
          <a:xfrm>
            <a:off x="0" y="563701"/>
            <a:ext cx="12192000" cy="4825823"/>
          </a:xfrm>
          <a:prstGeom prst="rect">
            <a:avLst/>
          </a:prstGeom>
        </p:spPr>
      </p:pic>
    </p:spTree>
    <p:extLst>
      <p:ext uri="{BB962C8B-B14F-4D97-AF65-F5344CB8AC3E}">
        <p14:creationId xmlns:p14="http://schemas.microsoft.com/office/powerpoint/2010/main" val="8017129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8DB79AB-8A58-4D14-932E-5FF378875791}"/>
              </a:ext>
            </a:extLst>
          </p:cNvPr>
          <p:cNvSpPr>
            <a:spLocks noGrp="1"/>
          </p:cNvSpPr>
          <p:nvPr>
            <p:ph type="dt" sz="half" idx="10"/>
          </p:nvPr>
        </p:nvSpPr>
        <p:spPr/>
        <p:txBody>
          <a:bodyPr/>
          <a:lstStyle/>
          <a:p>
            <a:fld id="{02BFD2AD-3D3E-4568-A7E3-6AECD1E74508}" type="datetime1">
              <a:rPr lang="de-DE" smtClean="0"/>
              <a:t>15.05.2025</a:t>
            </a:fld>
            <a:endParaRPr lang="de-DE"/>
          </a:p>
        </p:txBody>
      </p:sp>
      <p:sp>
        <p:nvSpPr>
          <p:cNvPr id="3" name="Fußzeilenplatzhalter 2">
            <a:extLst>
              <a:ext uri="{FF2B5EF4-FFF2-40B4-BE49-F238E27FC236}">
                <a16:creationId xmlns:a16="http://schemas.microsoft.com/office/drawing/2014/main" id="{04B0C03C-ED27-4522-BF68-11EB175D4340}"/>
              </a:ext>
            </a:extLst>
          </p:cNvPr>
          <p:cNvSpPr>
            <a:spLocks noGrp="1"/>
          </p:cNvSpPr>
          <p:nvPr>
            <p:ph type="ftr" sz="quarter" idx="11"/>
          </p:nvPr>
        </p:nvSpPr>
        <p:spPr/>
        <p:txBody>
          <a:bodyPr/>
          <a:lstStyle/>
          <a:p>
            <a:r>
              <a:rPr lang="de-DE"/>
              <a:t>Andrea Peter-Wehner</a:t>
            </a:r>
            <a:endParaRPr lang="de-DE" dirty="0"/>
          </a:p>
        </p:txBody>
      </p:sp>
      <p:pic>
        <p:nvPicPr>
          <p:cNvPr id="5" name="Grafik 4">
            <a:extLst>
              <a:ext uri="{FF2B5EF4-FFF2-40B4-BE49-F238E27FC236}">
                <a16:creationId xmlns:a16="http://schemas.microsoft.com/office/drawing/2014/main" id="{2801F646-7754-4F12-A5A9-CB2D34248E20}"/>
              </a:ext>
            </a:extLst>
          </p:cNvPr>
          <p:cNvPicPr>
            <a:picLocks noChangeAspect="1"/>
          </p:cNvPicPr>
          <p:nvPr/>
        </p:nvPicPr>
        <p:blipFill>
          <a:blip r:embed="rId2"/>
          <a:stretch>
            <a:fillRect/>
          </a:stretch>
        </p:blipFill>
        <p:spPr>
          <a:xfrm>
            <a:off x="0" y="0"/>
            <a:ext cx="12192000" cy="5698974"/>
          </a:xfrm>
          <a:prstGeom prst="rect">
            <a:avLst/>
          </a:prstGeom>
        </p:spPr>
      </p:pic>
      <p:sp>
        <p:nvSpPr>
          <p:cNvPr id="6" name="Rechteck 5">
            <a:extLst>
              <a:ext uri="{FF2B5EF4-FFF2-40B4-BE49-F238E27FC236}">
                <a16:creationId xmlns:a16="http://schemas.microsoft.com/office/drawing/2014/main" id="{2A04B5A9-3D94-4109-BD4B-EF5ADB815D5C}"/>
              </a:ext>
            </a:extLst>
          </p:cNvPr>
          <p:cNvSpPr/>
          <p:nvPr/>
        </p:nvSpPr>
        <p:spPr>
          <a:xfrm>
            <a:off x="413886" y="3429000"/>
            <a:ext cx="10684042" cy="738739"/>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252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4" name="Grafik 3"/>
          <p:cNvPicPr>
            <a:picLocks noChangeAspect="1"/>
          </p:cNvPicPr>
          <p:nvPr/>
        </p:nvPicPr>
        <p:blipFill>
          <a:blip r:embed="rId2"/>
          <a:stretch>
            <a:fillRect/>
          </a:stretch>
        </p:blipFill>
        <p:spPr>
          <a:xfrm>
            <a:off x="140476" y="1164566"/>
            <a:ext cx="4438660" cy="4658264"/>
          </a:xfrm>
          <a:prstGeom prst="rect">
            <a:avLst/>
          </a:prstGeom>
        </p:spPr>
      </p:pic>
      <p:pic>
        <p:nvPicPr>
          <p:cNvPr id="7" name="Grafik 6"/>
          <p:cNvPicPr>
            <a:picLocks noChangeAspect="1"/>
          </p:cNvPicPr>
          <p:nvPr/>
        </p:nvPicPr>
        <p:blipFill>
          <a:blip r:embed="rId3"/>
          <a:stretch>
            <a:fillRect/>
          </a:stretch>
        </p:blipFill>
        <p:spPr>
          <a:xfrm>
            <a:off x="4910048" y="1240227"/>
            <a:ext cx="7219950" cy="2876550"/>
          </a:xfrm>
          <a:prstGeom prst="rect">
            <a:avLst/>
          </a:prstGeom>
        </p:spPr>
      </p:pic>
    </p:spTree>
    <p:extLst>
      <p:ext uri="{BB962C8B-B14F-4D97-AF65-F5344CB8AC3E}">
        <p14:creationId xmlns:p14="http://schemas.microsoft.com/office/powerpoint/2010/main" val="33834044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l="3540" t="3231" r="3378" b="2391"/>
          <a:stretch/>
        </p:blipFill>
        <p:spPr>
          <a:xfrm>
            <a:off x="3267308" y="178420"/>
            <a:ext cx="5921296" cy="5551181"/>
          </a:xfrm>
          <a:prstGeom prst="rect">
            <a:avLst/>
          </a:prstGeom>
        </p:spPr>
      </p:pic>
    </p:spTree>
    <p:extLst>
      <p:ext uri="{BB962C8B-B14F-4D97-AF65-F5344CB8AC3E}">
        <p14:creationId xmlns:p14="http://schemas.microsoft.com/office/powerpoint/2010/main" val="35222144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393790" y="153677"/>
            <a:ext cx="7404419" cy="5544596"/>
          </a:xfrm>
          <a:prstGeom prst="rect">
            <a:avLst/>
          </a:prstGeom>
        </p:spPr>
      </p:pic>
    </p:spTree>
    <p:extLst>
      <p:ext uri="{BB962C8B-B14F-4D97-AF65-F5344CB8AC3E}">
        <p14:creationId xmlns:p14="http://schemas.microsoft.com/office/powerpoint/2010/main" val="32717792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l="367"/>
          <a:stretch/>
        </p:blipFill>
        <p:spPr>
          <a:xfrm>
            <a:off x="2580797" y="86178"/>
            <a:ext cx="7457560" cy="5578642"/>
          </a:xfrm>
          <a:prstGeom prst="rect">
            <a:avLst/>
          </a:prstGeom>
        </p:spPr>
      </p:pic>
    </p:spTree>
    <p:extLst>
      <p:ext uri="{BB962C8B-B14F-4D97-AF65-F5344CB8AC3E}">
        <p14:creationId xmlns:p14="http://schemas.microsoft.com/office/powerpoint/2010/main" val="33241812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t="18671"/>
          <a:stretch/>
        </p:blipFill>
        <p:spPr>
          <a:xfrm>
            <a:off x="1617551" y="156116"/>
            <a:ext cx="9058192" cy="5531005"/>
          </a:xfrm>
          <a:prstGeom prst="rect">
            <a:avLst/>
          </a:prstGeom>
        </p:spPr>
      </p:pic>
    </p:spTree>
    <p:extLst>
      <p:ext uri="{BB962C8B-B14F-4D97-AF65-F5344CB8AC3E}">
        <p14:creationId xmlns:p14="http://schemas.microsoft.com/office/powerpoint/2010/main" val="19716832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DB2C405-3D3F-4F35-9A07-5A05AF5F14CB}" type="datetime1">
              <a:rPr lang="de-DE" smtClean="0"/>
              <a:t>15.05.2025</a:t>
            </a:fld>
            <a:endParaRPr lang="de-DE" dirty="0"/>
          </a:p>
        </p:txBody>
      </p:sp>
      <p:sp>
        <p:nvSpPr>
          <p:cNvPr id="3" name="Fußzeilenplatzhalter 2"/>
          <p:cNvSpPr>
            <a:spLocks noGrp="1"/>
          </p:cNvSpPr>
          <p:nvPr>
            <p:ph type="ftr" sz="quarter" idx="11"/>
          </p:nvPr>
        </p:nvSpPr>
        <p:spPr/>
        <p:txBody>
          <a:bodyPr/>
          <a:lstStyle/>
          <a:p>
            <a:r>
              <a:rPr lang="fi-FI"/>
              <a:t>Andrea Peter-Wehner/LISA Halle (Saale)</a:t>
            </a:r>
            <a:endParaRPr lang="de-DE" dirty="0"/>
          </a:p>
        </p:txBody>
      </p:sp>
      <p:pic>
        <p:nvPicPr>
          <p:cNvPr id="4" name="Grafik 3"/>
          <p:cNvPicPr>
            <a:picLocks noChangeAspect="1"/>
          </p:cNvPicPr>
          <p:nvPr/>
        </p:nvPicPr>
        <p:blipFill>
          <a:blip r:embed="rId2"/>
          <a:stretch>
            <a:fillRect/>
          </a:stretch>
        </p:blipFill>
        <p:spPr>
          <a:xfrm>
            <a:off x="3178272" y="112976"/>
            <a:ext cx="6190434" cy="5404347"/>
          </a:xfrm>
          <a:prstGeom prst="rect">
            <a:avLst/>
          </a:prstGeom>
        </p:spPr>
      </p:pic>
    </p:spTree>
    <p:extLst>
      <p:ext uri="{BB962C8B-B14F-4D97-AF65-F5344CB8AC3E}">
        <p14:creationId xmlns:p14="http://schemas.microsoft.com/office/powerpoint/2010/main" val="38621543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hlinkClick r:id="rId3"/>
          </p:cNvPr>
          <p:cNvPicPr>
            <a:picLocks noChangeAspect="1"/>
          </p:cNvPicPr>
          <p:nvPr/>
        </p:nvPicPr>
        <p:blipFill>
          <a:blip r:embed="rId4"/>
          <a:stretch>
            <a:fillRect/>
          </a:stretch>
        </p:blipFill>
        <p:spPr>
          <a:xfrm>
            <a:off x="3150295" y="0"/>
            <a:ext cx="6798378" cy="5690777"/>
          </a:xfrm>
          <a:prstGeom prst="rect">
            <a:avLst/>
          </a:prstGeom>
        </p:spPr>
      </p:pic>
    </p:spTree>
    <p:extLst>
      <p:ext uri="{BB962C8B-B14F-4D97-AF65-F5344CB8AC3E}">
        <p14:creationId xmlns:p14="http://schemas.microsoft.com/office/powerpoint/2010/main" val="16760006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541457" y="121920"/>
            <a:ext cx="6248720" cy="5634176"/>
          </a:xfrm>
          <a:prstGeom prst="rect">
            <a:avLst/>
          </a:prstGeom>
        </p:spPr>
      </p:pic>
    </p:spTree>
    <p:extLst>
      <p:ext uri="{BB962C8B-B14F-4D97-AF65-F5344CB8AC3E}">
        <p14:creationId xmlns:p14="http://schemas.microsoft.com/office/powerpoint/2010/main" val="17783423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804133" y="159006"/>
            <a:ext cx="9107707" cy="5525098"/>
          </a:xfrm>
          <a:prstGeom prst="rect">
            <a:avLst/>
          </a:prstGeom>
        </p:spPr>
      </p:pic>
    </p:spTree>
    <p:extLst>
      <p:ext uri="{BB962C8B-B14F-4D97-AF65-F5344CB8AC3E}">
        <p14:creationId xmlns:p14="http://schemas.microsoft.com/office/powerpoint/2010/main" val="9353130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05707" y="693174"/>
            <a:ext cx="11963045" cy="5442155"/>
          </a:xfrm>
          <a:prstGeom prst="rect">
            <a:avLst/>
          </a:prstGeom>
        </p:spPr>
      </p:pic>
    </p:spTree>
    <p:extLst>
      <p:ext uri="{BB962C8B-B14F-4D97-AF65-F5344CB8AC3E}">
        <p14:creationId xmlns:p14="http://schemas.microsoft.com/office/powerpoint/2010/main" val="23797127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9706" l="10000" r="48039"/>
                    </a14:imgEffect>
                  </a14:imgLayer>
                </a14:imgProps>
              </a:ext>
            </a:extLst>
          </a:blip>
          <a:srcRect l="7254" t="51177" r="49412"/>
          <a:stretch/>
        </p:blipFill>
        <p:spPr>
          <a:xfrm>
            <a:off x="47625" y="71436"/>
            <a:ext cx="2650304" cy="1990726"/>
          </a:xfrm>
          <a:prstGeom prst="rect">
            <a:avLst/>
          </a:prstGeom>
        </p:spPr>
      </p:pic>
      <p:pic>
        <p:nvPicPr>
          <p:cNvPr id="3" name="Grafik 2"/>
          <p:cNvPicPr>
            <a:picLocks noChangeAspect="1"/>
          </p:cNvPicPr>
          <p:nvPr/>
        </p:nvPicPr>
        <p:blipFill>
          <a:blip r:embed="rId4"/>
          <a:stretch>
            <a:fillRect/>
          </a:stretch>
        </p:blipFill>
        <p:spPr>
          <a:xfrm>
            <a:off x="4522021" y="79754"/>
            <a:ext cx="3171825" cy="2157502"/>
          </a:xfrm>
          <a:prstGeom prst="rect">
            <a:avLst/>
          </a:prstGeom>
        </p:spPr>
      </p:pic>
      <p:pic>
        <p:nvPicPr>
          <p:cNvPr id="4" name="Grafik 3"/>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9706" l="10000" r="48039"/>
                    </a14:imgEffect>
                  </a14:imgLayer>
                </a14:imgProps>
              </a:ext>
            </a:extLst>
          </a:blip>
          <a:srcRect l="7254" t="51177" r="49412"/>
          <a:stretch/>
        </p:blipFill>
        <p:spPr>
          <a:xfrm flipH="1">
            <a:off x="9494071" y="169972"/>
            <a:ext cx="2769421" cy="1990726"/>
          </a:xfrm>
          <a:prstGeom prst="rect">
            <a:avLst/>
          </a:prstGeom>
        </p:spPr>
      </p:pic>
      <p:pic>
        <p:nvPicPr>
          <p:cNvPr id="5" name="Grafik 4"/>
          <p:cNvPicPr>
            <a:picLocks noChangeAspect="1"/>
          </p:cNvPicPr>
          <p:nvPr/>
        </p:nvPicPr>
        <p:blipFill>
          <a:blip r:embed="rId5"/>
          <a:stretch>
            <a:fillRect/>
          </a:stretch>
        </p:blipFill>
        <p:spPr>
          <a:xfrm>
            <a:off x="271463" y="2062162"/>
            <a:ext cx="1966912" cy="3209546"/>
          </a:xfrm>
          <a:prstGeom prst="rect">
            <a:avLst/>
          </a:prstGeom>
        </p:spPr>
      </p:pic>
      <p:sp>
        <p:nvSpPr>
          <p:cNvPr id="7" name="Rechteck 6"/>
          <p:cNvSpPr/>
          <p:nvPr/>
        </p:nvSpPr>
        <p:spPr>
          <a:xfrm>
            <a:off x="3534937" y="2232102"/>
            <a:ext cx="6104100" cy="3600986"/>
          </a:xfrm>
          <a:prstGeom prst="rect">
            <a:avLst/>
          </a:prstGeom>
        </p:spPr>
        <p:txBody>
          <a:bodyPr wrap="square">
            <a:spAutoFit/>
          </a:bodyPr>
          <a:lstStyle/>
          <a:p>
            <a:r>
              <a:rPr lang="de-DE" sz="1200" dirty="0"/>
              <a:t>Hallo Laura Sophie,</a:t>
            </a:r>
          </a:p>
          <a:p>
            <a:r>
              <a:rPr lang="de-DE" sz="1200" dirty="0"/>
              <a:t>ich freue mich darüber, dass du mitmachst. Du hast die Aufgaben gut bearbeitet. </a:t>
            </a:r>
          </a:p>
          <a:p>
            <a:endParaRPr lang="de-DE" sz="1200" dirty="0"/>
          </a:p>
          <a:p>
            <a:r>
              <a:rPr lang="de-DE" sz="1200" dirty="0"/>
              <a:t>zu 1.: Ja, die Vorlage reicht aus. Es wäre schön, wenn du auch eine kurze Begründung dafür notieren oder aufschreiben könntest, woher du weißt, dass du alle Steine gefunden hast. Auf deiner Vorlage kann ich nicht erkennen, ob du an den Stein 0-0 gedacht hast.</a:t>
            </a:r>
          </a:p>
          <a:p>
            <a:endParaRPr lang="de-DE" sz="1200" dirty="0"/>
          </a:p>
          <a:p>
            <a:r>
              <a:rPr lang="de-DE" sz="1200" dirty="0"/>
              <a:t>zu 2.: Schön, du bist ganz systematisch vorgegangen.</a:t>
            </a:r>
          </a:p>
          <a:p>
            <a:endParaRPr lang="de-DE" sz="1200" dirty="0"/>
          </a:p>
          <a:p>
            <a:r>
              <a:rPr lang="de-DE" sz="1200" dirty="0"/>
              <a:t>zu 3.: Du hast die vielen Rechnungen gut geschafft und am Ende das richtige Ergebnis heraus. Bitte denke daran, jede Aufgabe für sich zu notieren und keine "Kettenaufgaben" aufzuschreiben. Bei deinen Kettenaufgaben stimmt nämlich nicht mehr, dass sich auf beiden Seiten des Gleichheitszeichens derselbe Wert ergibt.</a:t>
            </a:r>
          </a:p>
          <a:p>
            <a:endParaRPr lang="de-DE" sz="1200" dirty="0"/>
          </a:p>
          <a:p>
            <a:r>
              <a:rPr lang="de-DE" sz="1200" dirty="0"/>
              <a:t>zu 4.: Es sind 36 und 55 Spielsteine. Vielleicht hast du nicht an den Stein 0-0 gedacht? </a:t>
            </a:r>
          </a:p>
          <a:p>
            <a:endParaRPr lang="de-DE" sz="1200" dirty="0"/>
          </a:p>
          <a:p>
            <a:r>
              <a:rPr lang="de-DE" sz="1200" dirty="0"/>
              <a:t>Viele Grüße</a:t>
            </a:r>
          </a:p>
          <a:p>
            <a:r>
              <a:rPr lang="de-DE" sz="1200" dirty="0"/>
              <a:t>Torsten Fritzlar</a:t>
            </a:r>
          </a:p>
        </p:txBody>
      </p:sp>
      <p:sp>
        <p:nvSpPr>
          <p:cNvPr id="9" name="Pfeil nach rechts 8"/>
          <p:cNvSpPr/>
          <p:nvPr/>
        </p:nvSpPr>
        <p:spPr>
          <a:xfrm>
            <a:off x="2774129" y="1066800"/>
            <a:ext cx="1340671" cy="695325"/>
          </a:xfrm>
          <a:prstGeom prst="right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Pfeil nach rechts 9"/>
          <p:cNvSpPr/>
          <p:nvPr/>
        </p:nvSpPr>
        <p:spPr>
          <a:xfrm>
            <a:off x="8153400" y="1066799"/>
            <a:ext cx="1340671" cy="695325"/>
          </a:xfrm>
          <a:prstGeom prst="right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Datumsplatzhalter 7">
            <a:extLst>
              <a:ext uri="{FF2B5EF4-FFF2-40B4-BE49-F238E27FC236}">
                <a16:creationId xmlns:a16="http://schemas.microsoft.com/office/drawing/2014/main" id="{1BA730E3-B71B-F391-9414-FAC4D4B7E8DF}"/>
              </a:ext>
            </a:extLst>
          </p:cNvPr>
          <p:cNvSpPr>
            <a:spLocks noGrp="1"/>
          </p:cNvSpPr>
          <p:nvPr>
            <p:ph type="dt" sz="half" idx="10"/>
          </p:nvPr>
        </p:nvSpPr>
        <p:spPr/>
        <p:txBody>
          <a:bodyPr/>
          <a:lstStyle/>
          <a:p>
            <a:fld id="{818CF675-D901-4B8A-96FA-788833497490}" type="datetime1">
              <a:rPr lang="de-DE" smtClean="0"/>
              <a:t>15.05.2025</a:t>
            </a:fld>
            <a:endParaRPr lang="de-DE" dirty="0"/>
          </a:p>
        </p:txBody>
      </p:sp>
      <p:sp>
        <p:nvSpPr>
          <p:cNvPr id="11" name="Fußzeilenplatzhalter 10">
            <a:extLst>
              <a:ext uri="{FF2B5EF4-FFF2-40B4-BE49-F238E27FC236}">
                <a16:creationId xmlns:a16="http://schemas.microsoft.com/office/drawing/2014/main" id="{2CEBF259-5E9C-73FE-CF59-35D27F5685EC}"/>
              </a:ext>
            </a:extLst>
          </p:cNvPr>
          <p:cNvSpPr>
            <a:spLocks noGrp="1"/>
          </p:cNvSpPr>
          <p:nvPr>
            <p:ph type="ftr" sz="quarter" idx="11"/>
          </p:nvPr>
        </p:nvSpPr>
        <p:spPr/>
        <p:txBody>
          <a:bodyPr/>
          <a:lstStyle/>
          <a:p>
            <a:r>
              <a:rPr lang="fi-FI"/>
              <a:t>Andrea Peter-Wehner/LISA Halle (Saale)</a:t>
            </a:r>
            <a:endParaRPr lang="de-DE" dirty="0"/>
          </a:p>
        </p:txBody>
      </p:sp>
    </p:spTree>
    <p:extLst>
      <p:ext uri="{BB962C8B-B14F-4D97-AF65-F5344CB8AC3E}">
        <p14:creationId xmlns:p14="http://schemas.microsoft.com/office/powerpoint/2010/main" val="1199315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439653" y="2243750"/>
            <a:ext cx="2490536"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a:off x="7531768" y="1455821"/>
            <a:ext cx="3369451" cy="1925224"/>
          </a:xfrm>
          <a:custGeom>
            <a:avLst/>
            <a:gdLst>
              <a:gd name="connsiteX0" fmla="*/ 3043990 w 3369451"/>
              <a:gd name="connsiteY0" fmla="*/ 0 h 1925224"/>
              <a:gd name="connsiteX1" fmla="*/ 3368843 w 3369451"/>
              <a:gd name="connsiteY1" fmla="*/ 890337 h 1925224"/>
              <a:gd name="connsiteX2" fmla="*/ 2971800 w 3369451"/>
              <a:gd name="connsiteY2" fmla="*/ 1311442 h 1925224"/>
              <a:gd name="connsiteX3" fmla="*/ 2358190 w 3369451"/>
              <a:gd name="connsiteY3" fmla="*/ 974558 h 1925224"/>
              <a:gd name="connsiteX4" fmla="*/ 2358190 w 3369451"/>
              <a:gd name="connsiteY4" fmla="*/ 1588168 h 1925224"/>
              <a:gd name="connsiteX5" fmla="*/ 1828800 w 3369451"/>
              <a:gd name="connsiteY5" fmla="*/ 1925053 h 1925224"/>
              <a:gd name="connsiteX6" fmla="*/ 0 w 3369451"/>
              <a:gd name="connsiteY6" fmla="*/ 1624263 h 192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451" h="1925224">
                <a:moveTo>
                  <a:pt x="3043990" y="0"/>
                </a:moveTo>
                <a:cubicBezTo>
                  <a:pt x="3212432" y="335881"/>
                  <a:pt x="3380875" y="671763"/>
                  <a:pt x="3368843" y="890337"/>
                </a:cubicBezTo>
                <a:cubicBezTo>
                  <a:pt x="3356811" y="1108911"/>
                  <a:pt x="3140242" y="1297405"/>
                  <a:pt x="2971800" y="1311442"/>
                </a:cubicBezTo>
                <a:cubicBezTo>
                  <a:pt x="2803358" y="1325479"/>
                  <a:pt x="2460458" y="928437"/>
                  <a:pt x="2358190" y="974558"/>
                </a:cubicBezTo>
                <a:cubicBezTo>
                  <a:pt x="2255922" y="1020679"/>
                  <a:pt x="2446422" y="1429752"/>
                  <a:pt x="2358190" y="1588168"/>
                </a:cubicBezTo>
                <a:cubicBezTo>
                  <a:pt x="2269958" y="1746584"/>
                  <a:pt x="2221832" y="1919037"/>
                  <a:pt x="1828800" y="1925053"/>
                </a:cubicBezTo>
                <a:cubicBezTo>
                  <a:pt x="1435768" y="1931069"/>
                  <a:pt x="717884" y="1777666"/>
                  <a:pt x="0" y="1624263"/>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p:cNvSpPr/>
          <p:nvPr/>
        </p:nvSpPr>
        <p:spPr>
          <a:xfrm>
            <a:off x="7748337" y="162525"/>
            <a:ext cx="2899610" cy="2748795"/>
          </a:xfrm>
          <a:custGeom>
            <a:avLst/>
            <a:gdLst>
              <a:gd name="connsiteX0" fmla="*/ 0 w 2899610"/>
              <a:gd name="connsiteY0" fmla="*/ 968443 h 2748795"/>
              <a:gd name="connsiteX1" fmla="*/ 721895 w 2899610"/>
              <a:gd name="connsiteY1" fmla="*/ 1004538 h 2748795"/>
              <a:gd name="connsiteX2" fmla="*/ 1227221 w 2899610"/>
              <a:gd name="connsiteY2" fmla="*/ 1714401 h 2748795"/>
              <a:gd name="connsiteX3" fmla="*/ 1696452 w 2899610"/>
              <a:gd name="connsiteY3" fmla="*/ 2676928 h 2748795"/>
              <a:gd name="connsiteX4" fmla="*/ 962526 w 2899610"/>
              <a:gd name="connsiteY4" fmla="*/ 2592707 h 2748795"/>
              <a:gd name="connsiteX5" fmla="*/ 950495 w 2899610"/>
              <a:gd name="connsiteY5" fmla="*/ 1906907 h 2748795"/>
              <a:gd name="connsiteX6" fmla="*/ 1251284 w 2899610"/>
              <a:gd name="connsiteY6" fmla="*/ 775938 h 2748795"/>
              <a:gd name="connsiteX7" fmla="*/ 1491916 w 2899610"/>
              <a:gd name="connsiteY7" fmla="*/ 54043 h 2748795"/>
              <a:gd name="connsiteX8" fmla="*/ 2033337 w 2899610"/>
              <a:gd name="connsiteY8" fmla="*/ 126233 h 2748795"/>
              <a:gd name="connsiteX9" fmla="*/ 2899610 w 2899610"/>
              <a:gd name="connsiteY9" fmla="*/ 715780 h 27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9610" h="2748795">
                <a:moveTo>
                  <a:pt x="0" y="968443"/>
                </a:moveTo>
                <a:cubicBezTo>
                  <a:pt x="258679" y="924327"/>
                  <a:pt x="517358" y="880212"/>
                  <a:pt x="721895" y="1004538"/>
                </a:cubicBezTo>
                <a:cubicBezTo>
                  <a:pt x="926432" y="1128864"/>
                  <a:pt x="1064795" y="1435669"/>
                  <a:pt x="1227221" y="1714401"/>
                </a:cubicBezTo>
                <a:cubicBezTo>
                  <a:pt x="1389647" y="1993133"/>
                  <a:pt x="1740568" y="2530544"/>
                  <a:pt x="1696452" y="2676928"/>
                </a:cubicBezTo>
                <a:cubicBezTo>
                  <a:pt x="1652336" y="2823312"/>
                  <a:pt x="1086852" y="2721044"/>
                  <a:pt x="962526" y="2592707"/>
                </a:cubicBezTo>
                <a:cubicBezTo>
                  <a:pt x="838200" y="2464370"/>
                  <a:pt x="902369" y="2209702"/>
                  <a:pt x="950495" y="1906907"/>
                </a:cubicBezTo>
                <a:cubicBezTo>
                  <a:pt x="998621" y="1604112"/>
                  <a:pt x="1161047" y="1084749"/>
                  <a:pt x="1251284" y="775938"/>
                </a:cubicBezTo>
                <a:cubicBezTo>
                  <a:pt x="1341521" y="467127"/>
                  <a:pt x="1361574" y="162327"/>
                  <a:pt x="1491916" y="54043"/>
                </a:cubicBezTo>
                <a:cubicBezTo>
                  <a:pt x="1622258" y="-54241"/>
                  <a:pt x="1798721" y="15944"/>
                  <a:pt x="2033337" y="126233"/>
                </a:cubicBezTo>
                <a:cubicBezTo>
                  <a:pt x="2267953" y="236522"/>
                  <a:pt x="2583781" y="476151"/>
                  <a:pt x="2899610" y="71578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6539524" y="2570165"/>
            <a:ext cx="1767993" cy="1329043"/>
          </a:xfrm>
          <a:prstGeom prst="rect">
            <a:avLst/>
          </a:prstGeom>
        </p:spPr>
      </p:pic>
      <p:sp>
        <p:nvSpPr>
          <p:cNvPr id="2" name="Datumsplatzhalter 1"/>
          <p:cNvSpPr>
            <a:spLocks noGrp="1"/>
          </p:cNvSpPr>
          <p:nvPr>
            <p:ph type="dt" sz="half" idx="10"/>
          </p:nvPr>
        </p:nvSpPr>
        <p:spPr/>
        <p:txBody>
          <a:bodyPr/>
          <a:lstStyle/>
          <a:p>
            <a:fld id="{02BFD2AD-3D3E-4568-A7E3-6AECD1E74508}"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4" name="Grafik 3"/>
          <p:cNvPicPr>
            <a:picLocks noChangeAspect="1"/>
          </p:cNvPicPr>
          <p:nvPr/>
        </p:nvPicPr>
        <p:blipFill rotWithShape="1">
          <a:blip r:embed="rId3"/>
          <a:srcRect l="27311" t="32842" r="27193" b="33055"/>
          <a:stretch/>
        </p:blipFill>
        <p:spPr>
          <a:xfrm>
            <a:off x="331705" y="1424460"/>
            <a:ext cx="1766967" cy="1324538"/>
          </a:xfrm>
          <a:prstGeom prst="rect">
            <a:avLst/>
          </a:prstGeom>
        </p:spPr>
      </p:pic>
      <p:pic>
        <p:nvPicPr>
          <p:cNvPr id="5" name="Grafik 4"/>
          <p:cNvPicPr>
            <a:picLocks noChangeAspect="1"/>
          </p:cNvPicPr>
          <p:nvPr/>
        </p:nvPicPr>
        <p:blipFill>
          <a:blip r:embed="rId2"/>
          <a:stretch>
            <a:fillRect/>
          </a:stretch>
        </p:blipFill>
        <p:spPr>
          <a:xfrm>
            <a:off x="3260365" y="592279"/>
            <a:ext cx="1767993" cy="1329043"/>
          </a:xfrm>
          <a:prstGeom prst="rect">
            <a:avLst/>
          </a:prstGeom>
        </p:spPr>
      </p:pic>
      <p:pic>
        <p:nvPicPr>
          <p:cNvPr id="6" name="Grafik 5"/>
          <p:cNvPicPr>
            <a:picLocks noChangeAspect="1"/>
          </p:cNvPicPr>
          <p:nvPr/>
        </p:nvPicPr>
        <p:blipFill>
          <a:blip r:embed="rId2"/>
          <a:stretch>
            <a:fillRect/>
          </a:stretch>
        </p:blipFill>
        <p:spPr>
          <a:xfrm>
            <a:off x="6206650" y="329933"/>
            <a:ext cx="1767993" cy="1329043"/>
          </a:xfrm>
          <a:prstGeom prst="rect">
            <a:avLst/>
          </a:prstGeom>
        </p:spPr>
      </p:pic>
      <p:pic>
        <p:nvPicPr>
          <p:cNvPr id="7" name="Grafik 6"/>
          <p:cNvPicPr>
            <a:picLocks noChangeAspect="1"/>
          </p:cNvPicPr>
          <p:nvPr/>
        </p:nvPicPr>
        <p:blipFill>
          <a:blip r:embed="rId2"/>
          <a:stretch>
            <a:fillRect/>
          </a:stretch>
        </p:blipFill>
        <p:spPr>
          <a:xfrm>
            <a:off x="9284783" y="448754"/>
            <a:ext cx="1767993" cy="1329043"/>
          </a:xfrm>
          <a:prstGeom prst="rect">
            <a:avLst/>
          </a:prstGeom>
        </p:spPr>
      </p:pic>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4"/>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16" name="Textfeld 15"/>
          <p:cNvSpPr txBox="1"/>
          <p:nvPr/>
        </p:nvSpPr>
        <p:spPr>
          <a:xfrm>
            <a:off x="3357810" y="1551919"/>
            <a:ext cx="1625510" cy="307777"/>
          </a:xfrm>
          <a:prstGeom prst="rect">
            <a:avLst/>
          </a:prstGeom>
          <a:noFill/>
        </p:spPr>
        <p:txBody>
          <a:bodyPr wrap="none" rtlCol="0">
            <a:spAutoFit/>
          </a:bodyPr>
          <a:lstStyle/>
          <a:p>
            <a:pPr algn="ctr"/>
            <a:r>
              <a:rPr lang="de-DE" sz="1400" dirty="0">
                <a:solidFill>
                  <a:srgbClr val="006B95"/>
                </a:solidFill>
              </a:rPr>
              <a:t>Die Webakademie</a:t>
            </a:r>
          </a:p>
        </p:txBody>
      </p:sp>
      <p:sp>
        <p:nvSpPr>
          <p:cNvPr id="17" name="Textfeld 16"/>
          <p:cNvSpPr txBox="1"/>
          <p:nvPr/>
        </p:nvSpPr>
        <p:spPr>
          <a:xfrm>
            <a:off x="6542105" y="1254431"/>
            <a:ext cx="1104790" cy="338554"/>
          </a:xfrm>
          <a:prstGeom prst="rect">
            <a:avLst/>
          </a:prstGeom>
          <a:noFill/>
        </p:spPr>
        <p:txBody>
          <a:bodyPr wrap="none" rtlCol="0">
            <a:spAutoFit/>
          </a:bodyPr>
          <a:lstStyle/>
          <a:p>
            <a:r>
              <a:rPr lang="de-DE" sz="1600" dirty="0">
                <a:solidFill>
                  <a:srgbClr val="006B95"/>
                </a:solidFill>
              </a:rPr>
              <a:t>Begabung</a:t>
            </a:r>
          </a:p>
        </p:txBody>
      </p:sp>
      <p:sp>
        <p:nvSpPr>
          <p:cNvPr id="18" name="Textfeld 17"/>
          <p:cNvSpPr txBox="1"/>
          <p:nvPr/>
        </p:nvSpPr>
        <p:spPr>
          <a:xfrm>
            <a:off x="9675695" y="1316132"/>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sp>
        <p:nvSpPr>
          <p:cNvPr id="19" name="Textfeld 18"/>
          <p:cNvSpPr txBox="1"/>
          <p:nvPr/>
        </p:nvSpPr>
        <p:spPr>
          <a:xfrm>
            <a:off x="6870052" y="3441381"/>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spTree>
    <p:extLst>
      <p:ext uri="{BB962C8B-B14F-4D97-AF65-F5344CB8AC3E}">
        <p14:creationId xmlns:p14="http://schemas.microsoft.com/office/powerpoint/2010/main" val="40695838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53056" y="281525"/>
            <a:ext cx="9102714" cy="571916"/>
          </a:xfrm>
          <a:solidFill>
            <a:schemeClr val="bg1"/>
          </a:solidFill>
        </p:spPr>
        <p:txBody>
          <a:bodyPr>
            <a:normAutofit fontScale="90000"/>
          </a:bodyPr>
          <a:lstStyle/>
          <a:p>
            <a:pPr algn="ctr"/>
            <a:r>
              <a:rPr lang="de-DE" b="1" dirty="0">
                <a:solidFill>
                  <a:srgbClr val="3D6C92"/>
                </a:solidFill>
                <a:latin typeface="Arial" panose="020B0604020202020204" pitchFamily="34" charset="0"/>
                <a:cs typeface="Arial" panose="020B0604020202020204" pitchFamily="34" charset="0"/>
              </a:rPr>
              <a:t>Wie erfahren die Schülerinnen und Schüler von den Kursen?</a:t>
            </a:r>
          </a:p>
        </p:txBody>
      </p:sp>
      <p:sp>
        <p:nvSpPr>
          <p:cNvPr id="3" name="Textfeld 2"/>
          <p:cNvSpPr txBox="1"/>
          <p:nvPr/>
        </p:nvSpPr>
        <p:spPr>
          <a:xfrm>
            <a:off x="121534" y="1105287"/>
            <a:ext cx="11948932" cy="4647426"/>
          </a:xfrm>
          <a:prstGeom prst="rect">
            <a:avLst/>
          </a:prstGeom>
          <a:noFill/>
        </p:spPr>
        <p:txBody>
          <a:bodyPr wrap="square" rtlCol="0">
            <a:spAutoFit/>
          </a:bodyPr>
          <a:lstStyle/>
          <a:p>
            <a:pPr marL="285750" indent="-285750">
              <a:buFont typeface="Arial" panose="020B0604020202020204" pitchFamily="34" charset="0"/>
              <a:buChar char="•"/>
            </a:pPr>
            <a:r>
              <a:rPr lang="de-DE" sz="4000" dirty="0">
                <a:solidFill>
                  <a:srgbClr val="3D6C92"/>
                </a:solidFill>
                <a:latin typeface="Arial" panose="020B0604020202020204" pitchFamily="34" charset="0"/>
                <a:cs typeface="Arial" panose="020B0604020202020204" pitchFamily="34" charset="0"/>
              </a:rPr>
              <a:t>Lehrerin/Lehrer</a:t>
            </a:r>
          </a:p>
          <a:p>
            <a:pPr marL="285750" indent="-285750">
              <a:buFont typeface="Arial" panose="020B0604020202020204" pitchFamily="34" charset="0"/>
              <a:buChar char="•"/>
            </a:pPr>
            <a:r>
              <a:rPr lang="de-DE" sz="4000" dirty="0">
                <a:solidFill>
                  <a:srgbClr val="3D6C92"/>
                </a:solidFill>
                <a:latin typeface="Arial" panose="020B0604020202020204" pitchFamily="34" charset="0"/>
                <a:cs typeface="Arial" panose="020B0604020202020204" pitchFamily="34" charset="0"/>
              </a:rPr>
              <a:t>Werbung </a:t>
            </a:r>
            <a:br>
              <a:rPr lang="de-DE" sz="4000" dirty="0">
                <a:solidFill>
                  <a:srgbClr val="3D6C92"/>
                </a:solidFill>
                <a:latin typeface="Arial" panose="020B0604020202020204" pitchFamily="34" charset="0"/>
                <a:cs typeface="Arial" panose="020B0604020202020204" pitchFamily="34" charset="0"/>
              </a:rPr>
            </a:br>
            <a:r>
              <a:rPr lang="de-DE" sz="3200" dirty="0">
                <a:solidFill>
                  <a:schemeClr val="bg1">
                    <a:lumMod val="85000"/>
                  </a:schemeClr>
                </a:solidFill>
                <a:latin typeface="Arial" panose="020B0604020202020204" pitchFamily="34" charset="0"/>
                <a:cs typeface="Arial" panose="020B0604020202020204" pitchFamily="34" charset="0"/>
              </a:rPr>
              <a:t>(Veranstaltungen im LISA, Schulmesse, Landeselternrat, Landesschülerrat, Tag der offenen Tür in Schulen, der Webakademie, Begabtenstelle)</a:t>
            </a:r>
          </a:p>
          <a:p>
            <a:pPr marL="285750" indent="-285750">
              <a:buFont typeface="Arial" panose="020B0604020202020204" pitchFamily="34" charset="0"/>
              <a:buChar char="•"/>
            </a:pPr>
            <a:r>
              <a:rPr lang="de-DE" sz="4000" dirty="0">
                <a:solidFill>
                  <a:srgbClr val="3D6C92"/>
                </a:solidFill>
                <a:latin typeface="Arial" panose="020B0604020202020204" pitchFamily="34" charset="0"/>
                <a:cs typeface="Arial" panose="020B0604020202020204" pitchFamily="34" charset="0"/>
              </a:rPr>
              <a:t>Fachkonferenzen/Thematische Dienstberatungen</a:t>
            </a:r>
          </a:p>
          <a:p>
            <a:pPr marL="285750" indent="-285750">
              <a:buFont typeface="Arial" panose="020B0604020202020204" pitchFamily="34" charset="0"/>
              <a:buChar char="•"/>
            </a:pPr>
            <a:r>
              <a:rPr lang="de-DE" sz="4000" dirty="0">
                <a:solidFill>
                  <a:srgbClr val="3D6C92"/>
                </a:solidFill>
                <a:latin typeface="Arial" panose="020B0604020202020204" pitchFamily="34" charset="0"/>
                <a:cs typeface="Arial" panose="020B0604020202020204" pitchFamily="34" charset="0"/>
              </a:rPr>
              <a:t>Elternabende</a:t>
            </a:r>
          </a:p>
          <a:p>
            <a:pPr marL="285750" indent="-285750">
              <a:buFont typeface="Arial" panose="020B0604020202020204" pitchFamily="34" charset="0"/>
              <a:buChar char="•"/>
            </a:pPr>
            <a:r>
              <a:rPr lang="de-DE" sz="4000" dirty="0">
                <a:solidFill>
                  <a:srgbClr val="3D6C92"/>
                </a:solidFill>
                <a:latin typeface="Arial" panose="020B0604020202020204" pitchFamily="34" charset="0"/>
                <a:cs typeface="Arial" panose="020B0604020202020204" pitchFamily="34" charset="0"/>
              </a:rPr>
              <a:t>Bekannte</a:t>
            </a:r>
          </a:p>
        </p:txBody>
      </p:sp>
      <p:grpSp>
        <p:nvGrpSpPr>
          <p:cNvPr id="6" name="Gruppieren 5"/>
          <p:cNvGrpSpPr/>
          <p:nvPr/>
        </p:nvGrpSpPr>
        <p:grpSpPr>
          <a:xfrm>
            <a:off x="3767876" y="1419678"/>
            <a:ext cx="4441318" cy="4441319"/>
            <a:chOff x="3767876" y="1419678"/>
            <a:chExt cx="4441318" cy="4441319"/>
          </a:xfrm>
        </p:grpSpPr>
        <p:pic>
          <p:nvPicPr>
            <p:cNvPr id="4" name="Picture 2" descr="Kostenlose Illustrationen zum Thema Notizzettel">
              <a:extLst>
                <a:ext uri="{FF2B5EF4-FFF2-40B4-BE49-F238E27FC236}">
                  <a16:creationId xmlns:a16="http://schemas.microsoft.com/office/drawing/2014/main" id="{9B62F571-E4AF-EEAE-FBD9-422634493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876" y="1419678"/>
              <a:ext cx="4441318" cy="444131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6B6F3A0-D09E-0491-A30E-171F073FD0AD}"/>
                </a:ext>
              </a:extLst>
            </p:cNvPr>
            <p:cNvSpPr txBox="1"/>
            <p:nvPr/>
          </p:nvSpPr>
          <p:spPr>
            <a:xfrm rot="873715">
              <a:off x="4476303" y="2583601"/>
              <a:ext cx="3306172" cy="1569660"/>
            </a:xfrm>
            <a:prstGeom prst="rect">
              <a:avLst/>
            </a:prstGeom>
            <a:noFill/>
          </p:spPr>
          <p:txBody>
            <a:bodyPr wrap="square" rtlCol="0">
              <a:spAutoFit/>
            </a:bodyPr>
            <a:lstStyle/>
            <a:p>
              <a:r>
                <a:rPr lang="de-DE" sz="3200" dirty="0">
                  <a:solidFill>
                    <a:srgbClr val="006B94"/>
                  </a:solidFill>
                </a:rPr>
                <a:t>Ich bin so froh, dass ich Sie gefunden habe.</a:t>
              </a:r>
            </a:p>
          </p:txBody>
        </p:sp>
      </p:grpSp>
    </p:spTree>
    <p:extLst>
      <p:ext uri="{BB962C8B-B14F-4D97-AF65-F5344CB8AC3E}">
        <p14:creationId xmlns:p14="http://schemas.microsoft.com/office/powerpoint/2010/main" val="222865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feil nach rechts 2"/>
          <p:cNvSpPr/>
          <p:nvPr/>
        </p:nvSpPr>
        <p:spPr>
          <a:xfrm>
            <a:off x="0" y="3403457"/>
            <a:ext cx="12107119" cy="1527858"/>
          </a:xfrm>
          <a:prstGeom prst="right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 name="Grafik 1"/>
          <p:cNvPicPr>
            <a:picLocks noChangeAspect="1"/>
          </p:cNvPicPr>
          <p:nvPr/>
        </p:nvPicPr>
        <p:blipFill>
          <a:blip r:embed="rId3"/>
          <a:stretch>
            <a:fillRect/>
          </a:stretch>
        </p:blipFill>
        <p:spPr>
          <a:xfrm>
            <a:off x="200310" y="2982622"/>
            <a:ext cx="2395189" cy="1727300"/>
          </a:xfrm>
          <a:prstGeom prst="rect">
            <a:avLst/>
          </a:prstGeom>
          <a:ln w="47625">
            <a:solidFill>
              <a:srgbClr val="3D6C92"/>
            </a:solidFill>
          </a:ln>
        </p:spPr>
      </p:pic>
      <p:pic>
        <p:nvPicPr>
          <p:cNvPr id="4" name="Grafik 3"/>
          <p:cNvPicPr>
            <a:picLocks noChangeAspect="1"/>
          </p:cNvPicPr>
          <p:nvPr/>
        </p:nvPicPr>
        <p:blipFill>
          <a:blip r:embed="rId4">
            <a:clrChange>
              <a:clrFrom>
                <a:srgbClr val="FFFFFF"/>
              </a:clrFrom>
              <a:clrTo>
                <a:srgbClr val="FFFFFF">
                  <a:alpha val="0"/>
                </a:srgbClr>
              </a:clrTo>
            </a:clrChange>
          </a:blip>
          <a:stretch>
            <a:fillRect/>
          </a:stretch>
        </p:blipFill>
        <p:spPr>
          <a:xfrm>
            <a:off x="2823135" y="3262127"/>
            <a:ext cx="2826097" cy="1447795"/>
          </a:xfrm>
          <a:prstGeom prst="rect">
            <a:avLst/>
          </a:prstGeom>
          <a:ln w="38100">
            <a:solidFill>
              <a:srgbClr val="3D6C92"/>
            </a:solidFill>
          </a:ln>
        </p:spPr>
      </p:pic>
      <p:pic>
        <p:nvPicPr>
          <p:cNvPr id="5" name="Grafik 4"/>
          <p:cNvPicPr>
            <a:picLocks noChangeAspect="1"/>
          </p:cNvPicPr>
          <p:nvPr/>
        </p:nvPicPr>
        <p:blipFill>
          <a:blip r:embed="rId5"/>
          <a:stretch>
            <a:fillRect/>
          </a:stretch>
        </p:blipFill>
        <p:spPr>
          <a:xfrm>
            <a:off x="5876868" y="3120398"/>
            <a:ext cx="2275909" cy="1589524"/>
          </a:xfrm>
          <a:prstGeom prst="rect">
            <a:avLst/>
          </a:prstGeom>
          <a:noFill/>
          <a:ln w="34925">
            <a:solidFill>
              <a:srgbClr val="3D6C92"/>
            </a:solidFill>
          </a:ln>
        </p:spPr>
      </p:pic>
      <p:pic>
        <p:nvPicPr>
          <p:cNvPr id="10" name="Grafik 9"/>
          <p:cNvPicPr>
            <a:picLocks noChangeAspect="1"/>
          </p:cNvPicPr>
          <p:nvPr/>
        </p:nvPicPr>
        <p:blipFill>
          <a:blip r:embed="rId6">
            <a:clrChange>
              <a:clrFrom>
                <a:srgbClr val="FFFFFF"/>
              </a:clrFrom>
              <a:clrTo>
                <a:srgbClr val="FFFFFF">
                  <a:alpha val="0"/>
                </a:srgbClr>
              </a:clrTo>
            </a:clrChange>
          </a:blip>
          <a:stretch>
            <a:fillRect/>
          </a:stretch>
        </p:blipFill>
        <p:spPr>
          <a:xfrm>
            <a:off x="8456995" y="3265788"/>
            <a:ext cx="2509295" cy="1444134"/>
          </a:xfrm>
          <a:prstGeom prst="rect">
            <a:avLst/>
          </a:prstGeom>
          <a:ln w="34925">
            <a:solidFill>
              <a:srgbClr val="3D6C92"/>
            </a:solidFill>
          </a:ln>
        </p:spPr>
      </p:pic>
      <p:sp>
        <p:nvSpPr>
          <p:cNvPr id="8" name="Titel 1"/>
          <p:cNvSpPr txBox="1">
            <a:spLocks/>
          </p:cNvSpPr>
          <p:nvPr/>
        </p:nvSpPr>
        <p:spPr>
          <a:xfrm>
            <a:off x="854826" y="23275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b="1" dirty="0">
                <a:solidFill>
                  <a:srgbClr val="3D6C92"/>
                </a:solidFill>
                <a:latin typeface="Arial" panose="020B0604020202020204" pitchFamily="34" charset="0"/>
                <a:cs typeface="Arial" panose="020B0604020202020204" pitchFamily="34" charset="0"/>
              </a:rPr>
              <a:t>Wie erfahren die Schülerinnen und Schüler von den Kursen?</a:t>
            </a:r>
          </a:p>
        </p:txBody>
      </p:sp>
      <p:pic>
        <p:nvPicPr>
          <p:cNvPr id="6" name="Grafik 5">
            <a:extLst>
              <a:ext uri="{FF2B5EF4-FFF2-40B4-BE49-F238E27FC236}">
                <a16:creationId xmlns:a16="http://schemas.microsoft.com/office/drawing/2014/main" id="{76AD1DF8-6B6F-3E02-C34E-37F183586229}"/>
              </a:ext>
            </a:extLst>
          </p:cNvPr>
          <p:cNvPicPr>
            <a:picLocks noChangeAspect="1"/>
          </p:cNvPicPr>
          <p:nvPr/>
        </p:nvPicPr>
        <p:blipFill>
          <a:blip r:embed="rId7"/>
          <a:stretch>
            <a:fillRect/>
          </a:stretch>
        </p:blipFill>
        <p:spPr>
          <a:xfrm>
            <a:off x="3359387" y="3914351"/>
            <a:ext cx="749317" cy="516336"/>
          </a:xfrm>
          <a:prstGeom prst="rect">
            <a:avLst/>
          </a:prstGeom>
        </p:spPr>
      </p:pic>
    </p:spTree>
    <p:extLst>
      <p:ext uri="{BB962C8B-B14F-4D97-AF65-F5344CB8AC3E}">
        <p14:creationId xmlns:p14="http://schemas.microsoft.com/office/powerpoint/2010/main" val="9046940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ihandform 5"/>
          <p:cNvSpPr/>
          <p:nvPr/>
        </p:nvSpPr>
        <p:spPr>
          <a:xfrm rot="254014">
            <a:off x="1672389" y="5020991"/>
            <a:ext cx="3392198" cy="587183"/>
          </a:xfrm>
          <a:custGeom>
            <a:avLst/>
            <a:gdLst>
              <a:gd name="connsiteX0" fmla="*/ 0 w 2255173"/>
              <a:gd name="connsiteY0" fmla="*/ 137931 h 765032"/>
              <a:gd name="connsiteX1" fmla="*/ 613611 w 2255173"/>
              <a:gd name="connsiteY1" fmla="*/ 751541 h 765032"/>
              <a:gd name="connsiteX2" fmla="*/ 1082843 w 2255173"/>
              <a:gd name="connsiteY2" fmla="*/ 498878 h 765032"/>
              <a:gd name="connsiteX3" fmla="*/ 1419727 w 2255173"/>
              <a:gd name="connsiteY3" fmla="*/ 583099 h 765032"/>
              <a:gd name="connsiteX4" fmla="*/ 1876927 w 2255173"/>
              <a:gd name="connsiteY4" fmla="*/ 763573 h 765032"/>
              <a:gd name="connsiteX5" fmla="*/ 2237874 w 2255173"/>
              <a:gd name="connsiteY5" fmla="*/ 474815 h 765032"/>
              <a:gd name="connsiteX6" fmla="*/ 2201779 w 2255173"/>
              <a:gd name="connsiteY6" fmla="*/ 41678 h 765032"/>
              <a:gd name="connsiteX7" fmla="*/ 2213811 w 2255173"/>
              <a:gd name="connsiteY7" fmla="*/ 41678 h 76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173" h="765032">
                <a:moveTo>
                  <a:pt x="0" y="137931"/>
                </a:moveTo>
                <a:cubicBezTo>
                  <a:pt x="216568" y="414657"/>
                  <a:pt x="433137" y="691383"/>
                  <a:pt x="613611" y="751541"/>
                </a:cubicBezTo>
                <a:cubicBezTo>
                  <a:pt x="794085" y="811699"/>
                  <a:pt x="948490" y="526952"/>
                  <a:pt x="1082843" y="498878"/>
                </a:cubicBezTo>
                <a:cubicBezTo>
                  <a:pt x="1217196" y="470804"/>
                  <a:pt x="1287380" y="538983"/>
                  <a:pt x="1419727" y="583099"/>
                </a:cubicBezTo>
                <a:cubicBezTo>
                  <a:pt x="1552074" y="627215"/>
                  <a:pt x="1740569" y="781620"/>
                  <a:pt x="1876927" y="763573"/>
                </a:cubicBezTo>
                <a:cubicBezTo>
                  <a:pt x="2013285" y="745526"/>
                  <a:pt x="2183732" y="595131"/>
                  <a:pt x="2237874" y="474815"/>
                </a:cubicBezTo>
                <a:cubicBezTo>
                  <a:pt x="2292016" y="354499"/>
                  <a:pt x="2201779" y="41678"/>
                  <a:pt x="2201779" y="41678"/>
                </a:cubicBezTo>
                <a:cubicBezTo>
                  <a:pt x="2197769" y="-30511"/>
                  <a:pt x="2205790" y="5583"/>
                  <a:pt x="2213811" y="4167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7404" y="2689483"/>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54"/>
          <p:cNvSpPr txBox="1"/>
          <p:nvPr/>
        </p:nvSpPr>
        <p:spPr>
          <a:xfrm>
            <a:off x="3146231" y="4392458"/>
            <a:ext cx="1154290" cy="338554"/>
          </a:xfrm>
          <a:prstGeom prst="rect">
            <a:avLst/>
          </a:prstGeom>
          <a:noFill/>
        </p:spPr>
        <p:txBody>
          <a:bodyPr wrap="none" rtlCol="0">
            <a:spAutoFit/>
          </a:bodyPr>
          <a:lstStyle/>
          <a:p>
            <a:r>
              <a:rPr lang="de-DE" sz="1600" dirty="0">
                <a:solidFill>
                  <a:srgbClr val="006B95"/>
                </a:solidFill>
              </a:rPr>
              <a:t>Kursräume</a:t>
            </a:r>
          </a:p>
        </p:txBody>
      </p:sp>
      <p:pic>
        <p:nvPicPr>
          <p:cNvPr id="56" name="Grafik 55"/>
          <p:cNvPicPr>
            <a:picLocks noChangeAspect="1"/>
          </p:cNvPicPr>
          <p:nvPr/>
        </p:nvPicPr>
        <p:blipFill rotWithShape="1">
          <a:blip r:embed="rId8"/>
          <a:srcRect r="22408"/>
          <a:stretch/>
        </p:blipFill>
        <p:spPr>
          <a:xfrm rot="2921505">
            <a:off x="3265247" y="3000483"/>
            <a:ext cx="1123172" cy="1023400"/>
          </a:xfrm>
          <a:prstGeom prst="rect">
            <a:avLst/>
          </a:prstGeom>
        </p:spPr>
      </p:pic>
      <p:pic>
        <p:nvPicPr>
          <p:cNvPr id="43" name="Grafik 42"/>
          <p:cNvPicPr>
            <a:picLocks noChangeAspect="1"/>
          </p:cNvPicPr>
          <p:nvPr/>
        </p:nvPicPr>
        <p:blipFill>
          <a:blip r:embed="rId9"/>
          <a:stretch>
            <a:fillRect/>
          </a:stretch>
        </p:blipFill>
        <p:spPr>
          <a:xfrm rot="19133814">
            <a:off x="628620" y="743839"/>
            <a:ext cx="1229566" cy="1227674"/>
          </a:xfrm>
          <a:prstGeom prst="rect">
            <a:avLst/>
          </a:prstGeom>
        </p:spPr>
      </p:pic>
      <p:sp>
        <p:nvSpPr>
          <p:cNvPr id="57" name="Textfeld 56"/>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15635866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52604" y="207134"/>
            <a:ext cx="9557942" cy="705912"/>
          </a:xfrm>
          <a:solidFill>
            <a:schemeClr val="bg1"/>
          </a:solidFill>
        </p:spPr>
        <p:txBody>
          <a:bodyPr/>
          <a:lstStyle/>
          <a:p>
            <a:pPr algn="ctr"/>
            <a:r>
              <a:rPr lang="de-DE" b="1" dirty="0">
                <a:solidFill>
                  <a:srgbClr val="006B95"/>
                </a:solidFill>
              </a:rPr>
              <a:t>Kurse in der Webakademie</a:t>
            </a:r>
          </a:p>
        </p:txBody>
      </p:sp>
      <p:sp>
        <p:nvSpPr>
          <p:cNvPr id="3" name="Pfeil nach unten 2"/>
          <p:cNvSpPr/>
          <p:nvPr/>
        </p:nvSpPr>
        <p:spPr>
          <a:xfrm>
            <a:off x="927731"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p:cNvSpPr txBox="1"/>
          <p:nvPr/>
        </p:nvSpPr>
        <p:spPr>
          <a:xfrm>
            <a:off x="158698" y="2892170"/>
            <a:ext cx="2610593" cy="1200329"/>
          </a:xfrm>
          <a:prstGeom prst="rect">
            <a:avLst/>
          </a:prstGeom>
          <a:noFill/>
        </p:spPr>
        <p:txBody>
          <a:bodyPr wrap="square" rtlCol="0">
            <a:spAutoFit/>
          </a:bodyPr>
          <a:lstStyle/>
          <a:p>
            <a:r>
              <a:rPr lang="de-DE" dirty="0">
                <a:solidFill>
                  <a:srgbClr val="006B95"/>
                </a:solidFill>
              </a:rPr>
              <a:t>Kurse innerhalb der Webakademie, die zeit- und ortsunabhängig betreut werden.</a:t>
            </a:r>
          </a:p>
        </p:txBody>
      </p:sp>
      <p:pic>
        <p:nvPicPr>
          <p:cNvPr id="7" name="Grafik 6">
            <a:extLst>
              <a:ext uri="{FF2B5EF4-FFF2-40B4-BE49-F238E27FC236}">
                <a16:creationId xmlns:a16="http://schemas.microsoft.com/office/drawing/2014/main" id="{6B96FC25-D926-25A0-92B6-69F1BC59A129}"/>
              </a:ext>
            </a:extLst>
          </p:cNvPr>
          <p:cNvPicPr>
            <a:picLocks noChangeAspect="1"/>
          </p:cNvPicPr>
          <p:nvPr/>
        </p:nvPicPr>
        <p:blipFill>
          <a:blip r:embed="rId2"/>
          <a:stretch>
            <a:fillRect/>
          </a:stretch>
        </p:blipFill>
        <p:spPr>
          <a:xfrm>
            <a:off x="373295" y="4219167"/>
            <a:ext cx="1879309" cy="1049533"/>
          </a:xfrm>
          <a:prstGeom prst="rect">
            <a:avLst/>
          </a:prstGeom>
        </p:spPr>
      </p:pic>
      <p:sp>
        <p:nvSpPr>
          <p:cNvPr id="5" name="Textfeld 4"/>
          <p:cNvSpPr txBox="1"/>
          <p:nvPr/>
        </p:nvSpPr>
        <p:spPr>
          <a:xfrm>
            <a:off x="3770775" y="2892170"/>
            <a:ext cx="4233025" cy="1477328"/>
          </a:xfrm>
          <a:prstGeom prst="rect">
            <a:avLst/>
          </a:prstGeom>
          <a:noFill/>
        </p:spPr>
        <p:txBody>
          <a:bodyPr wrap="square" rtlCol="0">
            <a:spAutoFit/>
          </a:bodyPr>
          <a:lstStyle/>
          <a:p>
            <a:r>
              <a:rPr lang="de-DE" b="1" dirty="0">
                <a:solidFill>
                  <a:srgbClr val="006B95"/>
                </a:solidFill>
              </a:rPr>
              <a:t>Ferienkurse</a:t>
            </a:r>
            <a:br>
              <a:rPr lang="de-DE" dirty="0">
                <a:solidFill>
                  <a:srgbClr val="006B95"/>
                </a:solidFill>
              </a:rPr>
            </a:br>
            <a:r>
              <a:rPr lang="de-DE" dirty="0">
                <a:solidFill>
                  <a:srgbClr val="006B95"/>
                </a:solidFill>
              </a:rPr>
              <a:t>Im Zeitraum der Ferientermine  werden Live-Workshops im Rahmen einer Videokonferenzen</a:t>
            </a:r>
          </a:p>
          <a:p>
            <a:r>
              <a:rPr lang="de-DE" dirty="0">
                <a:solidFill>
                  <a:srgbClr val="006B95"/>
                </a:solidFill>
              </a:rPr>
              <a:t>durchgeführt.</a:t>
            </a:r>
          </a:p>
        </p:txBody>
      </p:sp>
      <p:sp>
        <p:nvSpPr>
          <p:cNvPr id="8" name="Pfeil nach unten 2">
            <a:extLst>
              <a:ext uri="{FF2B5EF4-FFF2-40B4-BE49-F238E27FC236}">
                <a16:creationId xmlns:a16="http://schemas.microsoft.com/office/drawing/2014/main" id="{7273A8F6-5D3B-9EF0-B986-87928EDD903D}"/>
              </a:ext>
            </a:extLst>
          </p:cNvPr>
          <p:cNvSpPr/>
          <p:nvPr/>
        </p:nvSpPr>
        <p:spPr>
          <a:xfrm>
            <a:off x="5502069"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p:cNvPicPr>
            <a:picLocks noChangeAspect="1"/>
          </p:cNvPicPr>
          <p:nvPr/>
        </p:nvPicPr>
        <p:blipFill>
          <a:blip r:embed="rId3"/>
          <a:stretch>
            <a:fillRect/>
          </a:stretch>
        </p:blipFill>
        <p:spPr>
          <a:xfrm>
            <a:off x="3882013" y="4369498"/>
            <a:ext cx="4121787" cy="1012162"/>
          </a:xfrm>
          <a:prstGeom prst="rect">
            <a:avLst/>
          </a:prstGeom>
        </p:spPr>
      </p:pic>
    </p:spTree>
    <p:extLst>
      <p:ext uri="{BB962C8B-B14F-4D97-AF65-F5344CB8AC3E}">
        <p14:creationId xmlns:p14="http://schemas.microsoft.com/office/powerpoint/2010/main" val="31486859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2D1521B-8FB3-6B7C-1363-CBF0F5E5CEB8}"/>
              </a:ext>
            </a:extLst>
          </p:cNvPr>
          <p:cNvSpPr>
            <a:spLocks noGrp="1"/>
          </p:cNvSpPr>
          <p:nvPr>
            <p:ph type="dt" sz="half" idx="10"/>
          </p:nvPr>
        </p:nvSpPr>
        <p:spPr/>
        <p:txBody>
          <a:bodyPr/>
          <a:lstStyle/>
          <a:p>
            <a:fld id="{83CCF774-383A-42C8-A8DB-D33B3F307E64}" type="datetime1">
              <a:rPr lang="de-DE" smtClean="0"/>
              <a:t>15.05.2025</a:t>
            </a:fld>
            <a:endParaRPr lang="de-DE" dirty="0"/>
          </a:p>
        </p:txBody>
      </p:sp>
      <p:sp>
        <p:nvSpPr>
          <p:cNvPr id="3" name="Fußzeilenplatzhalter 2">
            <a:extLst>
              <a:ext uri="{FF2B5EF4-FFF2-40B4-BE49-F238E27FC236}">
                <a16:creationId xmlns:a16="http://schemas.microsoft.com/office/drawing/2014/main" id="{62051FE8-672E-8CCA-7C7D-5915E04438F1}"/>
              </a:ext>
            </a:extLst>
          </p:cNvPr>
          <p:cNvSpPr>
            <a:spLocks noGrp="1"/>
          </p:cNvSpPr>
          <p:nvPr>
            <p:ph type="ftr" sz="quarter" idx="11"/>
          </p:nvPr>
        </p:nvSpPr>
        <p:spPr/>
        <p:txBody>
          <a:bodyPr/>
          <a:lstStyle/>
          <a:p>
            <a:r>
              <a:rPr lang="de-DE" dirty="0"/>
              <a:t>Andrea Peter-Wehner</a:t>
            </a:r>
          </a:p>
        </p:txBody>
      </p:sp>
      <p:sp>
        <p:nvSpPr>
          <p:cNvPr id="9" name="Titel 1">
            <a:extLst>
              <a:ext uri="{FF2B5EF4-FFF2-40B4-BE49-F238E27FC236}">
                <a16:creationId xmlns:a16="http://schemas.microsoft.com/office/drawing/2014/main" id="{75945D10-439D-33E8-DEA8-1C6B056420BE}"/>
              </a:ext>
            </a:extLst>
          </p:cNvPr>
          <p:cNvSpPr txBox="1">
            <a:spLocks/>
          </p:cNvSpPr>
          <p:nvPr/>
        </p:nvSpPr>
        <p:spPr>
          <a:xfrm>
            <a:off x="2279904" y="243840"/>
            <a:ext cx="8915400" cy="746960"/>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a:t>Osterferienkursplan 2025</a:t>
            </a:r>
          </a:p>
        </p:txBody>
      </p:sp>
      <p:pic>
        <p:nvPicPr>
          <p:cNvPr id="8" name="Grafik 7">
            <a:extLst>
              <a:ext uri="{FF2B5EF4-FFF2-40B4-BE49-F238E27FC236}">
                <a16:creationId xmlns:a16="http://schemas.microsoft.com/office/drawing/2014/main" id="{B1AA15AA-4827-4D06-AA37-C0E3A72EB919}"/>
              </a:ext>
            </a:extLst>
          </p:cNvPr>
          <p:cNvPicPr>
            <a:picLocks noChangeAspect="1"/>
          </p:cNvPicPr>
          <p:nvPr/>
        </p:nvPicPr>
        <p:blipFill>
          <a:blip r:embed="rId2"/>
          <a:stretch>
            <a:fillRect/>
          </a:stretch>
        </p:blipFill>
        <p:spPr>
          <a:xfrm>
            <a:off x="3707572" y="1276801"/>
            <a:ext cx="8345065" cy="4058216"/>
          </a:xfrm>
          <a:prstGeom prst="rect">
            <a:avLst/>
          </a:prstGeom>
        </p:spPr>
      </p:pic>
      <p:pic>
        <p:nvPicPr>
          <p:cNvPr id="11" name="Grafik 10">
            <a:extLst>
              <a:ext uri="{FF2B5EF4-FFF2-40B4-BE49-F238E27FC236}">
                <a16:creationId xmlns:a16="http://schemas.microsoft.com/office/drawing/2014/main" id="{E2C51478-00DC-4C68-B0F2-A79ED808921F}"/>
              </a:ext>
            </a:extLst>
          </p:cNvPr>
          <p:cNvPicPr>
            <a:picLocks noChangeAspect="1"/>
          </p:cNvPicPr>
          <p:nvPr/>
        </p:nvPicPr>
        <p:blipFill rotWithShape="1">
          <a:blip r:embed="rId3"/>
          <a:srcRect r="59656" b="19863"/>
          <a:stretch/>
        </p:blipFill>
        <p:spPr>
          <a:xfrm>
            <a:off x="312427" y="1276801"/>
            <a:ext cx="3395145" cy="4344216"/>
          </a:xfrm>
          <a:prstGeom prst="rect">
            <a:avLst/>
          </a:prstGeom>
        </p:spPr>
      </p:pic>
    </p:spTree>
    <p:extLst>
      <p:ext uri="{BB962C8B-B14F-4D97-AF65-F5344CB8AC3E}">
        <p14:creationId xmlns:p14="http://schemas.microsoft.com/office/powerpoint/2010/main" val="20742766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2D1521B-8FB3-6B7C-1363-CBF0F5E5CEB8}"/>
              </a:ext>
            </a:extLst>
          </p:cNvPr>
          <p:cNvSpPr>
            <a:spLocks noGrp="1"/>
          </p:cNvSpPr>
          <p:nvPr>
            <p:ph type="dt" sz="half" idx="10"/>
          </p:nvPr>
        </p:nvSpPr>
        <p:spPr/>
        <p:txBody>
          <a:bodyPr/>
          <a:lstStyle/>
          <a:p>
            <a:fld id="{83CCF774-383A-42C8-A8DB-D33B3F307E64}" type="datetime1">
              <a:rPr lang="de-DE" smtClean="0"/>
              <a:t>15.05.2025</a:t>
            </a:fld>
            <a:endParaRPr lang="de-DE" dirty="0"/>
          </a:p>
        </p:txBody>
      </p:sp>
      <p:sp>
        <p:nvSpPr>
          <p:cNvPr id="3" name="Fußzeilenplatzhalter 2">
            <a:extLst>
              <a:ext uri="{FF2B5EF4-FFF2-40B4-BE49-F238E27FC236}">
                <a16:creationId xmlns:a16="http://schemas.microsoft.com/office/drawing/2014/main" id="{62051FE8-672E-8CCA-7C7D-5915E04438F1}"/>
              </a:ext>
            </a:extLst>
          </p:cNvPr>
          <p:cNvSpPr>
            <a:spLocks noGrp="1"/>
          </p:cNvSpPr>
          <p:nvPr>
            <p:ph type="ftr" sz="quarter" idx="11"/>
          </p:nvPr>
        </p:nvSpPr>
        <p:spPr/>
        <p:txBody>
          <a:bodyPr/>
          <a:lstStyle/>
          <a:p>
            <a:r>
              <a:rPr lang="de-DE" dirty="0"/>
              <a:t>Andrea Peter-Wehner</a:t>
            </a:r>
          </a:p>
        </p:txBody>
      </p:sp>
      <p:sp>
        <p:nvSpPr>
          <p:cNvPr id="9" name="Titel 1">
            <a:extLst>
              <a:ext uri="{FF2B5EF4-FFF2-40B4-BE49-F238E27FC236}">
                <a16:creationId xmlns:a16="http://schemas.microsoft.com/office/drawing/2014/main" id="{75945D10-439D-33E8-DEA8-1C6B056420BE}"/>
              </a:ext>
            </a:extLst>
          </p:cNvPr>
          <p:cNvSpPr txBox="1">
            <a:spLocks/>
          </p:cNvSpPr>
          <p:nvPr/>
        </p:nvSpPr>
        <p:spPr>
          <a:xfrm>
            <a:off x="2279904" y="243840"/>
            <a:ext cx="8915400" cy="746960"/>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a:t>Osterferienkursplan 2025</a:t>
            </a:r>
          </a:p>
        </p:txBody>
      </p:sp>
      <p:pic>
        <p:nvPicPr>
          <p:cNvPr id="4" name="Grafik 3">
            <a:extLst>
              <a:ext uri="{FF2B5EF4-FFF2-40B4-BE49-F238E27FC236}">
                <a16:creationId xmlns:a16="http://schemas.microsoft.com/office/drawing/2014/main" id="{F4DF0F33-5CC6-4848-B478-EBB7B05E9260}"/>
              </a:ext>
            </a:extLst>
          </p:cNvPr>
          <p:cNvPicPr>
            <a:picLocks noChangeAspect="1"/>
          </p:cNvPicPr>
          <p:nvPr/>
        </p:nvPicPr>
        <p:blipFill rotWithShape="1">
          <a:blip r:embed="rId2"/>
          <a:srcRect l="9641" t="10769" r="8821" b="13078"/>
          <a:stretch/>
        </p:blipFill>
        <p:spPr>
          <a:xfrm>
            <a:off x="898591" y="1943100"/>
            <a:ext cx="2635916" cy="2461846"/>
          </a:xfrm>
          <a:prstGeom prst="rect">
            <a:avLst/>
          </a:prstGeom>
        </p:spPr>
      </p:pic>
      <p:pic>
        <p:nvPicPr>
          <p:cNvPr id="5" name="Grafik 4">
            <a:extLst>
              <a:ext uri="{FF2B5EF4-FFF2-40B4-BE49-F238E27FC236}">
                <a16:creationId xmlns:a16="http://schemas.microsoft.com/office/drawing/2014/main" id="{49C3CF69-EC06-4DE9-BCE5-37FA749E22A2}"/>
              </a:ext>
            </a:extLst>
          </p:cNvPr>
          <p:cNvPicPr>
            <a:picLocks noChangeAspect="1"/>
          </p:cNvPicPr>
          <p:nvPr/>
        </p:nvPicPr>
        <p:blipFill rotWithShape="1">
          <a:blip r:embed="rId3"/>
          <a:srcRect l="5179" t="14923" r="5179" b="12923"/>
          <a:stretch/>
        </p:blipFill>
        <p:spPr>
          <a:xfrm>
            <a:off x="4375057" y="2004646"/>
            <a:ext cx="3266042" cy="2628900"/>
          </a:xfrm>
          <a:prstGeom prst="rect">
            <a:avLst/>
          </a:prstGeom>
        </p:spPr>
      </p:pic>
      <p:pic>
        <p:nvPicPr>
          <p:cNvPr id="6" name="Grafik 5">
            <a:extLst>
              <a:ext uri="{FF2B5EF4-FFF2-40B4-BE49-F238E27FC236}">
                <a16:creationId xmlns:a16="http://schemas.microsoft.com/office/drawing/2014/main" id="{D8EF1C89-8DDB-45A8-9BFC-FF8F91027298}"/>
              </a:ext>
            </a:extLst>
          </p:cNvPr>
          <p:cNvPicPr>
            <a:picLocks noChangeAspect="1"/>
          </p:cNvPicPr>
          <p:nvPr/>
        </p:nvPicPr>
        <p:blipFill rotWithShape="1">
          <a:blip r:embed="rId4"/>
          <a:srcRect l="9333" t="10155" r="8359" b="12615"/>
          <a:stretch/>
        </p:blipFill>
        <p:spPr>
          <a:xfrm>
            <a:off x="8481649" y="1925516"/>
            <a:ext cx="2886048" cy="2708030"/>
          </a:xfrm>
          <a:prstGeom prst="rect">
            <a:avLst/>
          </a:prstGeom>
        </p:spPr>
      </p:pic>
    </p:spTree>
    <p:extLst>
      <p:ext uri="{BB962C8B-B14F-4D97-AF65-F5344CB8AC3E}">
        <p14:creationId xmlns:p14="http://schemas.microsoft.com/office/powerpoint/2010/main" val="21259217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2D1521B-8FB3-6B7C-1363-CBF0F5E5CEB8}"/>
              </a:ext>
            </a:extLst>
          </p:cNvPr>
          <p:cNvSpPr>
            <a:spLocks noGrp="1"/>
          </p:cNvSpPr>
          <p:nvPr>
            <p:ph type="dt" sz="half" idx="10"/>
          </p:nvPr>
        </p:nvSpPr>
        <p:spPr/>
        <p:txBody>
          <a:bodyPr/>
          <a:lstStyle/>
          <a:p>
            <a:fld id="{83CCF774-383A-42C8-A8DB-D33B3F307E64}" type="datetime1">
              <a:rPr lang="de-DE" smtClean="0"/>
              <a:t>15.05.2025</a:t>
            </a:fld>
            <a:endParaRPr lang="de-DE" dirty="0"/>
          </a:p>
        </p:txBody>
      </p:sp>
      <p:sp>
        <p:nvSpPr>
          <p:cNvPr id="3" name="Fußzeilenplatzhalter 2">
            <a:extLst>
              <a:ext uri="{FF2B5EF4-FFF2-40B4-BE49-F238E27FC236}">
                <a16:creationId xmlns:a16="http://schemas.microsoft.com/office/drawing/2014/main" id="{62051FE8-672E-8CCA-7C7D-5915E04438F1}"/>
              </a:ext>
            </a:extLst>
          </p:cNvPr>
          <p:cNvSpPr>
            <a:spLocks noGrp="1"/>
          </p:cNvSpPr>
          <p:nvPr>
            <p:ph type="ftr" sz="quarter" idx="11"/>
          </p:nvPr>
        </p:nvSpPr>
        <p:spPr/>
        <p:txBody>
          <a:bodyPr/>
          <a:lstStyle/>
          <a:p>
            <a:r>
              <a:rPr lang="de-DE" dirty="0"/>
              <a:t>Andrea Peter-Wehner</a:t>
            </a:r>
          </a:p>
        </p:txBody>
      </p:sp>
      <p:sp>
        <p:nvSpPr>
          <p:cNvPr id="9" name="Titel 1">
            <a:extLst>
              <a:ext uri="{FF2B5EF4-FFF2-40B4-BE49-F238E27FC236}">
                <a16:creationId xmlns:a16="http://schemas.microsoft.com/office/drawing/2014/main" id="{75945D10-439D-33E8-DEA8-1C6B056420BE}"/>
              </a:ext>
            </a:extLst>
          </p:cNvPr>
          <p:cNvSpPr txBox="1">
            <a:spLocks/>
          </p:cNvSpPr>
          <p:nvPr/>
        </p:nvSpPr>
        <p:spPr>
          <a:xfrm>
            <a:off x="2279904" y="243840"/>
            <a:ext cx="8915400" cy="746960"/>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a:t>Osterferienkursplan 2025</a:t>
            </a:r>
          </a:p>
        </p:txBody>
      </p:sp>
      <p:pic>
        <p:nvPicPr>
          <p:cNvPr id="7" name="Grafik 6">
            <a:extLst>
              <a:ext uri="{FF2B5EF4-FFF2-40B4-BE49-F238E27FC236}">
                <a16:creationId xmlns:a16="http://schemas.microsoft.com/office/drawing/2014/main" id="{F43DC2B4-44C8-4328-8532-EB1DE8556810}"/>
              </a:ext>
            </a:extLst>
          </p:cNvPr>
          <p:cNvPicPr>
            <a:picLocks noChangeAspect="1"/>
          </p:cNvPicPr>
          <p:nvPr/>
        </p:nvPicPr>
        <p:blipFill>
          <a:blip r:embed="rId2"/>
          <a:stretch>
            <a:fillRect/>
          </a:stretch>
        </p:blipFill>
        <p:spPr>
          <a:xfrm>
            <a:off x="0" y="1371600"/>
            <a:ext cx="4007800" cy="3780692"/>
          </a:xfrm>
          <a:prstGeom prst="rect">
            <a:avLst/>
          </a:prstGeom>
        </p:spPr>
      </p:pic>
      <p:pic>
        <p:nvPicPr>
          <p:cNvPr id="8" name="Grafik 7">
            <a:extLst>
              <a:ext uri="{FF2B5EF4-FFF2-40B4-BE49-F238E27FC236}">
                <a16:creationId xmlns:a16="http://schemas.microsoft.com/office/drawing/2014/main" id="{153F2EBC-826B-4FEA-9CA6-A96079216B4C}"/>
              </a:ext>
            </a:extLst>
          </p:cNvPr>
          <p:cNvPicPr>
            <a:picLocks noChangeAspect="1"/>
          </p:cNvPicPr>
          <p:nvPr/>
        </p:nvPicPr>
        <p:blipFill>
          <a:blip r:embed="rId3"/>
          <a:stretch>
            <a:fillRect/>
          </a:stretch>
        </p:blipFill>
        <p:spPr>
          <a:xfrm>
            <a:off x="4070516" y="1467930"/>
            <a:ext cx="3417922" cy="3675184"/>
          </a:xfrm>
          <a:prstGeom prst="rect">
            <a:avLst/>
          </a:prstGeom>
        </p:spPr>
      </p:pic>
      <p:pic>
        <p:nvPicPr>
          <p:cNvPr id="1026" name="Picture 2" descr="LEGO® Fotografieren mit Minifiguren">
            <a:extLst>
              <a:ext uri="{FF2B5EF4-FFF2-40B4-BE49-F238E27FC236}">
                <a16:creationId xmlns:a16="http://schemas.microsoft.com/office/drawing/2014/main" id="{0104786A-C1FE-44C8-8A95-0266B68A4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0611" y="1560841"/>
            <a:ext cx="3491803" cy="3491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5240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2D1521B-8FB3-6B7C-1363-CBF0F5E5CEB8}"/>
              </a:ext>
            </a:extLst>
          </p:cNvPr>
          <p:cNvSpPr>
            <a:spLocks noGrp="1"/>
          </p:cNvSpPr>
          <p:nvPr>
            <p:ph type="dt" sz="half" idx="10"/>
          </p:nvPr>
        </p:nvSpPr>
        <p:spPr/>
        <p:txBody>
          <a:bodyPr/>
          <a:lstStyle/>
          <a:p>
            <a:fld id="{83CCF774-383A-42C8-A8DB-D33B3F307E64}" type="datetime1">
              <a:rPr lang="de-DE" smtClean="0"/>
              <a:t>15.05.2025</a:t>
            </a:fld>
            <a:endParaRPr lang="de-DE" dirty="0"/>
          </a:p>
        </p:txBody>
      </p:sp>
      <p:sp>
        <p:nvSpPr>
          <p:cNvPr id="3" name="Fußzeilenplatzhalter 2">
            <a:extLst>
              <a:ext uri="{FF2B5EF4-FFF2-40B4-BE49-F238E27FC236}">
                <a16:creationId xmlns:a16="http://schemas.microsoft.com/office/drawing/2014/main" id="{62051FE8-672E-8CCA-7C7D-5915E04438F1}"/>
              </a:ext>
            </a:extLst>
          </p:cNvPr>
          <p:cNvSpPr>
            <a:spLocks noGrp="1"/>
          </p:cNvSpPr>
          <p:nvPr>
            <p:ph type="ftr" sz="quarter" idx="11"/>
          </p:nvPr>
        </p:nvSpPr>
        <p:spPr/>
        <p:txBody>
          <a:bodyPr/>
          <a:lstStyle/>
          <a:p>
            <a:r>
              <a:rPr lang="de-DE" dirty="0"/>
              <a:t>Andrea Peter-Wehner</a:t>
            </a:r>
          </a:p>
        </p:txBody>
      </p:sp>
      <p:sp>
        <p:nvSpPr>
          <p:cNvPr id="9" name="Titel 1">
            <a:extLst>
              <a:ext uri="{FF2B5EF4-FFF2-40B4-BE49-F238E27FC236}">
                <a16:creationId xmlns:a16="http://schemas.microsoft.com/office/drawing/2014/main" id="{75945D10-439D-33E8-DEA8-1C6B056420BE}"/>
              </a:ext>
            </a:extLst>
          </p:cNvPr>
          <p:cNvSpPr txBox="1">
            <a:spLocks/>
          </p:cNvSpPr>
          <p:nvPr/>
        </p:nvSpPr>
        <p:spPr>
          <a:xfrm>
            <a:off x="2279904" y="243840"/>
            <a:ext cx="8915400" cy="746960"/>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a:t>Osterferien 2025 in Zahlen</a:t>
            </a:r>
          </a:p>
        </p:txBody>
      </p:sp>
      <p:pic>
        <p:nvPicPr>
          <p:cNvPr id="5" name="Grafik 4">
            <a:extLst>
              <a:ext uri="{FF2B5EF4-FFF2-40B4-BE49-F238E27FC236}">
                <a16:creationId xmlns:a16="http://schemas.microsoft.com/office/drawing/2014/main" id="{7FA8B591-1585-4555-A1C6-216FDCE9DEE8}"/>
              </a:ext>
            </a:extLst>
          </p:cNvPr>
          <p:cNvPicPr>
            <a:picLocks noChangeAspect="1"/>
          </p:cNvPicPr>
          <p:nvPr/>
        </p:nvPicPr>
        <p:blipFill>
          <a:blip r:embed="rId2"/>
          <a:stretch>
            <a:fillRect/>
          </a:stretch>
        </p:blipFill>
        <p:spPr>
          <a:xfrm>
            <a:off x="652368" y="3457048"/>
            <a:ext cx="2720742" cy="1685584"/>
          </a:xfrm>
          <a:prstGeom prst="rect">
            <a:avLst/>
          </a:prstGeom>
        </p:spPr>
      </p:pic>
      <p:pic>
        <p:nvPicPr>
          <p:cNvPr id="6" name="Grafik 5">
            <a:extLst>
              <a:ext uri="{FF2B5EF4-FFF2-40B4-BE49-F238E27FC236}">
                <a16:creationId xmlns:a16="http://schemas.microsoft.com/office/drawing/2014/main" id="{86EEA7E3-7476-4A03-B4E3-92B0F655E72A}"/>
              </a:ext>
            </a:extLst>
          </p:cNvPr>
          <p:cNvPicPr>
            <a:picLocks noChangeAspect="1"/>
          </p:cNvPicPr>
          <p:nvPr/>
        </p:nvPicPr>
        <p:blipFill>
          <a:blip r:embed="rId3"/>
          <a:stretch>
            <a:fillRect/>
          </a:stretch>
        </p:blipFill>
        <p:spPr>
          <a:xfrm>
            <a:off x="4768412" y="3429000"/>
            <a:ext cx="1797917" cy="1644813"/>
          </a:xfrm>
          <a:prstGeom prst="rect">
            <a:avLst/>
          </a:prstGeom>
        </p:spPr>
      </p:pic>
      <p:pic>
        <p:nvPicPr>
          <p:cNvPr id="7" name="Grafik 6">
            <a:extLst>
              <a:ext uri="{FF2B5EF4-FFF2-40B4-BE49-F238E27FC236}">
                <a16:creationId xmlns:a16="http://schemas.microsoft.com/office/drawing/2014/main" id="{6447E372-79A5-46A1-B4E3-1121602DC8D5}"/>
              </a:ext>
            </a:extLst>
          </p:cNvPr>
          <p:cNvPicPr>
            <a:picLocks noChangeAspect="1"/>
          </p:cNvPicPr>
          <p:nvPr/>
        </p:nvPicPr>
        <p:blipFill>
          <a:blip r:embed="rId4"/>
          <a:stretch>
            <a:fillRect/>
          </a:stretch>
        </p:blipFill>
        <p:spPr>
          <a:xfrm>
            <a:off x="702636" y="1292623"/>
            <a:ext cx="2399866" cy="1569288"/>
          </a:xfrm>
          <a:prstGeom prst="rect">
            <a:avLst/>
          </a:prstGeom>
        </p:spPr>
      </p:pic>
      <p:pic>
        <p:nvPicPr>
          <p:cNvPr id="12" name="Grafik 11">
            <a:extLst>
              <a:ext uri="{FF2B5EF4-FFF2-40B4-BE49-F238E27FC236}">
                <a16:creationId xmlns:a16="http://schemas.microsoft.com/office/drawing/2014/main" id="{C44BBF0B-590A-45E3-AF11-6DBAD42FBB0E}"/>
              </a:ext>
            </a:extLst>
          </p:cNvPr>
          <p:cNvPicPr>
            <a:picLocks noChangeAspect="1"/>
          </p:cNvPicPr>
          <p:nvPr/>
        </p:nvPicPr>
        <p:blipFill rotWithShape="1">
          <a:blip r:embed="rId5"/>
          <a:srcRect t="21549" b="21928"/>
          <a:stretch/>
        </p:blipFill>
        <p:spPr>
          <a:xfrm>
            <a:off x="9511039" y="3524438"/>
            <a:ext cx="1487248" cy="1768079"/>
          </a:xfrm>
          <a:prstGeom prst="rect">
            <a:avLst/>
          </a:prstGeom>
        </p:spPr>
      </p:pic>
      <p:pic>
        <p:nvPicPr>
          <p:cNvPr id="1026" name="Picture 2" descr="Laptop Skizze Bilder - Kostenloser Download auf Freepik">
            <a:extLst>
              <a:ext uri="{FF2B5EF4-FFF2-40B4-BE49-F238E27FC236}">
                <a16:creationId xmlns:a16="http://schemas.microsoft.com/office/drawing/2014/main" id="{00087974-69AA-4AB7-B9B9-4C5738EC7B8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881" t="21387" r="11958" b="21306"/>
          <a:stretch/>
        </p:blipFill>
        <p:spPr bwMode="auto">
          <a:xfrm>
            <a:off x="4608831" y="1199212"/>
            <a:ext cx="2113012" cy="15692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feld 16">
            <a:extLst>
              <a:ext uri="{FF2B5EF4-FFF2-40B4-BE49-F238E27FC236}">
                <a16:creationId xmlns:a16="http://schemas.microsoft.com/office/drawing/2014/main" id="{2A9224B2-26BE-4DEE-9C20-0D9E71AB8699}"/>
              </a:ext>
            </a:extLst>
          </p:cNvPr>
          <p:cNvSpPr txBox="1"/>
          <p:nvPr/>
        </p:nvSpPr>
        <p:spPr>
          <a:xfrm>
            <a:off x="468725" y="5135176"/>
            <a:ext cx="6097604" cy="369332"/>
          </a:xfrm>
          <a:prstGeom prst="rect">
            <a:avLst/>
          </a:prstGeom>
          <a:noFill/>
        </p:spPr>
        <p:txBody>
          <a:bodyPr wrap="square">
            <a:spAutoFit/>
          </a:bodyPr>
          <a:lstStyle/>
          <a:p>
            <a:r>
              <a:rPr lang="de-DE" sz="1800" dirty="0">
                <a:solidFill>
                  <a:srgbClr val="006B95"/>
                </a:solidFill>
              </a:rPr>
              <a:t>223 Schülerinnen und Schüler</a:t>
            </a:r>
          </a:p>
        </p:txBody>
      </p:sp>
      <p:sp>
        <p:nvSpPr>
          <p:cNvPr id="19" name="Textfeld 18">
            <a:extLst>
              <a:ext uri="{FF2B5EF4-FFF2-40B4-BE49-F238E27FC236}">
                <a16:creationId xmlns:a16="http://schemas.microsoft.com/office/drawing/2014/main" id="{0023B2A6-01C8-4245-9FFE-A887139364FC}"/>
              </a:ext>
            </a:extLst>
          </p:cNvPr>
          <p:cNvSpPr txBox="1"/>
          <p:nvPr/>
        </p:nvSpPr>
        <p:spPr>
          <a:xfrm>
            <a:off x="4792379" y="5140087"/>
            <a:ext cx="3858928" cy="369332"/>
          </a:xfrm>
          <a:prstGeom prst="rect">
            <a:avLst/>
          </a:prstGeom>
          <a:noFill/>
        </p:spPr>
        <p:txBody>
          <a:bodyPr wrap="square">
            <a:spAutoFit/>
          </a:bodyPr>
          <a:lstStyle/>
          <a:p>
            <a:r>
              <a:rPr lang="de-DE" sz="1800" dirty="0">
                <a:solidFill>
                  <a:srgbClr val="006B95"/>
                </a:solidFill>
              </a:rPr>
              <a:t>164 Päckchen</a:t>
            </a:r>
          </a:p>
        </p:txBody>
      </p:sp>
      <p:sp>
        <p:nvSpPr>
          <p:cNvPr id="21" name="Textfeld 20">
            <a:extLst>
              <a:ext uri="{FF2B5EF4-FFF2-40B4-BE49-F238E27FC236}">
                <a16:creationId xmlns:a16="http://schemas.microsoft.com/office/drawing/2014/main" id="{510639EA-D96C-4920-BC8D-E822173C1A5A}"/>
              </a:ext>
            </a:extLst>
          </p:cNvPr>
          <p:cNvSpPr txBox="1"/>
          <p:nvPr/>
        </p:nvSpPr>
        <p:spPr>
          <a:xfrm>
            <a:off x="9030648" y="5319842"/>
            <a:ext cx="3161352" cy="369332"/>
          </a:xfrm>
          <a:prstGeom prst="rect">
            <a:avLst/>
          </a:prstGeom>
          <a:noFill/>
        </p:spPr>
        <p:txBody>
          <a:bodyPr wrap="square">
            <a:spAutoFit/>
          </a:bodyPr>
          <a:lstStyle/>
          <a:p>
            <a:r>
              <a:rPr lang="de-DE" sz="1800" dirty="0">
                <a:solidFill>
                  <a:srgbClr val="006B95"/>
                </a:solidFill>
              </a:rPr>
              <a:t>Arendsee – 186,8 km</a:t>
            </a:r>
          </a:p>
        </p:txBody>
      </p:sp>
      <p:sp>
        <p:nvSpPr>
          <p:cNvPr id="23" name="Textfeld 22">
            <a:extLst>
              <a:ext uri="{FF2B5EF4-FFF2-40B4-BE49-F238E27FC236}">
                <a16:creationId xmlns:a16="http://schemas.microsoft.com/office/drawing/2014/main" id="{B8471B61-3290-4BD1-85C6-73F2A6BEE405}"/>
              </a:ext>
            </a:extLst>
          </p:cNvPr>
          <p:cNvSpPr txBox="1"/>
          <p:nvPr/>
        </p:nvSpPr>
        <p:spPr>
          <a:xfrm>
            <a:off x="145509" y="2885609"/>
            <a:ext cx="3514120" cy="369332"/>
          </a:xfrm>
          <a:prstGeom prst="rect">
            <a:avLst/>
          </a:prstGeom>
          <a:noFill/>
        </p:spPr>
        <p:txBody>
          <a:bodyPr wrap="square">
            <a:spAutoFit/>
          </a:bodyPr>
          <a:lstStyle/>
          <a:p>
            <a:r>
              <a:rPr lang="de-DE" sz="1800" dirty="0">
                <a:solidFill>
                  <a:srgbClr val="006B95"/>
                </a:solidFill>
              </a:rPr>
              <a:t>20 Kurse (13 Kurse ausgebucht)</a:t>
            </a:r>
          </a:p>
        </p:txBody>
      </p:sp>
      <p:sp>
        <p:nvSpPr>
          <p:cNvPr id="25" name="Textfeld 24">
            <a:extLst>
              <a:ext uri="{FF2B5EF4-FFF2-40B4-BE49-F238E27FC236}">
                <a16:creationId xmlns:a16="http://schemas.microsoft.com/office/drawing/2014/main" id="{BB603057-0E5F-4A4B-AD2D-7ABB9C18179F}"/>
              </a:ext>
            </a:extLst>
          </p:cNvPr>
          <p:cNvSpPr txBox="1"/>
          <p:nvPr/>
        </p:nvSpPr>
        <p:spPr>
          <a:xfrm>
            <a:off x="4746679" y="2871035"/>
            <a:ext cx="6251608" cy="369332"/>
          </a:xfrm>
          <a:prstGeom prst="rect">
            <a:avLst/>
          </a:prstGeom>
          <a:noFill/>
        </p:spPr>
        <p:txBody>
          <a:bodyPr wrap="square">
            <a:spAutoFit/>
          </a:bodyPr>
          <a:lstStyle/>
          <a:p>
            <a:r>
              <a:rPr lang="de-DE" sz="1800" dirty="0">
                <a:solidFill>
                  <a:srgbClr val="006B95"/>
                </a:solidFill>
              </a:rPr>
              <a:t>40 Videokonferenzen</a:t>
            </a:r>
          </a:p>
        </p:txBody>
      </p:sp>
      <p:sp>
        <p:nvSpPr>
          <p:cNvPr id="27" name="Textfeld 26">
            <a:extLst>
              <a:ext uri="{FF2B5EF4-FFF2-40B4-BE49-F238E27FC236}">
                <a16:creationId xmlns:a16="http://schemas.microsoft.com/office/drawing/2014/main" id="{BAA04C6D-81E2-4982-A9C9-5D979F2E3AA4}"/>
              </a:ext>
            </a:extLst>
          </p:cNvPr>
          <p:cNvSpPr txBox="1"/>
          <p:nvPr/>
        </p:nvSpPr>
        <p:spPr>
          <a:xfrm>
            <a:off x="8869701" y="3072950"/>
            <a:ext cx="6232358" cy="369332"/>
          </a:xfrm>
          <a:prstGeom prst="rect">
            <a:avLst/>
          </a:prstGeom>
          <a:noFill/>
        </p:spPr>
        <p:txBody>
          <a:bodyPr wrap="square">
            <a:spAutoFit/>
          </a:bodyPr>
          <a:lstStyle/>
          <a:p>
            <a:r>
              <a:rPr lang="de-DE" sz="1800" dirty="0">
                <a:solidFill>
                  <a:srgbClr val="006B95"/>
                </a:solidFill>
              </a:rPr>
              <a:t>8 Kursleiterinnen/Kursleiter</a:t>
            </a:r>
          </a:p>
        </p:txBody>
      </p:sp>
      <p:pic>
        <p:nvPicPr>
          <p:cNvPr id="1028" name="Picture 4" descr="Kostenlose Bildungspräsentation Lehrer Vektor">
            <a:extLst>
              <a:ext uri="{FF2B5EF4-FFF2-40B4-BE49-F238E27FC236}">
                <a16:creationId xmlns:a16="http://schemas.microsoft.com/office/drawing/2014/main" id="{AEC14978-BF19-4612-BBD4-64D9277EB71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79177" y="1161185"/>
            <a:ext cx="1870166" cy="1911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9283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378399" y="1442054"/>
            <a:ext cx="8477734" cy="584775"/>
          </a:xfrm>
          <a:prstGeom prst="rect">
            <a:avLst/>
          </a:prstGeom>
          <a:ln w="25400">
            <a:solidFill>
              <a:srgbClr val="006B95"/>
            </a:solidFill>
          </a:ln>
        </p:spPr>
        <p:txBody>
          <a:bodyPr wrap="square">
            <a:spAutoFit/>
          </a:bodyPr>
          <a:lstStyle/>
          <a:p>
            <a:r>
              <a:rPr lang="de-DE" sz="3200" dirty="0">
                <a:solidFill>
                  <a:srgbClr val="006B95"/>
                </a:solidFill>
              </a:rPr>
              <a:t>Deine eigene Minecraft©-Figur als 3D-Druck</a:t>
            </a:r>
          </a:p>
        </p:txBody>
      </p:sp>
      <p:sp>
        <p:nvSpPr>
          <p:cNvPr id="5" name="Rechteck 4"/>
          <p:cNvSpPr/>
          <p:nvPr/>
        </p:nvSpPr>
        <p:spPr>
          <a:xfrm>
            <a:off x="5909733" y="2219067"/>
            <a:ext cx="4105535" cy="1077218"/>
          </a:xfrm>
          <a:prstGeom prst="rect">
            <a:avLst/>
          </a:prstGeom>
          <a:ln w="25400">
            <a:solidFill>
              <a:srgbClr val="006B95"/>
            </a:solidFill>
          </a:ln>
        </p:spPr>
        <p:txBody>
          <a:bodyPr wrap="square">
            <a:spAutoFit/>
          </a:bodyPr>
          <a:lstStyle/>
          <a:p>
            <a:r>
              <a:rPr lang="de-DE" sz="3200" dirty="0">
                <a:solidFill>
                  <a:srgbClr val="006B95"/>
                </a:solidFill>
              </a:rPr>
              <a:t>Detektiv-Seminar für </a:t>
            </a:r>
          </a:p>
          <a:p>
            <a:r>
              <a:rPr lang="de-DE" sz="3200" dirty="0">
                <a:solidFill>
                  <a:srgbClr val="006B95"/>
                </a:solidFill>
              </a:rPr>
              <a:t>Jungen und Mädchen</a:t>
            </a:r>
          </a:p>
        </p:txBody>
      </p:sp>
      <p:sp>
        <p:nvSpPr>
          <p:cNvPr id="6" name="Rechteck 5"/>
          <p:cNvSpPr/>
          <p:nvPr/>
        </p:nvSpPr>
        <p:spPr>
          <a:xfrm>
            <a:off x="378399" y="2219067"/>
            <a:ext cx="5262414" cy="1077218"/>
          </a:xfrm>
          <a:prstGeom prst="rect">
            <a:avLst/>
          </a:prstGeom>
          <a:ln w="25400">
            <a:solidFill>
              <a:srgbClr val="006B95"/>
            </a:solidFill>
          </a:ln>
        </p:spPr>
        <p:txBody>
          <a:bodyPr wrap="square">
            <a:spAutoFit/>
          </a:bodyPr>
          <a:lstStyle/>
          <a:p>
            <a:r>
              <a:rPr lang="de-DE" sz="3200" dirty="0">
                <a:solidFill>
                  <a:srgbClr val="006B95"/>
                </a:solidFill>
              </a:rPr>
              <a:t>„Jump &amp; Run-Spiel </a:t>
            </a:r>
          </a:p>
          <a:p>
            <a:r>
              <a:rPr lang="de-DE" sz="3200" dirty="0">
                <a:solidFill>
                  <a:srgbClr val="006B95"/>
                </a:solidFill>
              </a:rPr>
              <a:t>Programmieren mit Scratch“</a:t>
            </a:r>
          </a:p>
        </p:txBody>
      </p:sp>
      <p:sp>
        <p:nvSpPr>
          <p:cNvPr id="7" name="Rechteck 6"/>
          <p:cNvSpPr/>
          <p:nvPr/>
        </p:nvSpPr>
        <p:spPr>
          <a:xfrm>
            <a:off x="378399" y="4326776"/>
            <a:ext cx="4465285" cy="1077218"/>
          </a:xfrm>
          <a:prstGeom prst="rect">
            <a:avLst/>
          </a:prstGeom>
          <a:ln w="25400">
            <a:solidFill>
              <a:srgbClr val="006B95"/>
            </a:solidFill>
          </a:ln>
        </p:spPr>
        <p:txBody>
          <a:bodyPr wrap="square">
            <a:spAutoFit/>
          </a:bodyPr>
          <a:lstStyle/>
          <a:p>
            <a:r>
              <a:rPr lang="de-DE" sz="3200" dirty="0">
                <a:solidFill>
                  <a:srgbClr val="006B95"/>
                </a:solidFill>
              </a:rPr>
              <a:t>Kryptologie</a:t>
            </a:r>
          </a:p>
          <a:p>
            <a:r>
              <a:rPr lang="de-DE" sz="3200" dirty="0">
                <a:solidFill>
                  <a:srgbClr val="006B95"/>
                </a:solidFill>
              </a:rPr>
              <a:t>„Geheime Botschaften“</a:t>
            </a:r>
          </a:p>
        </p:txBody>
      </p:sp>
      <p:sp>
        <p:nvSpPr>
          <p:cNvPr id="8" name="Rechteck 7"/>
          <p:cNvSpPr/>
          <p:nvPr/>
        </p:nvSpPr>
        <p:spPr>
          <a:xfrm>
            <a:off x="6111090" y="170487"/>
            <a:ext cx="3706464" cy="1077218"/>
          </a:xfrm>
          <a:prstGeom prst="rect">
            <a:avLst/>
          </a:prstGeom>
          <a:ln w="25400">
            <a:solidFill>
              <a:srgbClr val="006B95"/>
            </a:solidFill>
          </a:ln>
        </p:spPr>
        <p:txBody>
          <a:bodyPr wrap="none">
            <a:spAutoFit/>
          </a:bodyPr>
          <a:lstStyle/>
          <a:p>
            <a:r>
              <a:rPr lang="de-DE" sz="3200" dirty="0">
                <a:solidFill>
                  <a:srgbClr val="006B95"/>
                </a:solidFill>
              </a:rPr>
              <a:t>LEGO-Kurs </a:t>
            </a:r>
          </a:p>
          <a:p>
            <a:r>
              <a:rPr lang="de-DE" sz="3200" dirty="0">
                <a:solidFill>
                  <a:srgbClr val="006B95"/>
                </a:solidFill>
              </a:rPr>
              <a:t>„Geniale Maschinen“</a:t>
            </a:r>
          </a:p>
        </p:txBody>
      </p:sp>
      <p:sp>
        <p:nvSpPr>
          <p:cNvPr id="9" name="Rechteck 8"/>
          <p:cNvSpPr/>
          <p:nvPr/>
        </p:nvSpPr>
        <p:spPr>
          <a:xfrm>
            <a:off x="378399" y="3497900"/>
            <a:ext cx="5262414" cy="584775"/>
          </a:xfrm>
          <a:prstGeom prst="rect">
            <a:avLst/>
          </a:prstGeom>
          <a:ln w="25400">
            <a:solidFill>
              <a:srgbClr val="006B95"/>
            </a:solidFill>
          </a:ln>
        </p:spPr>
        <p:txBody>
          <a:bodyPr wrap="square">
            <a:spAutoFit/>
          </a:bodyPr>
          <a:lstStyle/>
          <a:p>
            <a:r>
              <a:rPr lang="de-DE" sz="3200" dirty="0">
                <a:solidFill>
                  <a:srgbClr val="006B95"/>
                </a:solidFill>
              </a:rPr>
              <a:t>Faszination Rechtsmedizin</a:t>
            </a:r>
          </a:p>
        </p:txBody>
      </p:sp>
      <p:sp>
        <p:nvSpPr>
          <p:cNvPr id="10" name="Rechteck 9"/>
          <p:cNvSpPr/>
          <p:nvPr/>
        </p:nvSpPr>
        <p:spPr>
          <a:xfrm>
            <a:off x="5799427" y="3497900"/>
            <a:ext cx="4776557" cy="584775"/>
          </a:xfrm>
          <a:prstGeom prst="rect">
            <a:avLst/>
          </a:prstGeom>
          <a:ln w="25400">
            <a:solidFill>
              <a:srgbClr val="006B95"/>
            </a:solidFill>
          </a:ln>
        </p:spPr>
        <p:txBody>
          <a:bodyPr wrap="square">
            <a:spAutoFit/>
          </a:bodyPr>
          <a:lstStyle/>
          <a:p>
            <a:r>
              <a:rPr lang="de-DE" sz="3200" dirty="0">
                <a:solidFill>
                  <a:srgbClr val="006B95"/>
                </a:solidFill>
              </a:rPr>
              <a:t>Traumberuf: Influencerin</a:t>
            </a:r>
          </a:p>
        </p:txBody>
      </p:sp>
      <p:sp>
        <p:nvSpPr>
          <p:cNvPr id="11" name="Rechteck 10"/>
          <p:cNvSpPr/>
          <p:nvPr/>
        </p:nvSpPr>
        <p:spPr>
          <a:xfrm>
            <a:off x="5165417" y="4326776"/>
            <a:ext cx="3931910" cy="1077218"/>
          </a:xfrm>
          <a:prstGeom prst="rect">
            <a:avLst/>
          </a:prstGeom>
          <a:ln w="25400">
            <a:solidFill>
              <a:srgbClr val="006B95"/>
            </a:solidFill>
          </a:ln>
        </p:spPr>
        <p:txBody>
          <a:bodyPr wrap="none">
            <a:spAutoFit/>
          </a:bodyPr>
          <a:lstStyle/>
          <a:p>
            <a:r>
              <a:rPr lang="de-DE" sz="3200" dirty="0">
                <a:solidFill>
                  <a:srgbClr val="006B95"/>
                </a:solidFill>
              </a:rPr>
              <a:t>Der Mörder ist nicht </a:t>
            </a:r>
          </a:p>
          <a:p>
            <a:r>
              <a:rPr lang="de-DE" sz="3200" dirty="0">
                <a:solidFill>
                  <a:srgbClr val="006B95"/>
                </a:solidFill>
              </a:rPr>
              <a:t>immer der Gärtner</a:t>
            </a:r>
          </a:p>
        </p:txBody>
      </p:sp>
      <p:sp>
        <p:nvSpPr>
          <p:cNvPr id="12" name="Rechteck 11"/>
          <p:cNvSpPr/>
          <p:nvPr/>
        </p:nvSpPr>
        <p:spPr>
          <a:xfrm>
            <a:off x="378399" y="170487"/>
            <a:ext cx="5531334" cy="1077218"/>
          </a:xfrm>
          <a:prstGeom prst="rect">
            <a:avLst/>
          </a:prstGeom>
          <a:ln w="25400">
            <a:solidFill>
              <a:srgbClr val="006B95"/>
            </a:solidFill>
          </a:ln>
        </p:spPr>
        <p:txBody>
          <a:bodyPr wrap="square">
            <a:spAutoFit/>
          </a:bodyPr>
          <a:lstStyle/>
          <a:p>
            <a:r>
              <a:rPr lang="de-DE" sz="3200" dirty="0">
                <a:solidFill>
                  <a:srgbClr val="006B95"/>
                </a:solidFill>
              </a:rPr>
              <a:t>Einstieg ins Programmieren </a:t>
            </a:r>
          </a:p>
          <a:p>
            <a:r>
              <a:rPr lang="de-DE" sz="3200" dirty="0">
                <a:solidFill>
                  <a:srgbClr val="006B95"/>
                </a:solidFill>
              </a:rPr>
              <a:t>mit Python</a:t>
            </a:r>
          </a:p>
        </p:txBody>
      </p:sp>
    </p:spTree>
    <p:extLst>
      <p:ext uri="{BB962C8B-B14F-4D97-AF65-F5344CB8AC3E}">
        <p14:creationId xmlns:p14="http://schemas.microsoft.com/office/powerpoint/2010/main" val="12455156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38400" y="0"/>
            <a:ext cx="9604248" cy="1024128"/>
          </a:xfrm>
          <a:solidFill>
            <a:schemeClr val="bg1"/>
          </a:solidFill>
        </p:spPr>
        <p:txBody>
          <a:bodyPr>
            <a:normAutofit fontScale="90000"/>
          </a:bodyPr>
          <a:lstStyle/>
          <a:p>
            <a:pPr algn="ctr"/>
            <a:r>
              <a:rPr lang="de-DE" sz="3600" b="1" dirty="0">
                <a:solidFill>
                  <a:srgbClr val="006B95"/>
                </a:solidFill>
              </a:rPr>
              <a:t>Das Schulische Enrichment- Modell (SEM) von Joseph S. </a:t>
            </a:r>
            <a:r>
              <a:rPr lang="de-DE" sz="3600" b="1" dirty="0" err="1">
                <a:solidFill>
                  <a:srgbClr val="006B95"/>
                </a:solidFill>
              </a:rPr>
              <a:t>Renzulli</a:t>
            </a:r>
            <a:r>
              <a:rPr lang="de-DE" sz="3600" b="1" dirty="0">
                <a:solidFill>
                  <a:srgbClr val="006B95"/>
                </a:solidFill>
              </a:rPr>
              <a:t> und Sally M. Reis </a:t>
            </a:r>
          </a:p>
        </p:txBody>
      </p:sp>
      <p:graphicFrame>
        <p:nvGraphicFramePr>
          <p:cNvPr id="3" name="Tabelle 2"/>
          <p:cNvGraphicFramePr>
            <a:graphicFrameLocks noGrp="1"/>
          </p:cNvGraphicFramePr>
          <p:nvPr>
            <p:extLst>
              <p:ext uri="{D42A27DB-BD31-4B8C-83A1-F6EECF244321}">
                <p14:modId xmlns:p14="http://schemas.microsoft.com/office/powerpoint/2010/main" val="3123264126"/>
              </p:ext>
            </p:extLst>
          </p:nvPr>
        </p:nvGraphicFramePr>
        <p:xfrm>
          <a:off x="139063" y="2923763"/>
          <a:ext cx="11932920" cy="2834640"/>
        </p:xfrm>
        <a:graphic>
          <a:graphicData uri="http://schemas.openxmlformats.org/drawingml/2006/table">
            <a:tbl>
              <a:tblPr firstRow="1" bandRow="1">
                <a:tableStyleId>{5C22544A-7EE6-4342-B048-85BDC9FD1C3A}</a:tableStyleId>
              </a:tblPr>
              <a:tblGrid>
                <a:gridCol w="3977640">
                  <a:extLst>
                    <a:ext uri="{9D8B030D-6E8A-4147-A177-3AD203B41FA5}">
                      <a16:colId xmlns:a16="http://schemas.microsoft.com/office/drawing/2014/main" val="2072314831"/>
                    </a:ext>
                  </a:extLst>
                </a:gridCol>
                <a:gridCol w="3977640">
                  <a:extLst>
                    <a:ext uri="{9D8B030D-6E8A-4147-A177-3AD203B41FA5}">
                      <a16:colId xmlns:a16="http://schemas.microsoft.com/office/drawing/2014/main" val="2926389638"/>
                    </a:ext>
                  </a:extLst>
                </a:gridCol>
                <a:gridCol w="3977640">
                  <a:extLst>
                    <a:ext uri="{9D8B030D-6E8A-4147-A177-3AD203B41FA5}">
                      <a16:colId xmlns:a16="http://schemas.microsoft.com/office/drawing/2014/main" val="4290046050"/>
                    </a:ext>
                  </a:extLst>
                </a:gridCol>
              </a:tblGrid>
              <a:tr h="814819">
                <a:tc>
                  <a:txBody>
                    <a:bodyPr/>
                    <a:lstStyle/>
                    <a:p>
                      <a:pPr algn="ctr"/>
                      <a:r>
                        <a:rPr lang="de-DE" sz="2400" dirty="0"/>
                        <a:t>Typ I Aktivitäten („</a:t>
                      </a:r>
                      <a:r>
                        <a:rPr lang="de-DE" sz="2400" dirty="0" err="1"/>
                        <a:t>Apéro</a:t>
                      </a:r>
                      <a:r>
                        <a:rPr lang="de-DE" sz="2400" dirty="0"/>
                        <a:t>-Häppchen“)</a:t>
                      </a:r>
                    </a:p>
                  </a:txBody>
                  <a:tcPr/>
                </a:tc>
                <a:tc>
                  <a:txBody>
                    <a:bodyPr/>
                    <a:lstStyle/>
                    <a:p>
                      <a:pPr algn="ctr"/>
                      <a:r>
                        <a:rPr lang="de-DE" sz="2400" dirty="0"/>
                        <a:t>Typ II Aktivitäten („Kochkurs“)</a:t>
                      </a:r>
                    </a:p>
                  </a:txBody>
                  <a:tcPr/>
                </a:tc>
                <a:tc>
                  <a:txBody>
                    <a:bodyPr/>
                    <a:lstStyle/>
                    <a:p>
                      <a:pPr algn="ctr"/>
                      <a:r>
                        <a:rPr lang="de-DE" sz="2400" dirty="0"/>
                        <a:t>Typ III Aktivitäten („Festmahlzeit“)</a:t>
                      </a:r>
                    </a:p>
                  </a:txBody>
                  <a:tcPr/>
                </a:tc>
                <a:extLst>
                  <a:ext uri="{0D108BD9-81ED-4DB2-BD59-A6C34878D82A}">
                    <a16:rowId xmlns:a16="http://schemas.microsoft.com/office/drawing/2014/main" val="460500778"/>
                  </a:ext>
                </a:extLst>
              </a:tr>
              <a:tr h="1822125">
                <a:tc>
                  <a:txBody>
                    <a:bodyPr/>
                    <a:lstStyle/>
                    <a:p>
                      <a:r>
                        <a:rPr lang="de-DE" b="1" dirty="0">
                          <a:solidFill>
                            <a:srgbClr val="006B95"/>
                          </a:solidFill>
                        </a:rPr>
                        <a:t>Schnupperangebote</a:t>
                      </a:r>
                      <a:r>
                        <a:rPr lang="de-DE" dirty="0">
                          <a:solidFill>
                            <a:srgbClr val="006B95"/>
                          </a:solidFill>
                        </a:rPr>
                        <a:t> sollen </a:t>
                      </a:r>
                      <a:r>
                        <a:rPr lang="de-DE" b="1" dirty="0">
                          <a:solidFill>
                            <a:srgbClr val="006B95"/>
                          </a:solidFill>
                        </a:rPr>
                        <a:t>Interessensgebiete</a:t>
                      </a:r>
                      <a:r>
                        <a:rPr lang="de-DE" dirty="0">
                          <a:solidFill>
                            <a:srgbClr val="006B95"/>
                          </a:solidFill>
                        </a:rPr>
                        <a:t> erschließen und den Lernenden die Entscheidung vereinfachen, eine Problemstellung zu erforschen oder ein Thema zu vertiefen.</a:t>
                      </a:r>
                    </a:p>
                  </a:txBody>
                  <a:tcPr/>
                </a:tc>
                <a:tc>
                  <a:txBody>
                    <a:bodyPr/>
                    <a:lstStyle/>
                    <a:p>
                      <a:r>
                        <a:rPr lang="de-DE" dirty="0">
                          <a:solidFill>
                            <a:srgbClr val="006B95"/>
                          </a:solidFill>
                        </a:rPr>
                        <a:t>Materialien, weiterführenden </a:t>
                      </a:r>
                      <a:r>
                        <a:rPr lang="de-DE" b="1" dirty="0">
                          <a:solidFill>
                            <a:srgbClr val="006B95"/>
                          </a:solidFill>
                        </a:rPr>
                        <a:t>Methoden und Lerntechniken</a:t>
                      </a:r>
                      <a:r>
                        <a:rPr lang="de-DE" dirty="0">
                          <a:solidFill>
                            <a:srgbClr val="006B95"/>
                          </a:solidFill>
                        </a:rPr>
                        <a:t>, welche die Entwicklung höherer Denkprozesse ermöglichen. Sie bringen Lernenden </a:t>
                      </a:r>
                      <a:r>
                        <a:rPr lang="de-DE" b="1" dirty="0">
                          <a:solidFill>
                            <a:srgbClr val="006B95"/>
                          </a:solidFill>
                        </a:rPr>
                        <a:t>fortgeschrittene und professionelle Arbeitstechniken näher.</a:t>
                      </a:r>
                    </a:p>
                  </a:txBody>
                  <a:tcPr/>
                </a:tc>
                <a:tc>
                  <a:txBody>
                    <a:bodyPr/>
                    <a:lstStyle/>
                    <a:p>
                      <a:r>
                        <a:rPr lang="de-DE" dirty="0">
                          <a:solidFill>
                            <a:srgbClr val="006B95"/>
                          </a:solidFill>
                        </a:rPr>
                        <a:t>Lernende werden selber zu „Forscherinnen“ und „</a:t>
                      </a:r>
                      <a:r>
                        <a:rPr lang="de-DE" dirty="0" err="1">
                          <a:solidFill>
                            <a:srgbClr val="006B95"/>
                          </a:solidFill>
                        </a:rPr>
                        <a:t>Forschern“und</a:t>
                      </a:r>
                      <a:r>
                        <a:rPr lang="de-DE" dirty="0">
                          <a:solidFill>
                            <a:srgbClr val="006B95"/>
                          </a:solidFill>
                        </a:rPr>
                        <a:t> ein echtes Problem oder Themenfeld mit geeigneten Methoden wird bearbeitet.</a:t>
                      </a:r>
                    </a:p>
                  </a:txBody>
                  <a:tcPr/>
                </a:tc>
                <a:extLst>
                  <a:ext uri="{0D108BD9-81ED-4DB2-BD59-A6C34878D82A}">
                    <a16:rowId xmlns:a16="http://schemas.microsoft.com/office/drawing/2014/main" val="263931660"/>
                  </a:ext>
                </a:extLst>
              </a:tr>
            </a:tbl>
          </a:graphicData>
        </a:graphic>
      </p:graphicFrame>
      <p:pic>
        <p:nvPicPr>
          <p:cNvPr id="1026" name="Picture 2" descr="Josef Renzull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016" y="1099597"/>
            <a:ext cx="1907479" cy="1711889"/>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120016" y="2931798"/>
            <a:ext cx="3988687" cy="2722363"/>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8012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439653" y="2243750"/>
            <a:ext cx="2490536"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a:off x="7531768" y="1455821"/>
            <a:ext cx="3369451" cy="1925224"/>
          </a:xfrm>
          <a:custGeom>
            <a:avLst/>
            <a:gdLst>
              <a:gd name="connsiteX0" fmla="*/ 3043990 w 3369451"/>
              <a:gd name="connsiteY0" fmla="*/ 0 h 1925224"/>
              <a:gd name="connsiteX1" fmla="*/ 3368843 w 3369451"/>
              <a:gd name="connsiteY1" fmla="*/ 890337 h 1925224"/>
              <a:gd name="connsiteX2" fmla="*/ 2971800 w 3369451"/>
              <a:gd name="connsiteY2" fmla="*/ 1311442 h 1925224"/>
              <a:gd name="connsiteX3" fmla="*/ 2358190 w 3369451"/>
              <a:gd name="connsiteY3" fmla="*/ 974558 h 1925224"/>
              <a:gd name="connsiteX4" fmla="*/ 2358190 w 3369451"/>
              <a:gd name="connsiteY4" fmla="*/ 1588168 h 1925224"/>
              <a:gd name="connsiteX5" fmla="*/ 1828800 w 3369451"/>
              <a:gd name="connsiteY5" fmla="*/ 1925053 h 1925224"/>
              <a:gd name="connsiteX6" fmla="*/ 0 w 3369451"/>
              <a:gd name="connsiteY6" fmla="*/ 1624263 h 192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451" h="1925224">
                <a:moveTo>
                  <a:pt x="3043990" y="0"/>
                </a:moveTo>
                <a:cubicBezTo>
                  <a:pt x="3212432" y="335881"/>
                  <a:pt x="3380875" y="671763"/>
                  <a:pt x="3368843" y="890337"/>
                </a:cubicBezTo>
                <a:cubicBezTo>
                  <a:pt x="3356811" y="1108911"/>
                  <a:pt x="3140242" y="1297405"/>
                  <a:pt x="2971800" y="1311442"/>
                </a:cubicBezTo>
                <a:cubicBezTo>
                  <a:pt x="2803358" y="1325479"/>
                  <a:pt x="2460458" y="928437"/>
                  <a:pt x="2358190" y="974558"/>
                </a:cubicBezTo>
                <a:cubicBezTo>
                  <a:pt x="2255922" y="1020679"/>
                  <a:pt x="2446422" y="1429752"/>
                  <a:pt x="2358190" y="1588168"/>
                </a:cubicBezTo>
                <a:cubicBezTo>
                  <a:pt x="2269958" y="1746584"/>
                  <a:pt x="2221832" y="1919037"/>
                  <a:pt x="1828800" y="1925053"/>
                </a:cubicBezTo>
                <a:cubicBezTo>
                  <a:pt x="1435768" y="1931069"/>
                  <a:pt x="717884" y="1777666"/>
                  <a:pt x="0" y="1624263"/>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p:cNvSpPr/>
          <p:nvPr/>
        </p:nvSpPr>
        <p:spPr>
          <a:xfrm>
            <a:off x="7748337" y="162525"/>
            <a:ext cx="2899610" cy="2748795"/>
          </a:xfrm>
          <a:custGeom>
            <a:avLst/>
            <a:gdLst>
              <a:gd name="connsiteX0" fmla="*/ 0 w 2899610"/>
              <a:gd name="connsiteY0" fmla="*/ 968443 h 2748795"/>
              <a:gd name="connsiteX1" fmla="*/ 721895 w 2899610"/>
              <a:gd name="connsiteY1" fmla="*/ 1004538 h 2748795"/>
              <a:gd name="connsiteX2" fmla="*/ 1227221 w 2899610"/>
              <a:gd name="connsiteY2" fmla="*/ 1714401 h 2748795"/>
              <a:gd name="connsiteX3" fmla="*/ 1696452 w 2899610"/>
              <a:gd name="connsiteY3" fmla="*/ 2676928 h 2748795"/>
              <a:gd name="connsiteX4" fmla="*/ 962526 w 2899610"/>
              <a:gd name="connsiteY4" fmla="*/ 2592707 h 2748795"/>
              <a:gd name="connsiteX5" fmla="*/ 950495 w 2899610"/>
              <a:gd name="connsiteY5" fmla="*/ 1906907 h 2748795"/>
              <a:gd name="connsiteX6" fmla="*/ 1251284 w 2899610"/>
              <a:gd name="connsiteY6" fmla="*/ 775938 h 2748795"/>
              <a:gd name="connsiteX7" fmla="*/ 1491916 w 2899610"/>
              <a:gd name="connsiteY7" fmla="*/ 54043 h 2748795"/>
              <a:gd name="connsiteX8" fmla="*/ 2033337 w 2899610"/>
              <a:gd name="connsiteY8" fmla="*/ 126233 h 2748795"/>
              <a:gd name="connsiteX9" fmla="*/ 2899610 w 2899610"/>
              <a:gd name="connsiteY9" fmla="*/ 715780 h 27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9610" h="2748795">
                <a:moveTo>
                  <a:pt x="0" y="968443"/>
                </a:moveTo>
                <a:cubicBezTo>
                  <a:pt x="258679" y="924327"/>
                  <a:pt x="517358" y="880212"/>
                  <a:pt x="721895" y="1004538"/>
                </a:cubicBezTo>
                <a:cubicBezTo>
                  <a:pt x="926432" y="1128864"/>
                  <a:pt x="1064795" y="1435669"/>
                  <a:pt x="1227221" y="1714401"/>
                </a:cubicBezTo>
                <a:cubicBezTo>
                  <a:pt x="1389647" y="1993133"/>
                  <a:pt x="1740568" y="2530544"/>
                  <a:pt x="1696452" y="2676928"/>
                </a:cubicBezTo>
                <a:cubicBezTo>
                  <a:pt x="1652336" y="2823312"/>
                  <a:pt x="1086852" y="2721044"/>
                  <a:pt x="962526" y="2592707"/>
                </a:cubicBezTo>
                <a:cubicBezTo>
                  <a:pt x="838200" y="2464370"/>
                  <a:pt x="902369" y="2209702"/>
                  <a:pt x="950495" y="1906907"/>
                </a:cubicBezTo>
                <a:cubicBezTo>
                  <a:pt x="998621" y="1604112"/>
                  <a:pt x="1161047" y="1084749"/>
                  <a:pt x="1251284" y="775938"/>
                </a:cubicBezTo>
                <a:cubicBezTo>
                  <a:pt x="1341521" y="467127"/>
                  <a:pt x="1361574" y="162327"/>
                  <a:pt x="1491916" y="54043"/>
                </a:cubicBezTo>
                <a:cubicBezTo>
                  <a:pt x="1622258" y="-54241"/>
                  <a:pt x="1798721" y="15944"/>
                  <a:pt x="2033337" y="126233"/>
                </a:cubicBezTo>
                <a:cubicBezTo>
                  <a:pt x="2267953" y="236522"/>
                  <a:pt x="2583781" y="476151"/>
                  <a:pt x="2899610" y="71578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6539524" y="2570165"/>
            <a:ext cx="1767993" cy="1329043"/>
          </a:xfrm>
          <a:prstGeom prst="rect">
            <a:avLst/>
          </a:prstGeom>
        </p:spPr>
      </p:pic>
      <p:sp>
        <p:nvSpPr>
          <p:cNvPr id="2" name="Datumsplatzhalter 1"/>
          <p:cNvSpPr>
            <a:spLocks noGrp="1"/>
          </p:cNvSpPr>
          <p:nvPr>
            <p:ph type="dt" sz="half" idx="10"/>
          </p:nvPr>
        </p:nvSpPr>
        <p:spPr/>
        <p:txBody>
          <a:bodyPr/>
          <a:lstStyle/>
          <a:p>
            <a:fld id="{02BFD2AD-3D3E-4568-A7E3-6AECD1E74508}"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p:cNvPicPr>
            <a:picLocks noChangeAspect="1"/>
          </p:cNvPicPr>
          <p:nvPr/>
        </p:nvPicPr>
        <p:blipFill>
          <a:blip r:embed="rId2"/>
          <a:stretch>
            <a:fillRect/>
          </a:stretch>
        </p:blipFill>
        <p:spPr>
          <a:xfrm>
            <a:off x="3260365" y="592279"/>
            <a:ext cx="1767993" cy="1329043"/>
          </a:xfrm>
          <a:prstGeom prst="rect">
            <a:avLst/>
          </a:prstGeom>
        </p:spPr>
      </p:pic>
      <p:pic>
        <p:nvPicPr>
          <p:cNvPr id="6" name="Grafik 5"/>
          <p:cNvPicPr>
            <a:picLocks noChangeAspect="1"/>
          </p:cNvPicPr>
          <p:nvPr/>
        </p:nvPicPr>
        <p:blipFill>
          <a:blip r:embed="rId2"/>
          <a:stretch>
            <a:fillRect/>
          </a:stretch>
        </p:blipFill>
        <p:spPr>
          <a:xfrm>
            <a:off x="6206650" y="329933"/>
            <a:ext cx="1767993" cy="1329043"/>
          </a:xfrm>
          <a:prstGeom prst="rect">
            <a:avLst/>
          </a:prstGeom>
        </p:spPr>
      </p:pic>
      <p:pic>
        <p:nvPicPr>
          <p:cNvPr id="7" name="Grafik 6"/>
          <p:cNvPicPr>
            <a:picLocks noChangeAspect="1"/>
          </p:cNvPicPr>
          <p:nvPr/>
        </p:nvPicPr>
        <p:blipFill>
          <a:blip r:embed="rId2"/>
          <a:stretch>
            <a:fillRect/>
          </a:stretch>
        </p:blipFill>
        <p:spPr>
          <a:xfrm>
            <a:off x="9284783" y="448754"/>
            <a:ext cx="1767993" cy="1329043"/>
          </a:xfrm>
          <a:prstGeom prst="rect">
            <a:avLst/>
          </a:prstGeom>
        </p:spPr>
      </p:pic>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16" name="Textfeld 15"/>
          <p:cNvSpPr txBox="1"/>
          <p:nvPr/>
        </p:nvSpPr>
        <p:spPr>
          <a:xfrm>
            <a:off x="3357810" y="1551919"/>
            <a:ext cx="1625510" cy="307777"/>
          </a:xfrm>
          <a:prstGeom prst="rect">
            <a:avLst/>
          </a:prstGeom>
          <a:noFill/>
        </p:spPr>
        <p:txBody>
          <a:bodyPr wrap="none" rtlCol="0">
            <a:spAutoFit/>
          </a:bodyPr>
          <a:lstStyle/>
          <a:p>
            <a:pPr algn="ctr"/>
            <a:r>
              <a:rPr lang="de-DE" sz="1400" dirty="0">
                <a:solidFill>
                  <a:srgbClr val="006B95"/>
                </a:solidFill>
              </a:rPr>
              <a:t>Die Webakademie</a:t>
            </a:r>
          </a:p>
        </p:txBody>
      </p:sp>
      <p:sp>
        <p:nvSpPr>
          <p:cNvPr id="17" name="Textfeld 16"/>
          <p:cNvSpPr txBox="1"/>
          <p:nvPr/>
        </p:nvSpPr>
        <p:spPr>
          <a:xfrm>
            <a:off x="6542105" y="1254431"/>
            <a:ext cx="1104790" cy="338554"/>
          </a:xfrm>
          <a:prstGeom prst="rect">
            <a:avLst/>
          </a:prstGeom>
          <a:noFill/>
        </p:spPr>
        <p:txBody>
          <a:bodyPr wrap="none" rtlCol="0">
            <a:spAutoFit/>
          </a:bodyPr>
          <a:lstStyle/>
          <a:p>
            <a:r>
              <a:rPr lang="de-DE" sz="1600" dirty="0">
                <a:solidFill>
                  <a:srgbClr val="006B95"/>
                </a:solidFill>
              </a:rPr>
              <a:t>Begabung</a:t>
            </a:r>
          </a:p>
        </p:txBody>
      </p:sp>
      <p:sp>
        <p:nvSpPr>
          <p:cNvPr id="18" name="Textfeld 17"/>
          <p:cNvSpPr txBox="1"/>
          <p:nvPr/>
        </p:nvSpPr>
        <p:spPr>
          <a:xfrm>
            <a:off x="9675695" y="1316132"/>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sp>
        <p:nvSpPr>
          <p:cNvPr id="19" name="Textfeld 18"/>
          <p:cNvSpPr txBox="1"/>
          <p:nvPr/>
        </p:nvSpPr>
        <p:spPr>
          <a:xfrm>
            <a:off x="6870052" y="3441381"/>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Grafik 34"/>
          <p:cNvPicPr>
            <a:picLocks noChangeAspect="1"/>
          </p:cNvPicPr>
          <p:nvPr/>
        </p:nvPicPr>
        <p:blipFill>
          <a:blip r:embed="rId5"/>
          <a:stretch>
            <a:fillRect/>
          </a:stretch>
        </p:blipFill>
        <p:spPr>
          <a:xfrm rot="19133814">
            <a:off x="628620" y="743839"/>
            <a:ext cx="1229566" cy="1227674"/>
          </a:xfrm>
          <a:prstGeom prst="rect">
            <a:avLst/>
          </a:prstGeom>
        </p:spPr>
      </p:pic>
      <p:sp>
        <p:nvSpPr>
          <p:cNvPr id="36" name="Textfeld 35"/>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20452861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ihandform 5"/>
          <p:cNvSpPr/>
          <p:nvPr/>
        </p:nvSpPr>
        <p:spPr>
          <a:xfrm rot="254014">
            <a:off x="1672389" y="5020991"/>
            <a:ext cx="3392198" cy="587183"/>
          </a:xfrm>
          <a:custGeom>
            <a:avLst/>
            <a:gdLst>
              <a:gd name="connsiteX0" fmla="*/ 0 w 2255173"/>
              <a:gd name="connsiteY0" fmla="*/ 137931 h 765032"/>
              <a:gd name="connsiteX1" fmla="*/ 613611 w 2255173"/>
              <a:gd name="connsiteY1" fmla="*/ 751541 h 765032"/>
              <a:gd name="connsiteX2" fmla="*/ 1082843 w 2255173"/>
              <a:gd name="connsiteY2" fmla="*/ 498878 h 765032"/>
              <a:gd name="connsiteX3" fmla="*/ 1419727 w 2255173"/>
              <a:gd name="connsiteY3" fmla="*/ 583099 h 765032"/>
              <a:gd name="connsiteX4" fmla="*/ 1876927 w 2255173"/>
              <a:gd name="connsiteY4" fmla="*/ 763573 h 765032"/>
              <a:gd name="connsiteX5" fmla="*/ 2237874 w 2255173"/>
              <a:gd name="connsiteY5" fmla="*/ 474815 h 765032"/>
              <a:gd name="connsiteX6" fmla="*/ 2201779 w 2255173"/>
              <a:gd name="connsiteY6" fmla="*/ 41678 h 765032"/>
              <a:gd name="connsiteX7" fmla="*/ 2213811 w 2255173"/>
              <a:gd name="connsiteY7" fmla="*/ 41678 h 76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173" h="765032">
                <a:moveTo>
                  <a:pt x="0" y="137931"/>
                </a:moveTo>
                <a:cubicBezTo>
                  <a:pt x="216568" y="414657"/>
                  <a:pt x="433137" y="691383"/>
                  <a:pt x="613611" y="751541"/>
                </a:cubicBezTo>
                <a:cubicBezTo>
                  <a:pt x="794085" y="811699"/>
                  <a:pt x="948490" y="526952"/>
                  <a:pt x="1082843" y="498878"/>
                </a:cubicBezTo>
                <a:cubicBezTo>
                  <a:pt x="1217196" y="470804"/>
                  <a:pt x="1287380" y="538983"/>
                  <a:pt x="1419727" y="583099"/>
                </a:cubicBezTo>
                <a:cubicBezTo>
                  <a:pt x="1552074" y="627215"/>
                  <a:pt x="1740569" y="781620"/>
                  <a:pt x="1876927" y="763573"/>
                </a:cubicBezTo>
                <a:cubicBezTo>
                  <a:pt x="2013285" y="745526"/>
                  <a:pt x="2183732" y="595131"/>
                  <a:pt x="2237874" y="474815"/>
                </a:cubicBezTo>
                <a:cubicBezTo>
                  <a:pt x="2292016" y="354499"/>
                  <a:pt x="2201779" y="41678"/>
                  <a:pt x="2201779" y="41678"/>
                </a:cubicBezTo>
                <a:cubicBezTo>
                  <a:pt x="2197769" y="-30511"/>
                  <a:pt x="2205790" y="5583"/>
                  <a:pt x="2213811" y="4167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7404" y="2689483"/>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54"/>
          <p:cNvSpPr txBox="1"/>
          <p:nvPr/>
        </p:nvSpPr>
        <p:spPr>
          <a:xfrm>
            <a:off x="3146231" y="4392458"/>
            <a:ext cx="1154290" cy="338554"/>
          </a:xfrm>
          <a:prstGeom prst="rect">
            <a:avLst/>
          </a:prstGeom>
          <a:noFill/>
        </p:spPr>
        <p:txBody>
          <a:bodyPr wrap="none" rtlCol="0">
            <a:spAutoFit/>
          </a:bodyPr>
          <a:lstStyle/>
          <a:p>
            <a:r>
              <a:rPr lang="de-DE" sz="1600" dirty="0">
                <a:solidFill>
                  <a:srgbClr val="006B95"/>
                </a:solidFill>
              </a:rPr>
              <a:t>Kursräume</a:t>
            </a:r>
          </a:p>
        </p:txBody>
      </p:sp>
      <p:pic>
        <p:nvPicPr>
          <p:cNvPr id="56" name="Grafik 55"/>
          <p:cNvPicPr>
            <a:picLocks noChangeAspect="1"/>
          </p:cNvPicPr>
          <p:nvPr/>
        </p:nvPicPr>
        <p:blipFill rotWithShape="1">
          <a:blip r:embed="rId8"/>
          <a:srcRect r="22408"/>
          <a:stretch/>
        </p:blipFill>
        <p:spPr>
          <a:xfrm rot="2921505">
            <a:off x="3265247" y="3000483"/>
            <a:ext cx="1123172" cy="1023400"/>
          </a:xfrm>
          <a:prstGeom prst="rect">
            <a:avLst/>
          </a:prstGeom>
        </p:spPr>
      </p:pic>
      <p:pic>
        <p:nvPicPr>
          <p:cNvPr id="43"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348180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7" name="Textfeld 56"/>
          <p:cNvSpPr txBox="1"/>
          <p:nvPr/>
        </p:nvSpPr>
        <p:spPr>
          <a:xfrm>
            <a:off x="655186" y="5200909"/>
            <a:ext cx="1223220" cy="338554"/>
          </a:xfrm>
          <a:prstGeom prst="rect">
            <a:avLst/>
          </a:prstGeom>
          <a:noFill/>
        </p:spPr>
        <p:txBody>
          <a:bodyPr wrap="none" rtlCol="0">
            <a:spAutoFit/>
          </a:bodyPr>
          <a:lstStyle/>
          <a:p>
            <a:r>
              <a:rPr lang="de-DE" sz="1600" dirty="0">
                <a:solidFill>
                  <a:srgbClr val="006B95"/>
                </a:solidFill>
              </a:rPr>
              <a:t>Ferienkurse</a:t>
            </a:r>
          </a:p>
        </p:txBody>
      </p:sp>
      <p:pic>
        <p:nvPicPr>
          <p:cNvPr id="58" name="Picture 2" descr="Schneemann, Schnee, Weihnachten, Wint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685321">
            <a:off x="881778" y="3771836"/>
            <a:ext cx="936879" cy="1314918"/>
          </a:xfrm>
          <a:prstGeom prst="rect">
            <a:avLst/>
          </a:prstGeom>
          <a:noFill/>
          <a:extLst>
            <a:ext uri="{909E8E84-426E-40DD-AFC4-6F175D3DCCD1}">
              <a14:hiddenFill xmlns:a14="http://schemas.microsoft.com/office/drawing/2010/main">
                <a:solidFill>
                  <a:srgbClr val="FFFFFF"/>
                </a:solidFill>
              </a14:hiddenFill>
            </a:ext>
          </a:extLst>
        </p:spPr>
      </p:pic>
      <p:pic>
        <p:nvPicPr>
          <p:cNvPr id="59" name="Grafik 58"/>
          <p:cNvPicPr>
            <a:picLocks noChangeAspect="1"/>
          </p:cNvPicPr>
          <p:nvPr/>
        </p:nvPicPr>
        <p:blipFill>
          <a:blip r:embed="rId10"/>
          <a:stretch>
            <a:fillRect/>
          </a:stretch>
        </p:blipFill>
        <p:spPr>
          <a:xfrm rot="19133814">
            <a:off x="628620" y="743839"/>
            <a:ext cx="1229566" cy="1227674"/>
          </a:xfrm>
          <a:prstGeom prst="rect">
            <a:avLst/>
          </a:prstGeom>
        </p:spPr>
      </p:pic>
      <p:sp>
        <p:nvSpPr>
          <p:cNvPr id="60" name="Textfeld 59"/>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3110975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38400" y="0"/>
            <a:ext cx="9604248" cy="1024128"/>
          </a:xfrm>
          <a:solidFill>
            <a:schemeClr val="bg1"/>
          </a:solidFill>
        </p:spPr>
        <p:txBody>
          <a:bodyPr>
            <a:normAutofit fontScale="90000"/>
          </a:bodyPr>
          <a:lstStyle/>
          <a:p>
            <a:pPr algn="ctr"/>
            <a:r>
              <a:rPr lang="de-DE" sz="3600" b="1" dirty="0">
                <a:solidFill>
                  <a:srgbClr val="006B95"/>
                </a:solidFill>
              </a:rPr>
              <a:t>Das Schulische </a:t>
            </a:r>
            <a:r>
              <a:rPr lang="de-DE" sz="3600" b="1" dirty="0" err="1">
                <a:solidFill>
                  <a:srgbClr val="006B95"/>
                </a:solidFill>
              </a:rPr>
              <a:t>Enrichment</a:t>
            </a:r>
            <a:r>
              <a:rPr lang="de-DE" sz="3600" b="1" dirty="0">
                <a:solidFill>
                  <a:srgbClr val="006B95"/>
                </a:solidFill>
              </a:rPr>
              <a:t>- Modell (SEM) von Joseph S. </a:t>
            </a:r>
            <a:r>
              <a:rPr lang="de-DE" sz="3600" b="1" dirty="0" err="1">
                <a:solidFill>
                  <a:srgbClr val="006B95"/>
                </a:solidFill>
              </a:rPr>
              <a:t>Renzulli</a:t>
            </a:r>
            <a:r>
              <a:rPr lang="de-DE" sz="3600" b="1" dirty="0">
                <a:solidFill>
                  <a:srgbClr val="006B95"/>
                </a:solidFill>
              </a:rPr>
              <a:t> und Sally M. Reis </a:t>
            </a:r>
          </a:p>
        </p:txBody>
      </p:sp>
      <p:graphicFrame>
        <p:nvGraphicFramePr>
          <p:cNvPr id="3" name="Tabelle 2"/>
          <p:cNvGraphicFramePr>
            <a:graphicFrameLocks noGrp="1"/>
          </p:cNvGraphicFramePr>
          <p:nvPr>
            <p:extLst>
              <p:ext uri="{D42A27DB-BD31-4B8C-83A1-F6EECF244321}">
                <p14:modId xmlns:p14="http://schemas.microsoft.com/office/powerpoint/2010/main" val="715923192"/>
              </p:ext>
            </p:extLst>
          </p:nvPr>
        </p:nvGraphicFramePr>
        <p:xfrm>
          <a:off x="109728" y="2933638"/>
          <a:ext cx="11932920" cy="2834640"/>
        </p:xfrm>
        <a:graphic>
          <a:graphicData uri="http://schemas.openxmlformats.org/drawingml/2006/table">
            <a:tbl>
              <a:tblPr firstRow="1" bandRow="1">
                <a:tableStyleId>{5C22544A-7EE6-4342-B048-85BDC9FD1C3A}</a:tableStyleId>
              </a:tblPr>
              <a:tblGrid>
                <a:gridCol w="3977640">
                  <a:extLst>
                    <a:ext uri="{9D8B030D-6E8A-4147-A177-3AD203B41FA5}">
                      <a16:colId xmlns:a16="http://schemas.microsoft.com/office/drawing/2014/main" val="2072314831"/>
                    </a:ext>
                  </a:extLst>
                </a:gridCol>
                <a:gridCol w="3977640">
                  <a:extLst>
                    <a:ext uri="{9D8B030D-6E8A-4147-A177-3AD203B41FA5}">
                      <a16:colId xmlns:a16="http://schemas.microsoft.com/office/drawing/2014/main" val="2926389638"/>
                    </a:ext>
                  </a:extLst>
                </a:gridCol>
                <a:gridCol w="3977640">
                  <a:extLst>
                    <a:ext uri="{9D8B030D-6E8A-4147-A177-3AD203B41FA5}">
                      <a16:colId xmlns:a16="http://schemas.microsoft.com/office/drawing/2014/main" val="4290046050"/>
                    </a:ext>
                  </a:extLst>
                </a:gridCol>
              </a:tblGrid>
              <a:tr h="814819">
                <a:tc>
                  <a:txBody>
                    <a:bodyPr/>
                    <a:lstStyle/>
                    <a:p>
                      <a:pPr algn="ctr"/>
                      <a:r>
                        <a:rPr lang="de-DE" sz="2400" dirty="0"/>
                        <a:t>Typ I Aktivitäten („</a:t>
                      </a:r>
                      <a:r>
                        <a:rPr lang="de-DE" sz="2400" dirty="0" err="1"/>
                        <a:t>Apéro</a:t>
                      </a:r>
                      <a:r>
                        <a:rPr lang="de-DE" sz="2400" dirty="0"/>
                        <a:t>-Häppchen“)</a:t>
                      </a:r>
                    </a:p>
                  </a:txBody>
                  <a:tcPr/>
                </a:tc>
                <a:tc>
                  <a:txBody>
                    <a:bodyPr/>
                    <a:lstStyle/>
                    <a:p>
                      <a:pPr algn="ctr"/>
                      <a:r>
                        <a:rPr lang="de-DE" sz="2400" dirty="0"/>
                        <a:t>Typ II Aktivitäten („Kochkurs“)</a:t>
                      </a:r>
                    </a:p>
                  </a:txBody>
                  <a:tcPr/>
                </a:tc>
                <a:tc>
                  <a:txBody>
                    <a:bodyPr/>
                    <a:lstStyle/>
                    <a:p>
                      <a:pPr algn="ctr"/>
                      <a:r>
                        <a:rPr lang="de-DE" sz="2400" dirty="0"/>
                        <a:t>Typ III Aktivitäten („Festmahlzeit“)</a:t>
                      </a:r>
                    </a:p>
                  </a:txBody>
                  <a:tcPr/>
                </a:tc>
                <a:extLst>
                  <a:ext uri="{0D108BD9-81ED-4DB2-BD59-A6C34878D82A}">
                    <a16:rowId xmlns:a16="http://schemas.microsoft.com/office/drawing/2014/main" val="460500778"/>
                  </a:ext>
                </a:extLst>
              </a:tr>
              <a:tr h="1822125">
                <a:tc>
                  <a:txBody>
                    <a:bodyPr/>
                    <a:lstStyle/>
                    <a:p>
                      <a:r>
                        <a:rPr lang="de-DE" b="1" dirty="0">
                          <a:solidFill>
                            <a:srgbClr val="006B95"/>
                          </a:solidFill>
                        </a:rPr>
                        <a:t>Schnupperangebote</a:t>
                      </a:r>
                      <a:r>
                        <a:rPr lang="de-DE" dirty="0">
                          <a:solidFill>
                            <a:srgbClr val="006B95"/>
                          </a:solidFill>
                        </a:rPr>
                        <a:t> sollen </a:t>
                      </a:r>
                      <a:r>
                        <a:rPr lang="de-DE" b="1" dirty="0">
                          <a:solidFill>
                            <a:srgbClr val="006B95"/>
                          </a:solidFill>
                        </a:rPr>
                        <a:t>Interessensgebiete</a:t>
                      </a:r>
                      <a:r>
                        <a:rPr lang="de-DE" dirty="0">
                          <a:solidFill>
                            <a:srgbClr val="006B95"/>
                          </a:solidFill>
                        </a:rPr>
                        <a:t> erschließen und den Lernenden die Entscheidung vereinfachen, eine Problemstellung zu erforschen oder ein Thema zu vertiefen.</a:t>
                      </a:r>
                    </a:p>
                  </a:txBody>
                  <a:tcPr/>
                </a:tc>
                <a:tc>
                  <a:txBody>
                    <a:bodyPr/>
                    <a:lstStyle/>
                    <a:p>
                      <a:r>
                        <a:rPr lang="de-DE" dirty="0">
                          <a:solidFill>
                            <a:srgbClr val="006B95"/>
                          </a:solidFill>
                        </a:rPr>
                        <a:t>Materialien, weiterführenden </a:t>
                      </a:r>
                      <a:r>
                        <a:rPr lang="de-DE" b="1" dirty="0">
                          <a:solidFill>
                            <a:srgbClr val="006B95"/>
                          </a:solidFill>
                        </a:rPr>
                        <a:t>Methoden und Lerntechniken</a:t>
                      </a:r>
                      <a:r>
                        <a:rPr lang="de-DE" dirty="0">
                          <a:solidFill>
                            <a:srgbClr val="006B95"/>
                          </a:solidFill>
                        </a:rPr>
                        <a:t>, welche die Entwicklung höherer Denkprozesse ermöglichen. Sie bringen Lernenden </a:t>
                      </a:r>
                      <a:r>
                        <a:rPr lang="de-DE" b="1" dirty="0">
                          <a:solidFill>
                            <a:srgbClr val="006B95"/>
                          </a:solidFill>
                        </a:rPr>
                        <a:t>fortgeschrittene und professionelle Arbeitstechniken näher.</a:t>
                      </a:r>
                    </a:p>
                  </a:txBody>
                  <a:tcPr/>
                </a:tc>
                <a:tc>
                  <a:txBody>
                    <a:bodyPr/>
                    <a:lstStyle/>
                    <a:p>
                      <a:r>
                        <a:rPr lang="de-DE" dirty="0">
                          <a:solidFill>
                            <a:srgbClr val="006B95"/>
                          </a:solidFill>
                        </a:rPr>
                        <a:t>Lernende werden selber zu „Forscherinnen“ und „</a:t>
                      </a:r>
                      <a:r>
                        <a:rPr lang="de-DE" dirty="0" err="1">
                          <a:solidFill>
                            <a:srgbClr val="006B95"/>
                          </a:solidFill>
                        </a:rPr>
                        <a:t>Forschern“und</a:t>
                      </a:r>
                      <a:r>
                        <a:rPr lang="de-DE" dirty="0">
                          <a:solidFill>
                            <a:srgbClr val="006B95"/>
                          </a:solidFill>
                        </a:rPr>
                        <a:t> ein echtes Problem oder Themenfeld mit geeigneten Methoden wird bearbeitet.</a:t>
                      </a:r>
                    </a:p>
                  </a:txBody>
                  <a:tcPr/>
                </a:tc>
                <a:extLst>
                  <a:ext uri="{0D108BD9-81ED-4DB2-BD59-A6C34878D82A}">
                    <a16:rowId xmlns:a16="http://schemas.microsoft.com/office/drawing/2014/main" val="263931660"/>
                  </a:ext>
                </a:extLst>
              </a:tr>
            </a:tbl>
          </a:graphicData>
        </a:graphic>
      </p:graphicFrame>
      <p:pic>
        <p:nvPicPr>
          <p:cNvPr id="1026" name="Picture 2" descr="Josef Renzull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016" y="1099597"/>
            <a:ext cx="1907479" cy="1711889"/>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4081844" y="2933638"/>
            <a:ext cx="3988687" cy="2834640"/>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45293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33966" y="80455"/>
            <a:ext cx="8619833" cy="904780"/>
          </a:xfrm>
          <a:solidFill>
            <a:schemeClr val="bg1"/>
          </a:solidFill>
        </p:spPr>
        <p:txBody>
          <a:bodyPr/>
          <a:lstStyle/>
          <a:p>
            <a:pPr algn="ctr"/>
            <a:r>
              <a:rPr lang="de-DE" b="1" dirty="0">
                <a:solidFill>
                  <a:srgbClr val="006B95"/>
                </a:solidFill>
              </a:rPr>
              <a:t>Kurse in der Webakademie</a:t>
            </a:r>
          </a:p>
        </p:txBody>
      </p:sp>
      <p:sp>
        <p:nvSpPr>
          <p:cNvPr id="3" name="Pfeil nach unten 2"/>
          <p:cNvSpPr/>
          <p:nvPr/>
        </p:nvSpPr>
        <p:spPr>
          <a:xfrm>
            <a:off x="927731"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158698" y="2892170"/>
            <a:ext cx="2610593" cy="1200329"/>
          </a:xfrm>
          <a:prstGeom prst="rect">
            <a:avLst/>
          </a:prstGeom>
          <a:noFill/>
        </p:spPr>
        <p:txBody>
          <a:bodyPr wrap="square" rtlCol="0">
            <a:spAutoFit/>
          </a:bodyPr>
          <a:lstStyle/>
          <a:p>
            <a:r>
              <a:rPr lang="de-DE" dirty="0">
                <a:solidFill>
                  <a:schemeClr val="bg1">
                    <a:lumMod val="85000"/>
                  </a:schemeClr>
                </a:solidFill>
              </a:rPr>
              <a:t>Kurse innerhalb der Webakademie, die zeit- und ortsunabhängig betreut werden.</a:t>
            </a:r>
          </a:p>
        </p:txBody>
      </p:sp>
      <p:pic>
        <p:nvPicPr>
          <p:cNvPr id="7" name="Grafik 6">
            <a:extLst>
              <a:ext uri="{FF2B5EF4-FFF2-40B4-BE49-F238E27FC236}">
                <a16:creationId xmlns:a16="http://schemas.microsoft.com/office/drawing/2014/main" id="{6B96FC25-D926-25A0-92B6-69F1BC59A129}"/>
              </a:ext>
            </a:extLst>
          </p:cNvPr>
          <p:cNvPicPr>
            <a:picLocks noChangeAspect="1"/>
          </p:cNvPicPr>
          <p:nvPr/>
        </p:nvPicPr>
        <p:blipFill>
          <a:blip r:embed="rId2"/>
          <a:stretch>
            <a:fillRect/>
          </a:stretch>
        </p:blipFill>
        <p:spPr>
          <a:xfrm>
            <a:off x="299653" y="4337010"/>
            <a:ext cx="2434314" cy="1359485"/>
          </a:xfrm>
          <a:prstGeom prst="rect">
            <a:avLst/>
          </a:prstGeom>
        </p:spPr>
      </p:pic>
      <p:sp>
        <p:nvSpPr>
          <p:cNvPr id="5" name="Textfeld 4"/>
          <p:cNvSpPr txBox="1"/>
          <p:nvPr/>
        </p:nvSpPr>
        <p:spPr>
          <a:xfrm>
            <a:off x="3123293" y="2892170"/>
            <a:ext cx="4233025" cy="1477328"/>
          </a:xfrm>
          <a:prstGeom prst="rect">
            <a:avLst/>
          </a:prstGeom>
          <a:noFill/>
        </p:spPr>
        <p:txBody>
          <a:bodyPr wrap="square" rtlCol="0">
            <a:spAutoFit/>
          </a:bodyPr>
          <a:lstStyle/>
          <a:p>
            <a:r>
              <a:rPr lang="de-DE" b="1" dirty="0">
                <a:solidFill>
                  <a:schemeClr val="bg1">
                    <a:lumMod val="85000"/>
                  </a:schemeClr>
                </a:solidFill>
              </a:rPr>
              <a:t>Ferienkurse</a:t>
            </a:r>
            <a:br>
              <a:rPr lang="de-DE" dirty="0">
                <a:solidFill>
                  <a:schemeClr val="bg1">
                    <a:lumMod val="85000"/>
                  </a:schemeClr>
                </a:solidFill>
              </a:rPr>
            </a:br>
            <a:r>
              <a:rPr lang="de-DE" dirty="0">
                <a:solidFill>
                  <a:schemeClr val="bg1">
                    <a:lumMod val="85000"/>
                  </a:schemeClr>
                </a:solidFill>
              </a:rPr>
              <a:t>Im Zeitraum der Ferien-termine  werden Live-Workshops im Rahmen einer Videokonferenzen</a:t>
            </a:r>
          </a:p>
          <a:p>
            <a:r>
              <a:rPr lang="de-DE" dirty="0">
                <a:solidFill>
                  <a:schemeClr val="bg1">
                    <a:lumMod val="85000"/>
                  </a:schemeClr>
                </a:solidFill>
              </a:rPr>
              <a:t>durchgeführt.</a:t>
            </a:r>
          </a:p>
        </p:txBody>
      </p:sp>
      <p:sp>
        <p:nvSpPr>
          <p:cNvPr id="8" name="Pfeil nach unten 2">
            <a:extLst>
              <a:ext uri="{FF2B5EF4-FFF2-40B4-BE49-F238E27FC236}">
                <a16:creationId xmlns:a16="http://schemas.microsoft.com/office/drawing/2014/main" id="{7273A8F6-5D3B-9EF0-B986-87928EDD903D}"/>
              </a:ext>
            </a:extLst>
          </p:cNvPr>
          <p:cNvSpPr/>
          <p:nvPr/>
        </p:nvSpPr>
        <p:spPr>
          <a:xfrm>
            <a:off x="4854587"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unten 2">
            <a:extLst>
              <a:ext uri="{FF2B5EF4-FFF2-40B4-BE49-F238E27FC236}">
                <a16:creationId xmlns:a16="http://schemas.microsoft.com/office/drawing/2014/main" id="{D3C0F33F-D8D8-AF08-AD2E-EEA37C40E439}"/>
              </a:ext>
            </a:extLst>
          </p:cNvPr>
          <p:cNvSpPr/>
          <p:nvPr/>
        </p:nvSpPr>
        <p:spPr>
          <a:xfrm>
            <a:off x="9518470" y="1111902"/>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E982A814-EACB-38D1-BB04-1F1D388798DD}"/>
              </a:ext>
            </a:extLst>
          </p:cNvPr>
          <p:cNvSpPr txBox="1"/>
          <p:nvPr/>
        </p:nvSpPr>
        <p:spPr>
          <a:xfrm>
            <a:off x="8218931" y="2884740"/>
            <a:ext cx="3873305" cy="1477328"/>
          </a:xfrm>
          <a:prstGeom prst="rect">
            <a:avLst/>
          </a:prstGeom>
          <a:noFill/>
        </p:spPr>
        <p:txBody>
          <a:bodyPr wrap="square" rtlCol="0">
            <a:spAutoFit/>
          </a:bodyPr>
          <a:lstStyle/>
          <a:p>
            <a:pPr lvl="0"/>
            <a:r>
              <a:rPr kumimoji="0" lang="de-DE" sz="1800" b="1" i="0" u="none" strike="noStrike" kern="1200" cap="none" spc="0" normalizeH="0" baseline="0" noProof="0" dirty="0">
                <a:ln>
                  <a:noFill/>
                </a:ln>
                <a:solidFill>
                  <a:srgbClr val="006B95"/>
                </a:solidFill>
                <a:effectLst/>
                <a:uLnTx/>
                <a:uFillTx/>
                <a:latin typeface="Calibri" panose="020F0502020204030204"/>
                <a:ea typeface="+mn-ea"/>
                <a:cs typeface="+mn-cs"/>
              </a:rPr>
              <a:t>Selbstlernkurse</a:t>
            </a:r>
            <a:br>
              <a:rPr lang="de-DE" dirty="0">
                <a:solidFill>
                  <a:srgbClr val="006B95"/>
                </a:solidFill>
              </a:rPr>
            </a:br>
            <a:r>
              <a:rPr lang="de-DE" dirty="0">
                <a:solidFill>
                  <a:srgbClr val="006B95"/>
                </a:solidFill>
              </a:rPr>
              <a:t>In verschiedenen Fächern, auch fächerverbindend und fächerübergreifend wird ein flexibles </a:t>
            </a:r>
            <a:r>
              <a:rPr lang="de-DE" dirty="0" err="1">
                <a:solidFill>
                  <a:srgbClr val="006B95"/>
                </a:solidFill>
              </a:rPr>
              <a:t>Enrichmentangebot</a:t>
            </a:r>
            <a:r>
              <a:rPr lang="de-DE" dirty="0">
                <a:solidFill>
                  <a:srgbClr val="006B95"/>
                </a:solidFill>
              </a:rPr>
              <a:t> geschaffen.</a:t>
            </a:r>
            <a:endParaRPr kumimoji="0" lang="de-DE" sz="1800" b="0" i="0" u="none" strike="noStrike" kern="1200" cap="none" spc="0" normalizeH="0" baseline="0" noProof="0" dirty="0">
              <a:ln>
                <a:noFill/>
              </a:ln>
              <a:solidFill>
                <a:srgbClr val="006B95"/>
              </a:solidFill>
              <a:effectLst/>
              <a:uLnTx/>
              <a:uFillTx/>
              <a:latin typeface="Calibri" panose="020F0502020204030204"/>
            </a:endParaRPr>
          </a:p>
        </p:txBody>
      </p:sp>
      <p:pic>
        <p:nvPicPr>
          <p:cNvPr id="11" name="Grafik 10"/>
          <p:cNvPicPr>
            <a:picLocks noChangeAspect="1"/>
          </p:cNvPicPr>
          <p:nvPr/>
        </p:nvPicPr>
        <p:blipFill>
          <a:blip r:embed="rId3"/>
          <a:stretch>
            <a:fillRect/>
          </a:stretch>
        </p:blipFill>
        <p:spPr>
          <a:xfrm>
            <a:off x="3325510" y="4628774"/>
            <a:ext cx="4121253" cy="1012024"/>
          </a:xfrm>
          <a:prstGeom prst="rect">
            <a:avLst/>
          </a:prstGeom>
        </p:spPr>
      </p:pic>
      <p:pic>
        <p:nvPicPr>
          <p:cNvPr id="10" name="Grafik 9"/>
          <p:cNvPicPr>
            <a:picLocks noChangeAspect="1"/>
          </p:cNvPicPr>
          <p:nvPr/>
        </p:nvPicPr>
        <p:blipFill>
          <a:blip r:embed="rId4"/>
          <a:stretch>
            <a:fillRect/>
          </a:stretch>
        </p:blipFill>
        <p:spPr>
          <a:xfrm>
            <a:off x="8306854" y="4406251"/>
            <a:ext cx="2630777" cy="1290244"/>
          </a:xfrm>
          <a:prstGeom prst="rect">
            <a:avLst/>
          </a:prstGeom>
        </p:spPr>
      </p:pic>
    </p:spTree>
    <p:extLst>
      <p:ext uri="{BB962C8B-B14F-4D97-AF65-F5344CB8AC3E}">
        <p14:creationId xmlns:p14="http://schemas.microsoft.com/office/powerpoint/2010/main" val="16525505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7527" y="203243"/>
            <a:ext cx="6949441" cy="707136"/>
          </a:xfrm>
          <a:solidFill>
            <a:schemeClr val="bg1"/>
          </a:solidFill>
        </p:spPr>
        <p:txBody>
          <a:bodyPr/>
          <a:lstStyle/>
          <a:p>
            <a:pPr algn="ctr"/>
            <a:r>
              <a:rPr lang="de-DE" b="1" dirty="0">
                <a:solidFill>
                  <a:srgbClr val="006B95"/>
                </a:solidFill>
              </a:rPr>
              <a:t>Selbstlernkurse</a:t>
            </a:r>
          </a:p>
        </p:txBody>
      </p:sp>
      <p:pic>
        <p:nvPicPr>
          <p:cNvPr id="3" name="Grafik 2"/>
          <p:cNvPicPr>
            <a:picLocks noChangeAspect="1"/>
          </p:cNvPicPr>
          <p:nvPr/>
        </p:nvPicPr>
        <p:blipFill>
          <a:blip r:embed="rId2"/>
          <a:stretch>
            <a:fillRect/>
          </a:stretch>
        </p:blipFill>
        <p:spPr>
          <a:xfrm>
            <a:off x="2714684" y="1185517"/>
            <a:ext cx="6715125" cy="466725"/>
          </a:xfrm>
          <a:prstGeom prst="rect">
            <a:avLst/>
          </a:prstGeom>
        </p:spPr>
      </p:pic>
      <p:cxnSp>
        <p:nvCxnSpPr>
          <p:cNvPr id="5" name="Gerade Verbindung mit Pfeil 4"/>
          <p:cNvCxnSpPr/>
          <p:nvPr/>
        </p:nvCxnSpPr>
        <p:spPr>
          <a:xfrm flipH="1">
            <a:off x="8257942" y="1444251"/>
            <a:ext cx="2945081"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3"/>
          <a:stretch>
            <a:fillRect/>
          </a:stretch>
        </p:blipFill>
        <p:spPr>
          <a:xfrm>
            <a:off x="548794" y="1895426"/>
            <a:ext cx="11046909" cy="4541944"/>
          </a:xfrm>
          <a:prstGeom prst="rect">
            <a:avLst/>
          </a:prstGeom>
        </p:spPr>
      </p:pic>
    </p:spTree>
    <p:extLst>
      <p:ext uri="{BB962C8B-B14F-4D97-AF65-F5344CB8AC3E}">
        <p14:creationId xmlns:p14="http://schemas.microsoft.com/office/powerpoint/2010/main" val="13858525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7527" y="203243"/>
            <a:ext cx="6949441" cy="707136"/>
          </a:xfrm>
          <a:solidFill>
            <a:schemeClr val="bg1"/>
          </a:solidFill>
        </p:spPr>
        <p:txBody>
          <a:bodyPr/>
          <a:lstStyle/>
          <a:p>
            <a:pPr algn="ctr"/>
            <a:r>
              <a:rPr lang="de-DE" b="1" dirty="0">
                <a:solidFill>
                  <a:srgbClr val="006B95"/>
                </a:solidFill>
              </a:rPr>
              <a:t>Selbstlernkurse</a:t>
            </a:r>
          </a:p>
        </p:txBody>
      </p:sp>
      <p:pic>
        <p:nvPicPr>
          <p:cNvPr id="3" name="Grafik 2">
            <a:extLst>
              <a:ext uri="{FF2B5EF4-FFF2-40B4-BE49-F238E27FC236}">
                <a16:creationId xmlns:a16="http://schemas.microsoft.com/office/drawing/2014/main" id="{671E7821-6649-D6DC-EF2D-FD17C7549ED1}"/>
              </a:ext>
            </a:extLst>
          </p:cNvPr>
          <p:cNvPicPr>
            <a:picLocks noChangeAspect="1"/>
          </p:cNvPicPr>
          <p:nvPr/>
        </p:nvPicPr>
        <p:blipFill>
          <a:blip r:embed="rId2"/>
          <a:stretch>
            <a:fillRect/>
          </a:stretch>
        </p:blipFill>
        <p:spPr>
          <a:xfrm>
            <a:off x="125735" y="1398943"/>
            <a:ext cx="11893023" cy="4255186"/>
          </a:xfrm>
          <a:prstGeom prst="rect">
            <a:avLst/>
          </a:prstGeom>
        </p:spPr>
      </p:pic>
    </p:spTree>
    <p:extLst>
      <p:ext uri="{BB962C8B-B14F-4D97-AF65-F5344CB8AC3E}">
        <p14:creationId xmlns:p14="http://schemas.microsoft.com/office/powerpoint/2010/main" val="29973025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45664" y="195734"/>
            <a:ext cx="9119615" cy="707136"/>
          </a:xfrm>
          <a:solidFill>
            <a:schemeClr val="bg1"/>
          </a:solidFill>
        </p:spPr>
        <p:txBody>
          <a:bodyPr/>
          <a:lstStyle/>
          <a:p>
            <a:pPr algn="ctr"/>
            <a:r>
              <a:rPr lang="de-DE" b="1" dirty="0">
                <a:solidFill>
                  <a:srgbClr val="006B95"/>
                </a:solidFill>
              </a:rPr>
              <a:t>Selbstlernkurse</a:t>
            </a:r>
          </a:p>
        </p:txBody>
      </p:sp>
      <p:pic>
        <p:nvPicPr>
          <p:cNvPr id="3" name="Grafik 2">
            <a:extLst>
              <a:ext uri="{FF2B5EF4-FFF2-40B4-BE49-F238E27FC236}">
                <a16:creationId xmlns:a16="http://schemas.microsoft.com/office/drawing/2014/main" id="{900CE747-640F-EC00-BD97-5FF851FC9F42}"/>
              </a:ext>
            </a:extLst>
          </p:cNvPr>
          <p:cNvPicPr>
            <a:picLocks noChangeAspect="1"/>
          </p:cNvPicPr>
          <p:nvPr/>
        </p:nvPicPr>
        <p:blipFill>
          <a:blip r:embed="rId2"/>
          <a:stretch>
            <a:fillRect/>
          </a:stretch>
        </p:blipFill>
        <p:spPr>
          <a:xfrm>
            <a:off x="6096000" y="1306436"/>
            <a:ext cx="5916953" cy="4245127"/>
          </a:xfrm>
          <a:prstGeom prst="rect">
            <a:avLst/>
          </a:prstGeom>
        </p:spPr>
      </p:pic>
      <p:pic>
        <p:nvPicPr>
          <p:cNvPr id="4" name="Grafik 3">
            <a:extLst>
              <a:ext uri="{FF2B5EF4-FFF2-40B4-BE49-F238E27FC236}">
                <a16:creationId xmlns:a16="http://schemas.microsoft.com/office/drawing/2014/main" id="{D34F4D05-1E5C-41A0-98E9-B99B868D2ECC}"/>
              </a:ext>
            </a:extLst>
          </p:cNvPr>
          <p:cNvPicPr>
            <a:picLocks noChangeAspect="1"/>
          </p:cNvPicPr>
          <p:nvPr/>
        </p:nvPicPr>
        <p:blipFill>
          <a:blip r:embed="rId3"/>
          <a:stretch>
            <a:fillRect/>
          </a:stretch>
        </p:blipFill>
        <p:spPr>
          <a:xfrm>
            <a:off x="176842" y="1315062"/>
            <a:ext cx="5851944" cy="4170723"/>
          </a:xfrm>
          <a:prstGeom prst="rect">
            <a:avLst/>
          </a:prstGeom>
        </p:spPr>
      </p:pic>
    </p:spTree>
    <p:extLst>
      <p:ext uri="{BB962C8B-B14F-4D97-AF65-F5344CB8AC3E}">
        <p14:creationId xmlns:p14="http://schemas.microsoft.com/office/powerpoint/2010/main" val="29385772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6"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pic>
        <p:nvPicPr>
          <p:cNvPr id="8" name="Grafik 7">
            <a:extLst>
              <a:ext uri="{FF2B5EF4-FFF2-40B4-BE49-F238E27FC236}">
                <a16:creationId xmlns:a16="http://schemas.microsoft.com/office/drawing/2014/main" id="{1FE3B1E5-7DB6-4048-8BA7-9C03D76C8786}"/>
              </a:ext>
            </a:extLst>
          </p:cNvPr>
          <p:cNvPicPr>
            <a:picLocks noChangeAspect="1"/>
          </p:cNvPicPr>
          <p:nvPr/>
        </p:nvPicPr>
        <p:blipFill>
          <a:blip r:embed="rId2"/>
          <a:stretch>
            <a:fillRect/>
          </a:stretch>
        </p:blipFill>
        <p:spPr>
          <a:xfrm>
            <a:off x="2934422" y="1132874"/>
            <a:ext cx="7630931" cy="5725126"/>
          </a:xfrm>
          <a:prstGeom prst="rect">
            <a:avLst/>
          </a:prstGeom>
        </p:spPr>
      </p:pic>
      <p:pic>
        <p:nvPicPr>
          <p:cNvPr id="10" name="Grafik 9">
            <a:extLst>
              <a:ext uri="{FF2B5EF4-FFF2-40B4-BE49-F238E27FC236}">
                <a16:creationId xmlns:a16="http://schemas.microsoft.com/office/drawing/2014/main" id="{11C9047E-54DC-4329-8D7D-453743B028B3}"/>
              </a:ext>
            </a:extLst>
          </p:cNvPr>
          <p:cNvPicPr>
            <a:picLocks noChangeAspect="1"/>
          </p:cNvPicPr>
          <p:nvPr/>
        </p:nvPicPr>
        <p:blipFill>
          <a:blip r:embed="rId3"/>
          <a:stretch>
            <a:fillRect/>
          </a:stretch>
        </p:blipFill>
        <p:spPr>
          <a:xfrm>
            <a:off x="3011425" y="3207350"/>
            <a:ext cx="1831508" cy="1672575"/>
          </a:xfrm>
          <a:prstGeom prst="rect">
            <a:avLst/>
          </a:prstGeom>
        </p:spPr>
      </p:pic>
      <p:sp>
        <p:nvSpPr>
          <p:cNvPr id="7" name="Rechteck 6">
            <a:extLst>
              <a:ext uri="{FF2B5EF4-FFF2-40B4-BE49-F238E27FC236}">
                <a16:creationId xmlns:a16="http://schemas.microsoft.com/office/drawing/2014/main" id="{9B70A5B7-5677-4C86-B8AC-802193C3622B}"/>
              </a:ext>
            </a:extLst>
          </p:cNvPr>
          <p:cNvSpPr/>
          <p:nvPr/>
        </p:nvSpPr>
        <p:spPr>
          <a:xfrm>
            <a:off x="2953673" y="4976262"/>
            <a:ext cx="1908510" cy="1768762"/>
          </a:xfrm>
          <a:prstGeom prst="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4623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6"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pic>
        <p:nvPicPr>
          <p:cNvPr id="11" name="Grafik 10">
            <a:extLst>
              <a:ext uri="{FF2B5EF4-FFF2-40B4-BE49-F238E27FC236}">
                <a16:creationId xmlns:a16="http://schemas.microsoft.com/office/drawing/2014/main" id="{534B8473-49F2-4A03-8282-5AA58FAD5F45}"/>
              </a:ext>
            </a:extLst>
          </p:cNvPr>
          <p:cNvPicPr>
            <a:picLocks noChangeAspect="1"/>
          </p:cNvPicPr>
          <p:nvPr/>
        </p:nvPicPr>
        <p:blipFill>
          <a:blip r:embed="rId2"/>
          <a:stretch>
            <a:fillRect/>
          </a:stretch>
        </p:blipFill>
        <p:spPr>
          <a:xfrm>
            <a:off x="504044" y="1075996"/>
            <a:ext cx="11183911" cy="4706007"/>
          </a:xfrm>
          <a:prstGeom prst="rect">
            <a:avLst/>
          </a:prstGeom>
        </p:spPr>
      </p:pic>
    </p:spTree>
    <p:extLst>
      <p:ext uri="{BB962C8B-B14F-4D97-AF65-F5344CB8AC3E}">
        <p14:creationId xmlns:p14="http://schemas.microsoft.com/office/powerpoint/2010/main" val="41164078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5" name="Grafik 4"/>
          <p:cNvPicPr>
            <a:picLocks noChangeAspect="1"/>
          </p:cNvPicPr>
          <p:nvPr/>
        </p:nvPicPr>
        <p:blipFill>
          <a:blip r:embed="rId2"/>
          <a:stretch>
            <a:fillRect/>
          </a:stretch>
        </p:blipFill>
        <p:spPr>
          <a:xfrm>
            <a:off x="1275836" y="1060593"/>
            <a:ext cx="10151554" cy="4726371"/>
          </a:xfrm>
          <a:prstGeom prst="rect">
            <a:avLst/>
          </a:prstGeom>
        </p:spPr>
      </p:pic>
      <p:sp>
        <p:nvSpPr>
          <p:cNvPr id="6"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sp>
        <p:nvSpPr>
          <p:cNvPr id="7" name="Rechteck 6"/>
          <p:cNvSpPr/>
          <p:nvPr/>
        </p:nvSpPr>
        <p:spPr>
          <a:xfrm>
            <a:off x="6611112" y="1391332"/>
            <a:ext cx="2212848" cy="1837944"/>
          </a:xfrm>
          <a:prstGeom prst="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100386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normAutofit fontScale="90000"/>
          </a:bodyPr>
          <a:lstStyle/>
          <a:p>
            <a:pPr algn="ctr"/>
            <a:r>
              <a:rPr lang="de-DE" dirty="0">
                <a:solidFill>
                  <a:srgbClr val="006B94"/>
                </a:solidFill>
                <a:latin typeface="Comic Sans MS" panose="030F0702030302020204" pitchFamily="66" charset="0"/>
              </a:rPr>
              <a:t>Magische Schnapszahl-Trick</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pic>
        <p:nvPicPr>
          <p:cNvPr id="6" name="Grafik 5">
            <a:extLst>
              <a:ext uri="{FF2B5EF4-FFF2-40B4-BE49-F238E27FC236}">
                <a16:creationId xmlns:a16="http://schemas.microsoft.com/office/drawing/2014/main" id="{603B234D-595B-4B58-91DE-9DC369D81C37}"/>
              </a:ext>
            </a:extLst>
          </p:cNvPr>
          <p:cNvPicPr>
            <a:picLocks noChangeAspect="1"/>
          </p:cNvPicPr>
          <p:nvPr/>
        </p:nvPicPr>
        <p:blipFill>
          <a:blip r:embed="rId3"/>
          <a:stretch>
            <a:fillRect/>
          </a:stretch>
        </p:blipFill>
        <p:spPr>
          <a:xfrm>
            <a:off x="3340242" y="1193012"/>
            <a:ext cx="5669003" cy="4599759"/>
          </a:xfrm>
          <a:prstGeom prst="rect">
            <a:avLst/>
          </a:prstGeom>
        </p:spPr>
      </p:pic>
    </p:spTree>
    <p:extLst>
      <p:ext uri="{BB962C8B-B14F-4D97-AF65-F5344CB8AC3E}">
        <p14:creationId xmlns:p14="http://schemas.microsoft.com/office/powerpoint/2010/main" val="3390891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C6E729C6-CD9B-44F8-9AFB-4F5274211ED0}" type="datetime1">
              <a:rPr lang="de-DE" smtClean="0"/>
              <a:t>15.05.2025</a:t>
            </a:fld>
            <a:endParaRPr lang="de-DE" dirty="0"/>
          </a:p>
        </p:txBody>
      </p:sp>
      <p:sp>
        <p:nvSpPr>
          <p:cNvPr id="6" name="Fußzeilenplatzhalter 5"/>
          <p:cNvSpPr>
            <a:spLocks noGrp="1"/>
          </p:cNvSpPr>
          <p:nvPr>
            <p:ph type="ftr" sz="quarter" idx="11"/>
          </p:nvPr>
        </p:nvSpPr>
        <p:spPr/>
        <p:txBody>
          <a:bodyPr/>
          <a:lstStyle/>
          <a:p>
            <a:r>
              <a:rPr lang="de-DE" dirty="0"/>
              <a:t>Andrea Peter-Wehner</a:t>
            </a:r>
          </a:p>
        </p:txBody>
      </p:sp>
      <p:sp>
        <p:nvSpPr>
          <p:cNvPr id="8" name="Textfeld 7"/>
          <p:cNvSpPr txBox="1"/>
          <p:nvPr/>
        </p:nvSpPr>
        <p:spPr>
          <a:xfrm>
            <a:off x="0" y="4026496"/>
            <a:ext cx="12043609" cy="1754326"/>
          </a:xfrm>
          <a:prstGeom prst="rect">
            <a:avLst/>
          </a:prstGeom>
          <a:solidFill>
            <a:schemeClr val="bg1"/>
          </a:solidFill>
        </p:spPr>
        <p:txBody>
          <a:bodyPr wrap="square" rtlCol="0">
            <a:spAutoFit/>
          </a:bodyPr>
          <a:lstStyle/>
          <a:p>
            <a:pPr algn="ctr"/>
            <a:r>
              <a:rPr lang="de-DE" sz="3600" b="1" dirty="0">
                <a:solidFill>
                  <a:srgbClr val="006B95"/>
                </a:solidFill>
              </a:rPr>
              <a:t>Webbasierte Plattform zur Förderung </a:t>
            </a:r>
          </a:p>
          <a:p>
            <a:pPr algn="ctr"/>
            <a:r>
              <a:rPr lang="de-DE" sz="3600" b="1" dirty="0">
                <a:solidFill>
                  <a:srgbClr val="006B95"/>
                </a:solidFill>
              </a:rPr>
              <a:t>leistungsstarker und potentiell </a:t>
            </a:r>
          </a:p>
          <a:p>
            <a:pPr algn="ctr"/>
            <a:r>
              <a:rPr lang="de-DE" sz="3600" b="1" dirty="0">
                <a:solidFill>
                  <a:srgbClr val="006B95"/>
                </a:solidFill>
              </a:rPr>
              <a:t>leistungsfähiger Schülerinnen und Schüler</a:t>
            </a: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8272" y="1337948"/>
            <a:ext cx="6138196" cy="1998666"/>
          </a:xfrm>
          <a:prstGeom prst="rect">
            <a:avLst/>
          </a:prstGeom>
        </p:spPr>
      </p:pic>
    </p:spTree>
    <p:extLst>
      <p:ext uri="{BB962C8B-B14F-4D97-AF65-F5344CB8AC3E}">
        <p14:creationId xmlns:p14="http://schemas.microsoft.com/office/powerpoint/2010/main" val="6385460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lstStyle/>
          <a:p>
            <a:pPr algn="ctr"/>
            <a:r>
              <a:rPr lang="de-DE" dirty="0">
                <a:solidFill>
                  <a:srgbClr val="006B94"/>
                </a:solidFill>
                <a:latin typeface="Comic Sans MS" panose="030F0702030302020204" pitchFamily="66" charset="0"/>
              </a:rPr>
              <a:t>Spiegelzahl subtrahieren</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pic>
        <p:nvPicPr>
          <p:cNvPr id="5" name="Grafik 4"/>
          <p:cNvPicPr>
            <a:picLocks noChangeAspect="1"/>
          </p:cNvPicPr>
          <p:nvPr/>
        </p:nvPicPr>
        <p:blipFill>
          <a:blip r:embed="rId3"/>
          <a:stretch>
            <a:fillRect/>
          </a:stretch>
        </p:blipFill>
        <p:spPr>
          <a:xfrm>
            <a:off x="1511808" y="1081284"/>
            <a:ext cx="9374293" cy="4724885"/>
          </a:xfrm>
          <a:prstGeom prst="rect">
            <a:avLst/>
          </a:prstGeom>
        </p:spPr>
      </p:pic>
    </p:spTree>
    <p:extLst>
      <p:ext uri="{BB962C8B-B14F-4D97-AF65-F5344CB8AC3E}">
        <p14:creationId xmlns:p14="http://schemas.microsoft.com/office/powerpoint/2010/main" val="4742858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lstStyle/>
          <a:p>
            <a:pPr algn="ctr"/>
            <a:r>
              <a:rPr lang="de-DE" dirty="0">
                <a:solidFill>
                  <a:srgbClr val="006B94"/>
                </a:solidFill>
                <a:latin typeface="Comic Sans MS" panose="030F0702030302020204" pitchFamily="66" charset="0"/>
              </a:rPr>
              <a:t>Spiegelzahl addieren</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pic>
        <p:nvPicPr>
          <p:cNvPr id="4" name="Grafik 3"/>
          <p:cNvPicPr>
            <a:picLocks noChangeAspect="1"/>
          </p:cNvPicPr>
          <p:nvPr/>
        </p:nvPicPr>
        <p:blipFill rotWithShape="1">
          <a:blip r:embed="rId3">
            <a:duotone>
              <a:schemeClr val="accent1">
                <a:shade val="45000"/>
                <a:satMod val="135000"/>
              </a:schemeClr>
              <a:prstClr val="white"/>
            </a:duotone>
          </a:blip>
          <a:srcRect r="6822"/>
          <a:stretch/>
        </p:blipFill>
        <p:spPr>
          <a:xfrm>
            <a:off x="2593125" y="1168852"/>
            <a:ext cx="8011920" cy="4520295"/>
          </a:xfrm>
          <a:prstGeom prst="rect">
            <a:avLst/>
          </a:prstGeom>
        </p:spPr>
      </p:pic>
    </p:spTree>
    <p:extLst>
      <p:ext uri="{BB962C8B-B14F-4D97-AF65-F5344CB8AC3E}">
        <p14:creationId xmlns:p14="http://schemas.microsoft.com/office/powerpoint/2010/main" val="33632745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lstStyle/>
          <a:p>
            <a:pPr algn="ctr"/>
            <a:r>
              <a:rPr lang="de-DE" dirty="0">
                <a:solidFill>
                  <a:srgbClr val="006B94"/>
                </a:solidFill>
                <a:latin typeface="Comic Sans MS" panose="030F0702030302020204" pitchFamily="66" charset="0"/>
              </a:rPr>
              <a:t>Spiegelzahl addieren</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sp>
        <p:nvSpPr>
          <p:cNvPr id="5" name="Textfeld 4"/>
          <p:cNvSpPr txBox="1"/>
          <p:nvPr/>
        </p:nvSpPr>
        <p:spPr>
          <a:xfrm>
            <a:off x="-341730" y="1193012"/>
            <a:ext cx="3742944" cy="1569660"/>
          </a:xfrm>
          <a:prstGeom prst="rect">
            <a:avLst/>
          </a:prstGeom>
          <a:noFill/>
        </p:spPr>
        <p:txBody>
          <a:bodyPr wrap="square" rtlCol="0">
            <a:spAutoFit/>
          </a:bodyPr>
          <a:lstStyle/>
          <a:p>
            <a:pPr algn="ctr"/>
            <a:r>
              <a:rPr lang="de-DE" sz="4800" dirty="0">
                <a:solidFill>
                  <a:srgbClr val="006B94"/>
                </a:solidFill>
                <a:latin typeface="Comic Sans MS" panose="030F0702030302020204" pitchFamily="66" charset="0"/>
              </a:rPr>
              <a:t>43 </a:t>
            </a:r>
            <a:r>
              <a:rPr lang="de-DE" sz="4800" dirty="0">
                <a:solidFill>
                  <a:srgbClr val="006B94"/>
                </a:solidFill>
                <a:latin typeface="Comic Sans MS" panose="030F0702030302020204" pitchFamily="66" charset="0"/>
                <a:sym typeface="Wingdings" panose="05000000000000000000" pitchFamily="2" charset="2"/>
              </a:rPr>
              <a:t> 11</a:t>
            </a:r>
          </a:p>
          <a:p>
            <a:pPr algn="ctr"/>
            <a:r>
              <a:rPr lang="de-DE" sz="4800" dirty="0">
                <a:solidFill>
                  <a:srgbClr val="006B94"/>
                </a:solidFill>
                <a:latin typeface="Comic Sans MS" panose="030F0702030302020204" pitchFamily="66" charset="0"/>
                <a:sym typeface="Wingdings" panose="05000000000000000000" pitchFamily="2" charset="2"/>
              </a:rPr>
              <a:t>  </a:t>
            </a:r>
            <a:endParaRPr lang="de-DE" sz="4800" dirty="0">
              <a:solidFill>
                <a:srgbClr val="006B94"/>
              </a:solidFill>
              <a:latin typeface="Comic Sans MS" panose="030F0702030302020204" pitchFamily="66" charset="0"/>
            </a:endParaRPr>
          </a:p>
        </p:txBody>
      </p:sp>
      <p:pic>
        <p:nvPicPr>
          <p:cNvPr id="7" name="Grafik 6">
            <a:extLst>
              <a:ext uri="{FF2B5EF4-FFF2-40B4-BE49-F238E27FC236}">
                <a16:creationId xmlns:a16="http://schemas.microsoft.com/office/drawing/2014/main" id="{78B53AC9-AFAE-2D7B-3A74-DA28DF45EA59}"/>
              </a:ext>
            </a:extLst>
          </p:cNvPr>
          <p:cNvPicPr>
            <a:picLocks noChangeAspect="1"/>
          </p:cNvPicPr>
          <p:nvPr/>
        </p:nvPicPr>
        <p:blipFill>
          <a:blip r:embed="rId3"/>
          <a:stretch>
            <a:fillRect/>
          </a:stretch>
        </p:blipFill>
        <p:spPr>
          <a:xfrm rot="21205003" flipH="1">
            <a:off x="6620064" y="3186912"/>
            <a:ext cx="3557606" cy="2696753"/>
          </a:xfrm>
          <a:prstGeom prst="rect">
            <a:avLst/>
          </a:prstGeom>
        </p:spPr>
      </p:pic>
    </p:spTree>
    <p:extLst>
      <p:ext uri="{BB962C8B-B14F-4D97-AF65-F5344CB8AC3E}">
        <p14:creationId xmlns:p14="http://schemas.microsoft.com/office/powerpoint/2010/main" val="406434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lstStyle/>
          <a:p>
            <a:pPr algn="ctr"/>
            <a:r>
              <a:rPr lang="de-DE" dirty="0">
                <a:solidFill>
                  <a:srgbClr val="006B94"/>
                </a:solidFill>
                <a:latin typeface="Comic Sans MS" panose="030F0702030302020204" pitchFamily="66" charset="0"/>
              </a:rPr>
              <a:t>Multiplizieren mit 11</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pic>
        <p:nvPicPr>
          <p:cNvPr id="6" name="Grafik 5">
            <a:extLst>
              <a:ext uri="{FF2B5EF4-FFF2-40B4-BE49-F238E27FC236}">
                <a16:creationId xmlns:a16="http://schemas.microsoft.com/office/drawing/2014/main" id="{6E475A2E-C402-3217-B481-193C89297E6D}"/>
              </a:ext>
            </a:extLst>
          </p:cNvPr>
          <p:cNvPicPr>
            <a:picLocks noChangeAspect="1"/>
          </p:cNvPicPr>
          <p:nvPr/>
        </p:nvPicPr>
        <p:blipFill>
          <a:blip r:embed="rId3"/>
          <a:stretch>
            <a:fillRect/>
          </a:stretch>
        </p:blipFill>
        <p:spPr>
          <a:xfrm>
            <a:off x="4462865" y="1017412"/>
            <a:ext cx="3266269" cy="3490520"/>
          </a:xfrm>
          <a:prstGeom prst="rect">
            <a:avLst/>
          </a:prstGeom>
        </p:spPr>
      </p:pic>
      <p:pic>
        <p:nvPicPr>
          <p:cNvPr id="7" name="Grafik 6">
            <a:extLst>
              <a:ext uri="{FF2B5EF4-FFF2-40B4-BE49-F238E27FC236}">
                <a16:creationId xmlns:a16="http://schemas.microsoft.com/office/drawing/2014/main" id="{78B53AC9-AFAE-2D7B-3A74-DA28DF45EA59}"/>
              </a:ext>
            </a:extLst>
          </p:cNvPr>
          <p:cNvPicPr>
            <a:picLocks noChangeAspect="1"/>
          </p:cNvPicPr>
          <p:nvPr/>
        </p:nvPicPr>
        <p:blipFill>
          <a:blip r:embed="rId4"/>
          <a:stretch>
            <a:fillRect/>
          </a:stretch>
        </p:blipFill>
        <p:spPr>
          <a:xfrm rot="21205003" flipH="1">
            <a:off x="6620064" y="3186912"/>
            <a:ext cx="3557606" cy="2696753"/>
          </a:xfrm>
          <a:prstGeom prst="rect">
            <a:avLst/>
          </a:prstGeom>
        </p:spPr>
      </p:pic>
    </p:spTree>
    <p:extLst>
      <p:ext uri="{BB962C8B-B14F-4D97-AF65-F5344CB8AC3E}">
        <p14:creationId xmlns:p14="http://schemas.microsoft.com/office/powerpoint/2010/main" val="78651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lstStyle/>
          <a:p>
            <a:pPr algn="ctr"/>
            <a:r>
              <a:rPr lang="de-DE" dirty="0">
                <a:solidFill>
                  <a:srgbClr val="006B94"/>
                </a:solidFill>
                <a:latin typeface="Comic Sans MS" panose="030F0702030302020204" pitchFamily="66" charset="0"/>
              </a:rPr>
              <a:t>Multiplizieren mit 11</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sp>
        <p:nvSpPr>
          <p:cNvPr id="4" name="Textfeld 3"/>
          <p:cNvSpPr txBox="1"/>
          <p:nvPr/>
        </p:nvSpPr>
        <p:spPr>
          <a:xfrm>
            <a:off x="3670998" y="1296392"/>
            <a:ext cx="5662127" cy="830997"/>
          </a:xfrm>
          <a:prstGeom prst="rect">
            <a:avLst/>
          </a:prstGeom>
          <a:noFill/>
        </p:spPr>
        <p:txBody>
          <a:bodyPr wrap="none" rtlCol="0">
            <a:spAutoFit/>
          </a:bodyPr>
          <a:lstStyle/>
          <a:p>
            <a:pPr algn="ctr"/>
            <a:r>
              <a:rPr lang="de-DE" sz="4800" dirty="0">
                <a:solidFill>
                  <a:srgbClr val="C00000"/>
                </a:solidFill>
                <a:latin typeface="Comic Sans MS" panose="030F0702030302020204" pitchFamily="66" charset="0"/>
                <a:sym typeface="Wingdings" panose="05000000000000000000" pitchFamily="2" charset="2"/>
              </a:rPr>
              <a:t>Für Denker: 75  11</a:t>
            </a:r>
          </a:p>
        </p:txBody>
      </p:sp>
      <p:sp>
        <p:nvSpPr>
          <p:cNvPr id="8" name="Textfeld 7">
            <a:extLst>
              <a:ext uri="{FF2B5EF4-FFF2-40B4-BE49-F238E27FC236}">
                <a16:creationId xmlns:a16="http://schemas.microsoft.com/office/drawing/2014/main" id="{A4FEC376-B710-7009-C635-939C2D888F01}"/>
              </a:ext>
            </a:extLst>
          </p:cNvPr>
          <p:cNvSpPr txBox="1"/>
          <p:nvPr/>
        </p:nvSpPr>
        <p:spPr>
          <a:xfrm>
            <a:off x="903300" y="2756499"/>
            <a:ext cx="1955985" cy="830997"/>
          </a:xfrm>
          <a:prstGeom prst="rect">
            <a:avLst/>
          </a:prstGeom>
          <a:noFill/>
        </p:spPr>
        <p:txBody>
          <a:bodyPr wrap="none" rtlCol="0">
            <a:spAutoFit/>
          </a:bodyPr>
          <a:lstStyle/>
          <a:p>
            <a:pPr algn="ctr"/>
            <a:r>
              <a:rPr lang="de-DE" sz="4800" dirty="0">
                <a:solidFill>
                  <a:srgbClr val="C00000"/>
                </a:solidFill>
                <a:latin typeface="Comic Sans MS" panose="030F0702030302020204" pitchFamily="66" charset="0"/>
                <a:sym typeface="Wingdings" panose="05000000000000000000" pitchFamily="2" charset="2"/>
              </a:rPr>
              <a:t>7 </a:t>
            </a:r>
            <a:r>
              <a:rPr lang="de-DE" sz="4800" dirty="0">
                <a:solidFill>
                  <a:srgbClr val="006B95"/>
                </a:solidFill>
                <a:latin typeface="Comic Sans MS" panose="030F0702030302020204" pitchFamily="66" charset="0"/>
                <a:sym typeface="Wingdings" panose="05000000000000000000" pitchFamily="2" charset="2"/>
              </a:rPr>
              <a:t>12</a:t>
            </a:r>
            <a:r>
              <a:rPr lang="de-DE" sz="4800" dirty="0">
                <a:solidFill>
                  <a:srgbClr val="C00000"/>
                </a:solidFill>
                <a:latin typeface="Comic Sans MS" panose="030F0702030302020204" pitchFamily="66" charset="0"/>
                <a:sym typeface="Wingdings" panose="05000000000000000000" pitchFamily="2" charset="2"/>
              </a:rPr>
              <a:t> 5</a:t>
            </a:r>
          </a:p>
        </p:txBody>
      </p:sp>
      <p:sp>
        <p:nvSpPr>
          <p:cNvPr id="9" name="Textfeld 8">
            <a:extLst>
              <a:ext uri="{FF2B5EF4-FFF2-40B4-BE49-F238E27FC236}">
                <a16:creationId xmlns:a16="http://schemas.microsoft.com/office/drawing/2014/main" id="{034D4D36-4E7E-436E-1C68-47C69D317B12}"/>
              </a:ext>
            </a:extLst>
          </p:cNvPr>
          <p:cNvSpPr txBox="1"/>
          <p:nvPr/>
        </p:nvSpPr>
        <p:spPr>
          <a:xfrm>
            <a:off x="5025835" y="2756499"/>
            <a:ext cx="2140330" cy="830997"/>
          </a:xfrm>
          <a:prstGeom prst="rect">
            <a:avLst/>
          </a:prstGeom>
          <a:noFill/>
        </p:spPr>
        <p:txBody>
          <a:bodyPr wrap="none" rtlCol="0">
            <a:spAutoFit/>
          </a:bodyPr>
          <a:lstStyle/>
          <a:p>
            <a:pPr algn="ctr"/>
            <a:r>
              <a:rPr lang="de-DE" sz="4800" dirty="0">
                <a:solidFill>
                  <a:srgbClr val="006B95"/>
                </a:solidFill>
                <a:latin typeface="Comic Sans MS" panose="030F0702030302020204" pitchFamily="66" charset="0"/>
                <a:sym typeface="Wingdings" panose="05000000000000000000" pitchFamily="2" charset="2"/>
              </a:rPr>
              <a:t>1</a:t>
            </a:r>
            <a:r>
              <a:rPr lang="de-DE" sz="4800" dirty="0">
                <a:solidFill>
                  <a:srgbClr val="C00000"/>
                </a:solidFill>
                <a:latin typeface="Comic Sans MS" panose="030F0702030302020204" pitchFamily="66" charset="0"/>
                <a:sym typeface="Wingdings" panose="05000000000000000000" pitchFamily="2" charset="2"/>
              </a:rPr>
              <a:t> 7 </a:t>
            </a:r>
            <a:r>
              <a:rPr lang="de-DE" sz="4800" dirty="0">
                <a:solidFill>
                  <a:srgbClr val="006B95"/>
                </a:solidFill>
                <a:latin typeface="Comic Sans MS" panose="030F0702030302020204" pitchFamily="66" charset="0"/>
                <a:sym typeface="Wingdings" panose="05000000000000000000" pitchFamily="2" charset="2"/>
              </a:rPr>
              <a:t>2</a:t>
            </a:r>
            <a:r>
              <a:rPr lang="de-DE" sz="4800" dirty="0">
                <a:solidFill>
                  <a:srgbClr val="C00000"/>
                </a:solidFill>
                <a:latin typeface="Comic Sans MS" panose="030F0702030302020204" pitchFamily="66" charset="0"/>
                <a:sym typeface="Wingdings" panose="05000000000000000000" pitchFamily="2" charset="2"/>
              </a:rPr>
              <a:t> 5</a:t>
            </a:r>
          </a:p>
        </p:txBody>
      </p:sp>
      <p:sp>
        <p:nvSpPr>
          <p:cNvPr id="10" name="Textfeld 9">
            <a:extLst>
              <a:ext uri="{FF2B5EF4-FFF2-40B4-BE49-F238E27FC236}">
                <a16:creationId xmlns:a16="http://schemas.microsoft.com/office/drawing/2014/main" id="{CED22A2A-7ECD-BAB3-14F8-3D8AE93755B1}"/>
              </a:ext>
            </a:extLst>
          </p:cNvPr>
          <p:cNvSpPr txBox="1"/>
          <p:nvPr/>
        </p:nvSpPr>
        <p:spPr>
          <a:xfrm>
            <a:off x="8779729" y="2756498"/>
            <a:ext cx="2252540" cy="1569660"/>
          </a:xfrm>
          <a:prstGeom prst="rect">
            <a:avLst/>
          </a:prstGeom>
          <a:noFill/>
        </p:spPr>
        <p:txBody>
          <a:bodyPr wrap="none" rtlCol="0">
            <a:spAutoFit/>
          </a:bodyPr>
          <a:lstStyle/>
          <a:p>
            <a:pPr algn="ctr"/>
            <a:r>
              <a:rPr lang="de-DE" sz="4800" dirty="0">
                <a:solidFill>
                  <a:srgbClr val="006B95"/>
                </a:solidFill>
                <a:latin typeface="Comic Sans MS" panose="030F0702030302020204" pitchFamily="66" charset="0"/>
                <a:sym typeface="Wingdings" panose="05000000000000000000" pitchFamily="2" charset="2"/>
              </a:rPr>
              <a:t>1+</a:t>
            </a:r>
            <a:r>
              <a:rPr lang="de-DE" sz="4800" dirty="0">
                <a:solidFill>
                  <a:srgbClr val="C00000"/>
                </a:solidFill>
                <a:latin typeface="Comic Sans MS" panose="030F0702030302020204" pitchFamily="66" charset="0"/>
                <a:sym typeface="Wingdings" panose="05000000000000000000" pitchFamily="2" charset="2"/>
              </a:rPr>
              <a:t>7 </a:t>
            </a:r>
            <a:r>
              <a:rPr lang="de-DE" sz="4800" dirty="0">
                <a:solidFill>
                  <a:srgbClr val="006B95"/>
                </a:solidFill>
                <a:latin typeface="Comic Sans MS" panose="030F0702030302020204" pitchFamily="66" charset="0"/>
                <a:sym typeface="Wingdings" panose="05000000000000000000" pitchFamily="2" charset="2"/>
              </a:rPr>
              <a:t>2</a:t>
            </a:r>
            <a:r>
              <a:rPr lang="de-DE" sz="4800" dirty="0">
                <a:solidFill>
                  <a:srgbClr val="C00000"/>
                </a:solidFill>
                <a:latin typeface="Comic Sans MS" panose="030F0702030302020204" pitchFamily="66" charset="0"/>
                <a:sym typeface="Wingdings" panose="05000000000000000000" pitchFamily="2" charset="2"/>
              </a:rPr>
              <a:t> 5</a:t>
            </a:r>
          </a:p>
          <a:p>
            <a:pPr algn="ctr"/>
            <a:r>
              <a:rPr lang="de-DE" sz="4800" dirty="0">
                <a:solidFill>
                  <a:srgbClr val="C00000"/>
                </a:solidFill>
                <a:latin typeface="Comic Sans MS" panose="030F0702030302020204" pitchFamily="66" charset="0"/>
                <a:sym typeface="Wingdings" panose="05000000000000000000" pitchFamily="2" charset="2"/>
              </a:rPr>
              <a:t>   </a:t>
            </a:r>
            <a:r>
              <a:rPr lang="de-DE" sz="4800" b="1" dirty="0">
                <a:solidFill>
                  <a:srgbClr val="C00000"/>
                </a:solidFill>
                <a:latin typeface="Comic Sans MS" panose="030F0702030302020204" pitchFamily="66" charset="0"/>
                <a:sym typeface="Wingdings" panose="05000000000000000000" pitchFamily="2" charset="2"/>
              </a:rPr>
              <a:t>8</a:t>
            </a:r>
            <a:r>
              <a:rPr lang="de-DE" sz="4800" dirty="0">
                <a:solidFill>
                  <a:srgbClr val="C00000"/>
                </a:solidFill>
                <a:latin typeface="Comic Sans MS" panose="030F0702030302020204" pitchFamily="66" charset="0"/>
                <a:sym typeface="Wingdings" panose="05000000000000000000" pitchFamily="2" charset="2"/>
              </a:rPr>
              <a:t> 2 5</a:t>
            </a:r>
          </a:p>
        </p:txBody>
      </p:sp>
      <p:pic>
        <p:nvPicPr>
          <p:cNvPr id="11" name="Grafik 10">
            <a:extLst>
              <a:ext uri="{FF2B5EF4-FFF2-40B4-BE49-F238E27FC236}">
                <a16:creationId xmlns:a16="http://schemas.microsoft.com/office/drawing/2014/main" id="{C9099258-4287-CA93-E710-49E50A5A5DDD}"/>
              </a:ext>
            </a:extLst>
          </p:cNvPr>
          <p:cNvPicPr>
            <a:picLocks noChangeAspect="1"/>
          </p:cNvPicPr>
          <p:nvPr/>
        </p:nvPicPr>
        <p:blipFill>
          <a:blip r:embed="rId3"/>
          <a:stretch>
            <a:fillRect/>
          </a:stretch>
        </p:blipFill>
        <p:spPr>
          <a:xfrm rot="1418166">
            <a:off x="7318394" y="3637099"/>
            <a:ext cx="3445122" cy="2641059"/>
          </a:xfrm>
          <a:prstGeom prst="rect">
            <a:avLst/>
          </a:prstGeom>
        </p:spPr>
      </p:pic>
    </p:spTree>
    <p:extLst>
      <p:ext uri="{BB962C8B-B14F-4D97-AF65-F5344CB8AC3E}">
        <p14:creationId xmlns:p14="http://schemas.microsoft.com/office/powerpoint/2010/main" val="211977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15.05.2025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5" name="Grafik 4"/>
          <p:cNvPicPr>
            <a:picLocks noChangeAspect="1"/>
          </p:cNvPicPr>
          <p:nvPr/>
        </p:nvPicPr>
        <p:blipFill>
          <a:blip r:embed="rId2"/>
          <a:stretch>
            <a:fillRect/>
          </a:stretch>
        </p:blipFill>
        <p:spPr>
          <a:xfrm>
            <a:off x="1275836" y="1060593"/>
            <a:ext cx="10151554" cy="4726371"/>
          </a:xfrm>
          <a:prstGeom prst="rect">
            <a:avLst/>
          </a:prstGeom>
        </p:spPr>
      </p:pic>
      <p:sp>
        <p:nvSpPr>
          <p:cNvPr id="6"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sp>
        <p:nvSpPr>
          <p:cNvPr id="7" name="Rechteck 6"/>
          <p:cNvSpPr/>
          <p:nvPr/>
        </p:nvSpPr>
        <p:spPr>
          <a:xfrm>
            <a:off x="9153582" y="1325880"/>
            <a:ext cx="2212848" cy="2209800"/>
          </a:xfrm>
          <a:prstGeom prst="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522193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Methodenwerkzeuge</a:t>
            </a:r>
          </a:p>
        </p:txBody>
      </p:sp>
      <p:pic>
        <p:nvPicPr>
          <p:cNvPr id="6" name="Grafik 5">
            <a:extLst>
              <a:ext uri="{FF2B5EF4-FFF2-40B4-BE49-F238E27FC236}">
                <a16:creationId xmlns:a16="http://schemas.microsoft.com/office/drawing/2014/main" id="{23B9607F-3730-4DC1-BF11-371C58161C47}"/>
              </a:ext>
            </a:extLst>
          </p:cNvPr>
          <p:cNvPicPr>
            <a:picLocks noChangeAspect="1"/>
          </p:cNvPicPr>
          <p:nvPr/>
        </p:nvPicPr>
        <p:blipFill>
          <a:blip r:embed="rId2"/>
          <a:stretch>
            <a:fillRect/>
          </a:stretch>
        </p:blipFill>
        <p:spPr>
          <a:xfrm>
            <a:off x="0" y="1213846"/>
            <a:ext cx="12192000" cy="5383481"/>
          </a:xfrm>
          <a:prstGeom prst="rect">
            <a:avLst/>
          </a:prstGeom>
        </p:spPr>
      </p:pic>
      <p:sp>
        <p:nvSpPr>
          <p:cNvPr id="7" name="Rechteck 6">
            <a:extLst>
              <a:ext uri="{FF2B5EF4-FFF2-40B4-BE49-F238E27FC236}">
                <a16:creationId xmlns:a16="http://schemas.microsoft.com/office/drawing/2014/main" id="{7BC31FDB-F72A-4B52-AE07-0CC4DBFF97BF}"/>
              </a:ext>
            </a:extLst>
          </p:cNvPr>
          <p:cNvSpPr/>
          <p:nvPr/>
        </p:nvSpPr>
        <p:spPr>
          <a:xfrm>
            <a:off x="4162058" y="1364244"/>
            <a:ext cx="1824855" cy="1619587"/>
          </a:xfrm>
          <a:prstGeom prst="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024778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79879" y="79961"/>
            <a:ext cx="9097594"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Sketchnote-Kurse</a:t>
            </a:r>
          </a:p>
        </p:txBody>
      </p:sp>
      <p:pic>
        <p:nvPicPr>
          <p:cNvPr id="4" name="Grafik 3"/>
          <p:cNvPicPr>
            <a:picLocks noChangeAspect="1"/>
          </p:cNvPicPr>
          <p:nvPr/>
        </p:nvPicPr>
        <p:blipFill>
          <a:blip r:embed="rId2"/>
          <a:stretch>
            <a:fillRect/>
          </a:stretch>
        </p:blipFill>
        <p:spPr>
          <a:xfrm>
            <a:off x="3375313" y="1099993"/>
            <a:ext cx="6975696" cy="4658014"/>
          </a:xfrm>
          <a:prstGeom prst="rect">
            <a:avLst/>
          </a:prstGeom>
        </p:spPr>
      </p:pic>
    </p:spTree>
    <p:extLst>
      <p:ext uri="{BB962C8B-B14F-4D97-AF65-F5344CB8AC3E}">
        <p14:creationId xmlns:p14="http://schemas.microsoft.com/office/powerpoint/2010/main" val="11080930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79879" y="79961"/>
            <a:ext cx="9097594"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Sketchnote-Kurse</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9611" y="1118615"/>
            <a:ext cx="7093603" cy="4620769"/>
          </a:xfrm>
          <a:prstGeom prst="rect">
            <a:avLst/>
          </a:prstGeom>
        </p:spPr>
      </p:pic>
    </p:spTree>
    <p:extLst>
      <p:ext uri="{BB962C8B-B14F-4D97-AF65-F5344CB8AC3E}">
        <p14:creationId xmlns:p14="http://schemas.microsoft.com/office/powerpoint/2010/main" val="2538009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Methodenwerkzeuge</a:t>
            </a:r>
          </a:p>
        </p:txBody>
      </p:sp>
      <p:pic>
        <p:nvPicPr>
          <p:cNvPr id="6" name="Grafik 5">
            <a:extLst>
              <a:ext uri="{FF2B5EF4-FFF2-40B4-BE49-F238E27FC236}">
                <a16:creationId xmlns:a16="http://schemas.microsoft.com/office/drawing/2014/main" id="{23B9607F-3730-4DC1-BF11-371C58161C47}"/>
              </a:ext>
            </a:extLst>
          </p:cNvPr>
          <p:cNvPicPr>
            <a:picLocks noChangeAspect="1"/>
          </p:cNvPicPr>
          <p:nvPr/>
        </p:nvPicPr>
        <p:blipFill>
          <a:blip r:embed="rId2"/>
          <a:stretch>
            <a:fillRect/>
          </a:stretch>
        </p:blipFill>
        <p:spPr>
          <a:xfrm>
            <a:off x="0" y="1213846"/>
            <a:ext cx="12192000" cy="5383481"/>
          </a:xfrm>
          <a:prstGeom prst="rect">
            <a:avLst/>
          </a:prstGeom>
        </p:spPr>
      </p:pic>
      <p:sp>
        <p:nvSpPr>
          <p:cNvPr id="7" name="Rechteck 6">
            <a:extLst>
              <a:ext uri="{FF2B5EF4-FFF2-40B4-BE49-F238E27FC236}">
                <a16:creationId xmlns:a16="http://schemas.microsoft.com/office/drawing/2014/main" id="{7BC31FDB-F72A-4B52-AE07-0CC4DBFF97BF}"/>
              </a:ext>
            </a:extLst>
          </p:cNvPr>
          <p:cNvSpPr/>
          <p:nvPr/>
        </p:nvSpPr>
        <p:spPr>
          <a:xfrm>
            <a:off x="10367145" y="1325743"/>
            <a:ext cx="1824855" cy="1677339"/>
          </a:xfrm>
          <a:prstGeom prst="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9379274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Benutzerdefiniert 1">
      <a:majorFont>
        <a:latin typeface="Segoe UI"/>
        <a:ea typeface=""/>
        <a:cs typeface=""/>
      </a:majorFont>
      <a:minorFont>
        <a:latin typeface="Segoe UI"/>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0</TotalTime>
  <Words>1707</Words>
  <Application>Microsoft Office PowerPoint</Application>
  <PresentationFormat>Breitbild</PresentationFormat>
  <Paragraphs>400</Paragraphs>
  <Slides>109</Slides>
  <Notes>7</Notes>
  <HiddenSlides>0</HiddenSlides>
  <MMClips>2</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109</vt:i4>
      </vt:variant>
    </vt:vector>
  </HeadingPairs>
  <TitlesOfParts>
    <vt:vector size="119" baseType="lpstr">
      <vt:lpstr>-apple-system</vt:lpstr>
      <vt:lpstr>Museo300</vt:lpstr>
      <vt:lpstr>Arial</vt:lpstr>
      <vt:lpstr>Calibri</vt:lpstr>
      <vt:lpstr>Comic Sans MS</vt:lpstr>
      <vt:lpstr>Segoe UI</vt:lpstr>
      <vt:lpstr>Tw Cen MT</vt:lpstr>
      <vt:lpstr>Wingdings</vt:lpstr>
      <vt:lpstr>Wingdings 3</vt:lpstr>
      <vt:lpstr>Integral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Warum muss ich mich als Lehrkraft mit Begabtenförderung beschäftigen?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Kurse in der Webakademie</vt:lpstr>
      <vt:lpstr>Kurse in der Webakademie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Die Zauberkarten</vt:lpstr>
      <vt:lpstr>PowerPoint-Präsentation</vt:lpstr>
      <vt:lpstr>PowerPoint-Präsentation</vt:lpstr>
      <vt:lpstr>PowerPoint-Präsentation</vt:lpstr>
      <vt:lpstr>Geometrische Zahlenfolge</vt:lpstr>
      <vt:lpstr>Geometrische Zahlenfolge Binäruhr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Wie erfahren die Schülerinnen und Schüler von den Kursen?</vt:lpstr>
      <vt:lpstr>PowerPoint-Präsentation</vt:lpstr>
      <vt:lpstr>PowerPoint-Präsentation</vt:lpstr>
      <vt:lpstr>Kurse in der Webakademie</vt:lpstr>
      <vt:lpstr>PowerPoint-Präsentation</vt:lpstr>
      <vt:lpstr>PowerPoint-Präsentation</vt:lpstr>
      <vt:lpstr>PowerPoint-Präsentation</vt:lpstr>
      <vt:lpstr>PowerPoint-Präsentation</vt:lpstr>
      <vt:lpstr>PowerPoint-Präsentation</vt:lpstr>
      <vt:lpstr>Das Schulische Enrichment- Modell (SEM) von Joseph S. Renzulli und Sally M. Reis </vt:lpstr>
      <vt:lpstr>PowerPoint-Präsentation</vt:lpstr>
      <vt:lpstr>Das Schulische Enrichment- Modell (SEM) von Joseph S. Renzulli und Sally M. Reis </vt:lpstr>
      <vt:lpstr>Kurse in der Webakademie</vt:lpstr>
      <vt:lpstr>Selbstlernkurse</vt:lpstr>
      <vt:lpstr>Selbstlernkurse</vt:lpstr>
      <vt:lpstr>Selbstlernkurse</vt:lpstr>
      <vt:lpstr>PowerPoint-Präsentation</vt:lpstr>
      <vt:lpstr>PowerPoint-Präsentation</vt:lpstr>
      <vt:lpstr>PowerPoint-Präsentation</vt:lpstr>
      <vt:lpstr>Magische Schnapszahl-Trick</vt:lpstr>
      <vt:lpstr>Spiegelzahl subtrahieren</vt:lpstr>
      <vt:lpstr>Spiegelzahl addieren</vt:lpstr>
      <vt:lpstr>Spiegelzahl addieren</vt:lpstr>
      <vt:lpstr>Multiplizieren mit 11</vt:lpstr>
      <vt:lpstr>Multiplizieren mit 11</vt:lpstr>
      <vt:lpstr>PowerPoint-Präsentation</vt:lpstr>
      <vt:lpstr>Kurse in Kursräumen: Methodenwerkzeuge</vt:lpstr>
      <vt:lpstr>Kurse in Kursräumen: Sketchnote-Kurse</vt:lpstr>
      <vt:lpstr>Kurse in Kursräumen: Sketchnote-Kurse</vt:lpstr>
      <vt:lpstr>Kurse in Kursräumen: Methodenwerkzeuge</vt:lpstr>
      <vt:lpstr>Kurse in Kursräumen: Der Redekompass</vt:lpstr>
      <vt:lpstr>Kurse in Kursräumen: Methodenwerkzeuge</vt:lpstr>
      <vt:lpstr>Kurse in Kursräumen: Methodenwerkzeuge</vt:lpstr>
      <vt:lpstr>PowerPoint-Präsentation</vt:lpstr>
      <vt:lpstr>PowerPoint-Präsentation</vt:lpstr>
      <vt:lpstr>PowerPoint-Präsentation</vt:lpstr>
      <vt:lpstr>Klebezettelchen</vt:lpstr>
      <vt:lpstr>PowerPoint-Präsentation</vt:lpstr>
      <vt:lpstr>PowerPoint-Präsentation</vt:lpstr>
      <vt:lpstr>PowerPoint-Präsentation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Peter-Wehner, Andrea</dc:creator>
  <cp:lastModifiedBy>Peter-Wehner, Andrea</cp:lastModifiedBy>
  <cp:revision>249</cp:revision>
  <dcterms:created xsi:type="dcterms:W3CDTF">2023-06-07T09:19:12Z</dcterms:created>
  <dcterms:modified xsi:type="dcterms:W3CDTF">2025-05-15T06:26:53Z</dcterms:modified>
</cp:coreProperties>
</file>