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5"/>
  </p:notesMasterIdLst>
  <p:sldIdLst>
    <p:sldId id="578" r:id="rId2"/>
    <p:sldId id="617" r:id="rId3"/>
    <p:sldId id="606" r:id="rId4"/>
    <p:sldId id="607" r:id="rId5"/>
    <p:sldId id="616" r:id="rId6"/>
    <p:sldId id="519" r:id="rId7"/>
    <p:sldId id="560" r:id="rId8"/>
    <p:sldId id="257" r:id="rId9"/>
    <p:sldId id="641" r:id="rId10"/>
    <p:sldId id="642" r:id="rId11"/>
    <p:sldId id="640" r:id="rId12"/>
    <p:sldId id="354" r:id="rId13"/>
    <p:sldId id="356" r:id="rId14"/>
    <p:sldId id="357" r:id="rId15"/>
    <p:sldId id="630" r:id="rId16"/>
    <p:sldId id="531" r:id="rId17"/>
    <p:sldId id="618" r:id="rId18"/>
    <p:sldId id="561" r:id="rId19"/>
    <p:sldId id="359" r:id="rId20"/>
    <p:sldId id="363" r:id="rId21"/>
    <p:sldId id="360" r:id="rId22"/>
    <p:sldId id="362" r:id="rId23"/>
    <p:sldId id="563" r:id="rId24"/>
    <p:sldId id="361" r:id="rId25"/>
    <p:sldId id="364" r:id="rId26"/>
    <p:sldId id="619" r:id="rId27"/>
    <p:sldId id="365" r:id="rId28"/>
    <p:sldId id="366" r:id="rId29"/>
    <p:sldId id="564" r:id="rId30"/>
    <p:sldId id="368" r:id="rId31"/>
    <p:sldId id="565" r:id="rId32"/>
    <p:sldId id="620" r:id="rId33"/>
    <p:sldId id="372" r:id="rId34"/>
    <p:sldId id="373" r:id="rId35"/>
    <p:sldId id="374" r:id="rId36"/>
    <p:sldId id="566" r:id="rId37"/>
    <p:sldId id="621" r:id="rId38"/>
    <p:sldId id="376" r:id="rId39"/>
    <p:sldId id="411" r:id="rId40"/>
    <p:sldId id="412" r:id="rId41"/>
    <p:sldId id="382" r:id="rId42"/>
    <p:sldId id="383" r:id="rId43"/>
    <p:sldId id="384" r:id="rId44"/>
    <p:sldId id="385" r:id="rId45"/>
    <p:sldId id="387" r:id="rId46"/>
    <p:sldId id="410" r:id="rId47"/>
    <p:sldId id="625" r:id="rId48"/>
    <p:sldId id="626" r:id="rId49"/>
    <p:sldId id="627" r:id="rId50"/>
    <p:sldId id="610" r:id="rId51"/>
    <p:sldId id="611" r:id="rId52"/>
    <p:sldId id="612" r:id="rId53"/>
    <p:sldId id="613" r:id="rId54"/>
    <p:sldId id="614" r:id="rId55"/>
    <p:sldId id="615" r:id="rId56"/>
    <p:sldId id="567" r:id="rId57"/>
    <p:sldId id="568" r:id="rId58"/>
    <p:sldId id="390" r:id="rId59"/>
    <p:sldId id="391" r:id="rId60"/>
    <p:sldId id="392" r:id="rId61"/>
    <p:sldId id="394" r:id="rId62"/>
    <p:sldId id="395" r:id="rId63"/>
    <p:sldId id="397" r:id="rId64"/>
    <p:sldId id="389" r:id="rId65"/>
    <p:sldId id="399" r:id="rId66"/>
    <p:sldId id="569" r:id="rId67"/>
    <p:sldId id="476" r:id="rId68"/>
    <p:sldId id="477" r:id="rId69"/>
    <p:sldId id="628" r:id="rId70"/>
    <p:sldId id="629" r:id="rId71"/>
    <p:sldId id="596" r:id="rId72"/>
    <p:sldId id="321" r:id="rId73"/>
    <p:sldId id="570" r:id="rId74"/>
    <p:sldId id="478" r:id="rId75"/>
    <p:sldId id="479" r:id="rId76"/>
    <p:sldId id="332" r:id="rId77"/>
    <p:sldId id="481" r:id="rId78"/>
    <p:sldId id="483" r:id="rId79"/>
    <p:sldId id="333" r:id="rId80"/>
    <p:sldId id="335" r:id="rId81"/>
    <p:sldId id="336" r:id="rId82"/>
    <p:sldId id="337" r:id="rId83"/>
    <p:sldId id="597" r:id="rId84"/>
    <p:sldId id="598" r:id="rId85"/>
    <p:sldId id="599" r:id="rId86"/>
    <p:sldId id="622" r:id="rId87"/>
    <p:sldId id="488" r:id="rId88"/>
    <p:sldId id="489" r:id="rId89"/>
    <p:sldId id="490" r:id="rId90"/>
    <p:sldId id="491" r:id="rId91"/>
    <p:sldId id="600" r:id="rId92"/>
    <p:sldId id="497" r:id="rId93"/>
    <p:sldId id="340" r:id="rId94"/>
    <p:sldId id="496" r:id="rId95"/>
    <p:sldId id="571" r:id="rId96"/>
    <p:sldId id="499" r:id="rId97"/>
    <p:sldId id="572" r:id="rId98"/>
    <p:sldId id="502" r:id="rId99"/>
    <p:sldId id="573" r:id="rId100"/>
    <p:sldId id="574" r:id="rId101"/>
    <p:sldId id="575" r:id="rId102"/>
    <p:sldId id="577" r:id="rId103"/>
    <p:sldId id="505" r:id="rId104"/>
    <p:sldId id="504" r:id="rId105"/>
    <p:sldId id="601" r:id="rId106"/>
    <p:sldId id="580" r:id="rId107"/>
    <p:sldId id="581" r:id="rId108"/>
    <p:sldId id="508" r:id="rId109"/>
    <p:sldId id="631" r:id="rId110"/>
    <p:sldId id="507" r:id="rId111"/>
    <p:sldId id="517" r:id="rId112"/>
    <p:sldId id="510" r:id="rId113"/>
    <p:sldId id="582" r:id="rId114"/>
    <p:sldId id="583" r:id="rId115"/>
    <p:sldId id="584" r:id="rId116"/>
    <p:sldId id="585" r:id="rId117"/>
    <p:sldId id="632" r:id="rId118"/>
    <p:sldId id="590" r:id="rId119"/>
    <p:sldId id="518" r:id="rId120"/>
    <p:sldId id="591" r:id="rId121"/>
    <p:sldId id="592" r:id="rId122"/>
    <p:sldId id="623" r:id="rId123"/>
    <p:sldId id="624" r:id="rId124"/>
    <p:sldId id="633" r:id="rId125"/>
    <p:sldId id="634" r:id="rId126"/>
    <p:sldId id="635" r:id="rId127"/>
    <p:sldId id="636" r:id="rId128"/>
    <p:sldId id="637" r:id="rId129"/>
    <p:sldId id="638" r:id="rId130"/>
    <p:sldId id="639" r:id="rId131"/>
    <p:sldId id="593" r:id="rId132"/>
    <p:sldId id="543" r:id="rId133"/>
    <p:sldId id="511" r:id="rId134"/>
    <p:sldId id="516" r:id="rId135"/>
    <p:sldId id="512" r:id="rId136"/>
    <p:sldId id="532" r:id="rId137"/>
    <p:sldId id="603" r:id="rId138"/>
    <p:sldId id="602" r:id="rId139"/>
    <p:sldId id="604" r:id="rId140"/>
    <p:sldId id="605" r:id="rId141"/>
    <p:sldId id="609" r:id="rId142"/>
    <p:sldId id="594" r:id="rId143"/>
    <p:sldId id="530" r:id="rId14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B522C2DB-9CDF-40B0-9853-0EC18BC2C68E}">
          <p14:sldIdLst>
            <p14:sldId id="578"/>
            <p14:sldId id="617"/>
            <p14:sldId id="606"/>
            <p14:sldId id="607"/>
            <p14:sldId id="616"/>
            <p14:sldId id="519"/>
            <p14:sldId id="560"/>
            <p14:sldId id="257"/>
            <p14:sldId id="641"/>
            <p14:sldId id="642"/>
            <p14:sldId id="640"/>
            <p14:sldId id="354"/>
            <p14:sldId id="356"/>
            <p14:sldId id="357"/>
            <p14:sldId id="630"/>
            <p14:sldId id="531"/>
            <p14:sldId id="618"/>
            <p14:sldId id="561"/>
            <p14:sldId id="359"/>
            <p14:sldId id="363"/>
            <p14:sldId id="360"/>
            <p14:sldId id="362"/>
            <p14:sldId id="563"/>
            <p14:sldId id="361"/>
            <p14:sldId id="364"/>
            <p14:sldId id="619"/>
            <p14:sldId id="365"/>
            <p14:sldId id="366"/>
            <p14:sldId id="564"/>
            <p14:sldId id="368"/>
            <p14:sldId id="565"/>
            <p14:sldId id="620"/>
            <p14:sldId id="372"/>
            <p14:sldId id="373"/>
            <p14:sldId id="374"/>
            <p14:sldId id="566"/>
            <p14:sldId id="621"/>
            <p14:sldId id="376"/>
            <p14:sldId id="411"/>
            <p14:sldId id="412"/>
            <p14:sldId id="382"/>
            <p14:sldId id="383"/>
            <p14:sldId id="384"/>
            <p14:sldId id="385"/>
            <p14:sldId id="387"/>
            <p14:sldId id="410"/>
            <p14:sldId id="625"/>
            <p14:sldId id="626"/>
            <p14:sldId id="627"/>
            <p14:sldId id="610"/>
            <p14:sldId id="611"/>
            <p14:sldId id="612"/>
            <p14:sldId id="613"/>
            <p14:sldId id="614"/>
            <p14:sldId id="615"/>
            <p14:sldId id="567"/>
            <p14:sldId id="568"/>
            <p14:sldId id="390"/>
            <p14:sldId id="391"/>
            <p14:sldId id="392"/>
            <p14:sldId id="394"/>
            <p14:sldId id="395"/>
            <p14:sldId id="397"/>
            <p14:sldId id="389"/>
            <p14:sldId id="399"/>
            <p14:sldId id="569"/>
            <p14:sldId id="476"/>
            <p14:sldId id="477"/>
            <p14:sldId id="628"/>
            <p14:sldId id="629"/>
            <p14:sldId id="596"/>
            <p14:sldId id="321"/>
            <p14:sldId id="570"/>
            <p14:sldId id="478"/>
            <p14:sldId id="479"/>
            <p14:sldId id="332"/>
            <p14:sldId id="481"/>
            <p14:sldId id="483"/>
            <p14:sldId id="333"/>
            <p14:sldId id="335"/>
            <p14:sldId id="336"/>
            <p14:sldId id="337"/>
            <p14:sldId id="597"/>
            <p14:sldId id="598"/>
            <p14:sldId id="599"/>
            <p14:sldId id="622"/>
            <p14:sldId id="488"/>
            <p14:sldId id="489"/>
            <p14:sldId id="490"/>
            <p14:sldId id="491"/>
            <p14:sldId id="600"/>
            <p14:sldId id="497"/>
            <p14:sldId id="340"/>
            <p14:sldId id="496"/>
            <p14:sldId id="571"/>
            <p14:sldId id="499"/>
            <p14:sldId id="572"/>
            <p14:sldId id="502"/>
            <p14:sldId id="573"/>
            <p14:sldId id="574"/>
            <p14:sldId id="575"/>
            <p14:sldId id="577"/>
            <p14:sldId id="505"/>
            <p14:sldId id="504"/>
            <p14:sldId id="601"/>
            <p14:sldId id="580"/>
            <p14:sldId id="581"/>
            <p14:sldId id="508"/>
            <p14:sldId id="631"/>
            <p14:sldId id="507"/>
            <p14:sldId id="517"/>
            <p14:sldId id="510"/>
            <p14:sldId id="582"/>
            <p14:sldId id="583"/>
            <p14:sldId id="584"/>
            <p14:sldId id="585"/>
            <p14:sldId id="632"/>
            <p14:sldId id="590"/>
            <p14:sldId id="518"/>
            <p14:sldId id="591"/>
            <p14:sldId id="592"/>
            <p14:sldId id="623"/>
            <p14:sldId id="624"/>
            <p14:sldId id="633"/>
            <p14:sldId id="634"/>
            <p14:sldId id="635"/>
            <p14:sldId id="636"/>
            <p14:sldId id="637"/>
            <p14:sldId id="638"/>
            <p14:sldId id="639"/>
            <p14:sldId id="593"/>
            <p14:sldId id="543"/>
            <p14:sldId id="511"/>
            <p14:sldId id="516"/>
            <p14:sldId id="512"/>
            <p14:sldId id="532"/>
            <p14:sldId id="603"/>
            <p14:sldId id="602"/>
            <p14:sldId id="604"/>
            <p14:sldId id="605"/>
            <p14:sldId id="609"/>
            <p14:sldId id="594"/>
            <p14:sldId id="53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B95"/>
    <a:srgbClr val="740000"/>
    <a:srgbClr val="3E4867"/>
    <a:srgbClr val="FF0000"/>
    <a:srgbClr val="F60000"/>
    <a:srgbClr val="FF6600"/>
    <a:srgbClr val="7E97A3"/>
    <a:srgbClr val="EF7A03"/>
    <a:srgbClr val="F27B03"/>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348" autoAdjust="0"/>
    <p:restoredTop sz="94660"/>
  </p:normalViewPr>
  <p:slideViewPr>
    <p:cSldViewPr snapToGrid="0">
      <p:cViewPr varScale="1">
        <p:scale>
          <a:sx n="81" d="100"/>
          <a:sy n="81" d="100"/>
        </p:scale>
        <p:origin x="571" y="67"/>
      </p:cViewPr>
      <p:guideLst/>
    </p:cSldViewPr>
  </p:slideViewPr>
  <p:notesTextViewPr>
    <p:cViewPr>
      <p:scale>
        <a:sx n="1" d="1"/>
        <a:sy n="1" d="1"/>
      </p:scale>
      <p:origin x="0" y="0"/>
    </p:cViewPr>
  </p:notesTextViewPr>
  <p:sorterViewPr>
    <p:cViewPr>
      <p:scale>
        <a:sx n="100" d="100"/>
        <a:sy n="100" d="100"/>
      </p:scale>
      <p:origin x="0" y="-43392"/>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tableStyles" Target="tableStyles.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F88455-212D-4AAF-9C04-DF4FE96B8496}" type="datetimeFigureOut">
              <a:rPr lang="de-DE" smtClean="0"/>
              <a:t>03.04.2025</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D2BC95-28A0-461D-B308-74352385370C}" type="slidenum">
              <a:rPr lang="de-DE" smtClean="0"/>
              <a:t>‹Nr.›</a:t>
            </a:fld>
            <a:endParaRPr lang="de-DE"/>
          </a:p>
        </p:txBody>
      </p:sp>
    </p:spTree>
    <p:extLst>
      <p:ext uri="{BB962C8B-B14F-4D97-AF65-F5344CB8AC3E}">
        <p14:creationId xmlns:p14="http://schemas.microsoft.com/office/powerpoint/2010/main" val="989774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36A3DF42-6C80-42BA-B44A-874EC02C5866}" type="slidenum">
              <a:rPr lang="de-DE" smtClean="0"/>
              <a:t>1</a:t>
            </a:fld>
            <a:endParaRPr lang="de-DE" dirty="0"/>
          </a:p>
        </p:txBody>
      </p:sp>
    </p:spTree>
    <p:extLst>
      <p:ext uri="{BB962C8B-B14F-4D97-AF65-F5344CB8AC3E}">
        <p14:creationId xmlns:p14="http://schemas.microsoft.com/office/powerpoint/2010/main" val="38864454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36A3DF42-6C80-42BA-B44A-874EC02C5866}" type="slidenum">
              <a:rPr lang="de-DE" smtClean="0"/>
              <a:t>2</a:t>
            </a:fld>
            <a:endParaRPr lang="de-DE" dirty="0"/>
          </a:p>
        </p:txBody>
      </p:sp>
    </p:spTree>
    <p:extLst>
      <p:ext uri="{BB962C8B-B14F-4D97-AF65-F5344CB8AC3E}">
        <p14:creationId xmlns:p14="http://schemas.microsoft.com/office/powerpoint/2010/main" val="28383667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36A3DF42-6C80-42BA-B44A-874EC02C5866}" type="slidenum">
              <a:rPr lang="de-DE" smtClean="0"/>
              <a:t>3</a:t>
            </a:fld>
            <a:endParaRPr lang="de-DE" dirty="0"/>
          </a:p>
        </p:txBody>
      </p:sp>
    </p:spTree>
    <p:extLst>
      <p:ext uri="{BB962C8B-B14F-4D97-AF65-F5344CB8AC3E}">
        <p14:creationId xmlns:p14="http://schemas.microsoft.com/office/powerpoint/2010/main" val="15679695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36A3DF42-6C80-42BA-B44A-874EC02C5866}" type="slidenum">
              <a:rPr lang="de-DE" smtClean="0"/>
              <a:t>59</a:t>
            </a:fld>
            <a:endParaRPr lang="de-DE" dirty="0"/>
          </a:p>
        </p:txBody>
      </p:sp>
    </p:spTree>
    <p:extLst>
      <p:ext uri="{BB962C8B-B14F-4D97-AF65-F5344CB8AC3E}">
        <p14:creationId xmlns:p14="http://schemas.microsoft.com/office/powerpoint/2010/main" val="3292055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dirty="0"/>
              <a:t>Die Lehrerin merkt während ihres Unterrichts, dass ein Kind in ihrer Klasse lernt, das</a:t>
            </a:r>
            <a:r>
              <a:rPr lang="de-DE" baseline="0" dirty="0"/>
              <a:t> sich bspw. sehr für Mathematik interessiert und Mitschülerinnen und Mitschülern weit voraus ist.</a:t>
            </a:r>
          </a:p>
          <a:p>
            <a:pPr marL="171450" indent="-171450">
              <a:buFont typeface="Arial" panose="020B0604020202020204" pitchFamily="34" charset="0"/>
              <a:buChar char="•"/>
            </a:pPr>
            <a:r>
              <a:rPr lang="de-DE" baseline="0" dirty="0"/>
              <a:t>Sie gibt dem Kind eine Werbekarte der Webakademie.</a:t>
            </a:r>
          </a:p>
          <a:p>
            <a:pPr marL="171450" indent="-171450">
              <a:buFont typeface="Arial" panose="020B0604020202020204" pitchFamily="34" charset="0"/>
              <a:buChar char="•"/>
            </a:pPr>
            <a:r>
              <a:rPr lang="de-DE" baseline="0" dirty="0"/>
              <a:t>Das Kind erzählt zu Hause ganz stolz, dass es nun in der Webakademie mitarbeiten möchte. </a:t>
            </a:r>
          </a:p>
          <a:p>
            <a:pPr marL="171450" indent="-171450">
              <a:buFont typeface="Arial" panose="020B0604020202020204" pitchFamily="34" charset="0"/>
              <a:buChar char="•"/>
            </a:pPr>
            <a:r>
              <a:rPr lang="de-DE" baseline="0" dirty="0"/>
              <a:t>Nachdem die Eltern eine DSE – auf die ich gleich eingehen werde – unterschrieben haben, wird das Kind von mir registriert und kann in der Webakademie arbeiten.</a:t>
            </a:r>
            <a:endParaRPr lang="de-DE" dirty="0"/>
          </a:p>
        </p:txBody>
      </p:sp>
      <p:sp>
        <p:nvSpPr>
          <p:cNvPr id="4" name="Foliennummernplatzhalter 3"/>
          <p:cNvSpPr>
            <a:spLocks noGrp="1"/>
          </p:cNvSpPr>
          <p:nvPr>
            <p:ph type="sldNum" sz="quarter" idx="10"/>
          </p:nvPr>
        </p:nvSpPr>
        <p:spPr/>
        <p:txBody>
          <a:bodyPr/>
          <a:lstStyle/>
          <a:p>
            <a:fld id="{36A3DF42-6C80-42BA-B44A-874EC02C5866}" type="slidenum">
              <a:rPr lang="de-DE" smtClean="0"/>
              <a:t>63</a:t>
            </a:fld>
            <a:endParaRPr lang="de-DE" dirty="0"/>
          </a:p>
        </p:txBody>
      </p:sp>
    </p:spTree>
    <p:extLst>
      <p:ext uri="{BB962C8B-B14F-4D97-AF65-F5344CB8AC3E}">
        <p14:creationId xmlns:p14="http://schemas.microsoft.com/office/powerpoint/2010/main" val="36784111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Weitere Möglichkeiten,</a:t>
            </a:r>
            <a:r>
              <a:rPr lang="de-DE" baseline="0" dirty="0"/>
              <a:t> um über die Webakademie zu erfahren sind:</a:t>
            </a:r>
            <a:endParaRPr lang="de-DE" dirty="0"/>
          </a:p>
        </p:txBody>
      </p:sp>
      <p:sp>
        <p:nvSpPr>
          <p:cNvPr id="4" name="Foliennummernplatzhalter 3"/>
          <p:cNvSpPr>
            <a:spLocks noGrp="1"/>
          </p:cNvSpPr>
          <p:nvPr>
            <p:ph type="sldNum" sz="quarter" idx="10"/>
          </p:nvPr>
        </p:nvSpPr>
        <p:spPr/>
        <p:txBody>
          <a:bodyPr/>
          <a:lstStyle/>
          <a:p>
            <a:fld id="{36A3DF42-6C80-42BA-B44A-874EC02C5866}" type="slidenum">
              <a:rPr lang="de-DE" smtClean="0"/>
              <a:t>65</a:t>
            </a:fld>
            <a:endParaRPr lang="de-DE" dirty="0"/>
          </a:p>
        </p:txBody>
      </p:sp>
    </p:spTree>
    <p:extLst>
      <p:ext uri="{BB962C8B-B14F-4D97-AF65-F5344CB8AC3E}">
        <p14:creationId xmlns:p14="http://schemas.microsoft.com/office/powerpoint/2010/main" val="24773505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lgn="l">
              <a:defRPr/>
            </a:lvl1pPr>
          </a:lstStyle>
          <a:p>
            <a:fld id="{8751A24D-53E0-4368-A016-9DA50DD92A76}" type="datetime1">
              <a:rPr lang="de-DE" smtClean="0"/>
              <a:t>03.04.2025</a:t>
            </a:fld>
            <a:endParaRPr lang="de-DE"/>
          </a:p>
        </p:txBody>
      </p:sp>
      <p:sp>
        <p:nvSpPr>
          <p:cNvPr id="5" name="Footer Placeholder 4"/>
          <p:cNvSpPr>
            <a:spLocks noGrp="1"/>
          </p:cNvSpPr>
          <p:nvPr>
            <p:ph type="ftr" sz="quarter" idx="11"/>
          </p:nvPr>
        </p:nvSpPr>
        <p:spPr/>
        <p:txBody>
          <a:bodyPr/>
          <a:lstStyle/>
          <a:p>
            <a:r>
              <a:rPr lang="de-DE" dirty="0"/>
              <a:t>Andrea Peter-Wehner</a:t>
            </a:r>
          </a:p>
        </p:txBody>
      </p:sp>
      <p:pic>
        <p:nvPicPr>
          <p:cNvPr id="12" name="Grafik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6282" y="214232"/>
            <a:ext cx="1899590" cy="618528"/>
          </a:xfrm>
          <a:prstGeom prst="rect">
            <a:avLst/>
          </a:prstGeom>
        </p:spPr>
      </p:pic>
      <p:sp>
        <p:nvSpPr>
          <p:cNvPr id="13" name="Rechteck 12"/>
          <p:cNvSpPr/>
          <p:nvPr userDrawn="1"/>
        </p:nvSpPr>
        <p:spPr>
          <a:xfrm>
            <a:off x="0" y="1021326"/>
            <a:ext cx="12192000" cy="45719"/>
          </a:xfrm>
          <a:prstGeom prst="rect">
            <a:avLst/>
          </a:prstGeom>
          <a:solidFill>
            <a:srgbClr val="006B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Title Placeholder 1"/>
          <p:cNvSpPr>
            <a:spLocks noGrp="1"/>
          </p:cNvSpPr>
          <p:nvPr>
            <p:ph type="title"/>
          </p:nvPr>
        </p:nvSpPr>
        <p:spPr>
          <a:xfrm>
            <a:off x="1131491" y="3820819"/>
            <a:ext cx="9929018" cy="1499616"/>
          </a:xfrm>
          <a:prstGeom prst="rect">
            <a:avLst/>
          </a:prstGeom>
        </p:spPr>
        <p:txBody>
          <a:bodyPr vert="horz" lIns="91440" tIns="45720" rIns="91440" bIns="45720" rtlCol="0" anchor="ctr">
            <a:normAutofit/>
          </a:bodyPr>
          <a:lstStyle>
            <a:lvl1pPr>
              <a:defRPr b="0"/>
            </a:lvl1pPr>
          </a:lstStyle>
          <a:p>
            <a:r>
              <a:rPr lang="de-DE" dirty="0"/>
              <a:t>Titelmasterformat durch Klicken bearbeiten</a:t>
            </a:r>
            <a:endParaRPr lang="en-US" dirty="0"/>
          </a:p>
        </p:txBody>
      </p:sp>
      <p:pic>
        <p:nvPicPr>
          <p:cNvPr id="18" name="Grafik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22082" y="5802232"/>
            <a:ext cx="1237262" cy="994662"/>
          </a:xfrm>
          <a:prstGeom prst="rect">
            <a:avLst/>
          </a:prstGeom>
        </p:spPr>
      </p:pic>
      <p:sp>
        <p:nvSpPr>
          <p:cNvPr id="19" name="Rechteck 18"/>
          <p:cNvSpPr/>
          <p:nvPr userDrawn="1"/>
        </p:nvSpPr>
        <p:spPr>
          <a:xfrm>
            <a:off x="0" y="5793528"/>
            <a:ext cx="12192000" cy="45719"/>
          </a:xfrm>
          <a:prstGeom prst="rect">
            <a:avLst/>
          </a:prstGeom>
          <a:solidFill>
            <a:srgbClr val="006B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Textfeld 9"/>
          <p:cNvSpPr txBox="1"/>
          <p:nvPr userDrawn="1"/>
        </p:nvSpPr>
        <p:spPr>
          <a:xfrm>
            <a:off x="2585359" y="176273"/>
            <a:ext cx="6934198" cy="646331"/>
          </a:xfrm>
          <a:prstGeom prst="rect">
            <a:avLst/>
          </a:prstGeom>
          <a:noFill/>
        </p:spPr>
        <p:txBody>
          <a:bodyPr wrap="square" rtlCol="0">
            <a:spAutoFit/>
          </a:bodyPr>
          <a:lstStyle/>
          <a:p>
            <a:r>
              <a:rPr lang="de-DE" sz="1800" dirty="0">
                <a:solidFill>
                  <a:schemeClr val="bg1">
                    <a:lumMod val="75000"/>
                  </a:schemeClr>
                </a:solidFill>
              </a:rPr>
              <a:t>Webbasierte Plattform zur Förderung leistungsstarker und potentiell leistungsfähiger Schülerinnen und Schüler</a:t>
            </a:r>
          </a:p>
        </p:txBody>
      </p:sp>
    </p:spTree>
    <p:extLst>
      <p:ext uri="{BB962C8B-B14F-4D97-AF65-F5344CB8AC3E}">
        <p14:creationId xmlns:p14="http://schemas.microsoft.com/office/powerpoint/2010/main" val="1271113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C27A0A5E-C077-4FBB-8DBB-1E5BEE22ADE8}" type="datetimeFigureOut">
              <a:rPr lang="de-DE" smtClean="0"/>
              <a:t>03.04.2025</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F3920399-8FE1-4217-9F27-C78046924C1D}" type="slidenum">
              <a:rPr lang="de-DE" smtClean="0"/>
              <a:t>‹Nr.›</a:t>
            </a:fld>
            <a:endParaRPr lang="de-DE"/>
          </a:p>
        </p:txBody>
      </p:sp>
    </p:spTree>
    <p:extLst>
      <p:ext uri="{BB962C8B-B14F-4D97-AF65-F5344CB8AC3E}">
        <p14:creationId xmlns:p14="http://schemas.microsoft.com/office/powerpoint/2010/main" val="22085645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_Zwei Inhalte">
    <p:spTree>
      <p:nvGrpSpPr>
        <p:cNvPr id="1" name=""/>
        <p:cNvGrpSpPr/>
        <p:nvPr/>
      </p:nvGrpSpPr>
      <p:grpSpPr>
        <a:xfrm>
          <a:off x="0" y="0"/>
          <a:ext cx="0" cy="0"/>
          <a:chOff x="0" y="0"/>
          <a:chExt cx="0" cy="0"/>
        </a:xfrm>
      </p:grpSpPr>
      <p:sp>
        <p:nvSpPr>
          <p:cNvPr id="3" name="Inhaltsplatzhalter 2"/>
          <p:cNvSpPr>
            <a:spLocks noGrp="1"/>
          </p:cNvSpPr>
          <p:nvPr>
            <p:ph sz="half" idx="1"/>
          </p:nvPr>
        </p:nvSpPr>
        <p:spPr>
          <a:xfrm>
            <a:off x="143339" y="1600201"/>
            <a:ext cx="576064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Inhaltsplatzhalter 3"/>
          <p:cNvSpPr>
            <a:spLocks noGrp="1"/>
          </p:cNvSpPr>
          <p:nvPr>
            <p:ph sz="half" idx="2"/>
          </p:nvPr>
        </p:nvSpPr>
        <p:spPr>
          <a:xfrm>
            <a:off x="6288021" y="1600201"/>
            <a:ext cx="576064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oliennummernplatzhalter 3"/>
          <p:cNvSpPr>
            <a:spLocks noGrp="1"/>
          </p:cNvSpPr>
          <p:nvPr>
            <p:ph type="sldNum" sz="quarter" idx="10"/>
          </p:nvPr>
        </p:nvSpPr>
        <p:spPr>
          <a:xfrm>
            <a:off x="10320867" y="6381328"/>
            <a:ext cx="1693333" cy="332210"/>
          </a:xfrm>
          <a:prstGeom prst="rect">
            <a:avLst/>
          </a:prstGeom>
        </p:spPr>
        <p:txBody>
          <a:bodyPr/>
          <a:lstStyle>
            <a:lvl1pPr algn="r">
              <a:defRPr/>
            </a:lvl1pPr>
          </a:lstStyle>
          <a:p>
            <a:fld id="{BD70B955-26A1-3640-85B4-96C847D04758}" type="slidenum">
              <a:rPr lang="de-DE" smtClean="0"/>
              <a:pPr/>
              <a:t>‹Nr.›</a:t>
            </a:fld>
            <a:endParaRPr lang="de-DE" dirty="0"/>
          </a:p>
        </p:txBody>
      </p:sp>
    </p:spTree>
    <p:extLst>
      <p:ext uri="{BB962C8B-B14F-4D97-AF65-F5344CB8AC3E}">
        <p14:creationId xmlns:p14="http://schemas.microsoft.com/office/powerpoint/2010/main" val="24056639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elfolie">
    <p:spTree>
      <p:nvGrpSpPr>
        <p:cNvPr id="1" name=""/>
        <p:cNvGrpSpPr/>
        <p:nvPr/>
      </p:nvGrpSpPr>
      <p:grpSpPr>
        <a:xfrm>
          <a:off x="0" y="0"/>
          <a:ext cx="0" cy="0"/>
          <a:chOff x="0" y="0"/>
          <a:chExt cx="0" cy="0"/>
        </a:xfrm>
      </p:grpSpPr>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3"/>
          <p:cNvSpPr>
            <a:spLocks noGrp="1"/>
          </p:cNvSpPr>
          <p:nvPr>
            <p:ph type="dt" sz="half" idx="10"/>
          </p:nvPr>
        </p:nvSpPr>
        <p:spPr/>
        <p:txBody>
          <a:bodyPr/>
          <a:lstStyle>
            <a:lvl1pPr algn="l">
              <a:defRPr/>
            </a:lvl1pPr>
          </a:lstStyle>
          <a:p>
            <a:fld id="{34A5026B-F5A8-4A39-AD9C-0910BC59D2E0}" type="datetime1">
              <a:rPr lang="de-DE" smtClean="0"/>
              <a:t>03.04.2025</a:t>
            </a:fld>
            <a:endParaRPr lang="de-DE"/>
          </a:p>
        </p:txBody>
      </p:sp>
      <p:sp>
        <p:nvSpPr>
          <p:cNvPr id="5" name="Footer Placeholder 4"/>
          <p:cNvSpPr>
            <a:spLocks noGrp="1"/>
          </p:cNvSpPr>
          <p:nvPr>
            <p:ph type="ftr" sz="quarter" idx="11"/>
          </p:nvPr>
        </p:nvSpPr>
        <p:spPr/>
        <p:txBody>
          <a:bodyPr/>
          <a:lstStyle/>
          <a:p>
            <a:r>
              <a:rPr lang="de-DE" dirty="0"/>
              <a:t>Andrea Peter-Wehner</a:t>
            </a:r>
          </a:p>
        </p:txBody>
      </p:sp>
      <p:pic>
        <p:nvPicPr>
          <p:cNvPr id="12" name="Grafik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6282" y="214232"/>
            <a:ext cx="1899590" cy="618528"/>
          </a:xfrm>
          <a:prstGeom prst="rect">
            <a:avLst/>
          </a:prstGeom>
        </p:spPr>
      </p:pic>
      <p:pic>
        <p:nvPicPr>
          <p:cNvPr id="18" name="Grafik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22082" y="5802232"/>
            <a:ext cx="1237262" cy="994662"/>
          </a:xfrm>
          <a:prstGeom prst="rect">
            <a:avLst/>
          </a:prstGeom>
        </p:spPr>
      </p:pic>
      <p:sp>
        <p:nvSpPr>
          <p:cNvPr id="19" name="Rechteck 18"/>
          <p:cNvSpPr/>
          <p:nvPr userDrawn="1"/>
        </p:nvSpPr>
        <p:spPr>
          <a:xfrm>
            <a:off x="0" y="5793528"/>
            <a:ext cx="12192000" cy="45719"/>
          </a:xfrm>
          <a:prstGeom prst="rect">
            <a:avLst/>
          </a:prstGeom>
          <a:solidFill>
            <a:srgbClr val="006B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41817767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vl1pPr>
          </a:lstStyle>
          <a:p>
            <a:r>
              <a:rPr lang="de-DE" dirty="0"/>
              <a:t>Titelmasterformat durch Klicken bearbeiten</a:t>
            </a:r>
            <a:endParaRPr lang="en-US" dirty="0"/>
          </a:p>
        </p:txBody>
      </p:sp>
      <p:sp>
        <p:nvSpPr>
          <p:cNvPr id="4" name="Date Placeholder 3"/>
          <p:cNvSpPr>
            <a:spLocks noGrp="1"/>
          </p:cNvSpPr>
          <p:nvPr>
            <p:ph type="dt" sz="half" idx="10"/>
          </p:nvPr>
        </p:nvSpPr>
        <p:spPr/>
        <p:txBody>
          <a:bodyPr/>
          <a:lstStyle/>
          <a:p>
            <a:fld id="{8734C508-CC7C-4AED-98E4-53AE08BCF121}" type="datetime1">
              <a:rPr lang="de-DE" smtClean="0"/>
              <a:t>03.04.2025</a:t>
            </a:fld>
            <a:endParaRPr lang="de-DE"/>
          </a:p>
        </p:txBody>
      </p:sp>
      <p:sp>
        <p:nvSpPr>
          <p:cNvPr id="5" name="Footer Placeholder 4"/>
          <p:cNvSpPr>
            <a:spLocks noGrp="1"/>
          </p:cNvSpPr>
          <p:nvPr>
            <p:ph type="ftr" sz="quarter" idx="11"/>
          </p:nvPr>
        </p:nvSpPr>
        <p:spPr/>
        <p:txBody>
          <a:bodyPr/>
          <a:lstStyle/>
          <a:p>
            <a:r>
              <a:rPr lang="de-DE" dirty="0"/>
              <a:t>Andrea Peter-Wehner</a:t>
            </a:r>
          </a:p>
        </p:txBody>
      </p:sp>
    </p:spTree>
    <p:extLst>
      <p:ext uri="{BB962C8B-B14F-4D97-AF65-F5344CB8AC3E}">
        <p14:creationId xmlns:p14="http://schemas.microsoft.com/office/powerpoint/2010/main" val="39178966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el und Inhalt">
    <p:spTree>
      <p:nvGrpSpPr>
        <p:cNvPr id="1" name=""/>
        <p:cNvGrpSpPr/>
        <p:nvPr/>
      </p:nvGrpSpPr>
      <p:grpSpPr>
        <a:xfrm>
          <a:off x="0" y="0"/>
          <a:ext cx="0" cy="0"/>
          <a:chOff x="0" y="0"/>
          <a:chExt cx="0" cy="0"/>
        </a:xfrm>
      </p:grpSpPr>
      <p:sp>
        <p:nvSpPr>
          <p:cNvPr id="7" name="Rechteck 6"/>
          <p:cNvSpPr/>
          <p:nvPr userDrawn="1"/>
        </p:nvSpPr>
        <p:spPr>
          <a:xfrm>
            <a:off x="477045" y="1513677"/>
            <a:ext cx="11263198" cy="2800767"/>
          </a:xfrm>
          <a:prstGeom prst="rect">
            <a:avLst/>
          </a:prstGeom>
        </p:spPr>
        <p:txBody>
          <a:bodyPr wrap="square">
            <a:spAutoFit/>
          </a:bodyPr>
          <a:lstStyle/>
          <a:p>
            <a:pPr>
              <a:tabLst>
                <a:tab pos="1976438" algn="l"/>
              </a:tabLst>
            </a:pPr>
            <a:r>
              <a:rPr lang="de-DE" sz="3200" b="1" dirty="0">
                <a:solidFill>
                  <a:srgbClr val="006B95"/>
                </a:solidFill>
              </a:rPr>
              <a:t>In dieser Videokonferenz/ </a:t>
            </a:r>
            <a:r>
              <a:rPr lang="de-DE" sz="3200" dirty="0">
                <a:solidFill>
                  <a:srgbClr val="006B95"/>
                </a:solidFill>
              </a:rPr>
              <a:t>Teil 2 </a:t>
            </a:r>
            <a:r>
              <a:rPr lang="de-DE" sz="3200" b="1" dirty="0">
                <a:solidFill>
                  <a:srgbClr val="006B95"/>
                </a:solidFill>
              </a:rPr>
              <a:t>lernst du, </a:t>
            </a:r>
          </a:p>
          <a:p>
            <a:pPr marL="457200" indent="-457200">
              <a:buFont typeface="Arial" panose="020B0604020202020204" pitchFamily="34" charset="0"/>
              <a:buChar char="•"/>
              <a:tabLst>
                <a:tab pos="1976438" algn="l"/>
              </a:tabLst>
            </a:pPr>
            <a:r>
              <a:rPr lang="de-DE" sz="2400" dirty="0">
                <a:solidFill>
                  <a:srgbClr val="006B95"/>
                </a:solidFill>
              </a:rPr>
              <a:t>was das Besondere an AHA Zahlen ist, die von vorne und hinten gelesen die gleiche Zahl ergeben. Du entdeckst ihre Zusammenhänge und Besonderheiten. </a:t>
            </a:r>
          </a:p>
          <a:p>
            <a:pPr marL="457200" indent="-457200">
              <a:buFont typeface="Arial" panose="020B0604020202020204" pitchFamily="34" charset="0"/>
              <a:buChar char="•"/>
              <a:tabLst>
                <a:tab pos="1976438" algn="l"/>
              </a:tabLst>
            </a:pPr>
            <a:r>
              <a:rPr lang="de-DE" sz="2400" dirty="0">
                <a:solidFill>
                  <a:srgbClr val="006B95"/>
                </a:solidFill>
              </a:rPr>
              <a:t>Forscherfragen zu </a:t>
            </a:r>
            <a:r>
              <a:rPr lang="de-DE" sz="2400" b="1" dirty="0">
                <a:solidFill>
                  <a:srgbClr val="FF6600"/>
                </a:solidFill>
              </a:rPr>
              <a:t>mathematischen Forschungsaufgaben </a:t>
            </a:r>
            <a:r>
              <a:rPr lang="de-DE" sz="2400" b="1" dirty="0">
                <a:solidFill>
                  <a:srgbClr val="006B94"/>
                </a:solidFill>
              </a:rPr>
              <a:t>(AHA-Zahlen) </a:t>
            </a:r>
            <a:r>
              <a:rPr lang="de-DE" sz="2400" dirty="0">
                <a:solidFill>
                  <a:srgbClr val="006B95"/>
                </a:solidFill>
              </a:rPr>
              <a:t>zu bilden,</a:t>
            </a:r>
          </a:p>
          <a:p>
            <a:pPr marL="457200" indent="-457200">
              <a:buFont typeface="Arial" panose="020B0604020202020204" pitchFamily="34" charset="0"/>
              <a:buChar char="•"/>
              <a:tabLst>
                <a:tab pos="1976438" algn="l"/>
              </a:tabLst>
            </a:pPr>
            <a:r>
              <a:rPr lang="de-DE" sz="2400" dirty="0">
                <a:solidFill>
                  <a:srgbClr val="006B95"/>
                </a:solidFill>
              </a:rPr>
              <a:t>Internetseiten für Kinder zum Recherchieren zu nutzen,</a:t>
            </a:r>
          </a:p>
          <a:p>
            <a:pPr marL="457200" indent="-457200">
              <a:buFont typeface="Arial" panose="020B0604020202020204" pitchFamily="34" charset="0"/>
              <a:buChar char="•"/>
              <a:tabLst>
                <a:tab pos="1976438" algn="l"/>
              </a:tabLst>
            </a:pPr>
            <a:r>
              <a:rPr lang="de-DE" sz="2400" dirty="0">
                <a:solidFill>
                  <a:srgbClr val="006B95"/>
                </a:solidFill>
              </a:rPr>
              <a:t>Fragen zu einem eigenen Thema/einer eigenen Forscherfrage zu bilden,</a:t>
            </a:r>
          </a:p>
          <a:p>
            <a:pPr marL="457200" indent="-457200">
              <a:buFont typeface="Arial" panose="020B0604020202020204" pitchFamily="34" charset="0"/>
              <a:buChar char="•"/>
              <a:tabLst>
                <a:tab pos="1976438" algn="l"/>
              </a:tabLst>
            </a:pPr>
            <a:r>
              <a:rPr lang="de-DE" sz="2400" dirty="0">
                <a:solidFill>
                  <a:srgbClr val="006B95"/>
                </a:solidFill>
              </a:rPr>
              <a:t>eigene Taskcards zu gestalten.</a:t>
            </a:r>
          </a:p>
        </p:txBody>
      </p:sp>
      <p:sp>
        <p:nvSpPr>
          <p:cNvPr id="4" name="Date Placeholder 3"/>
          <p:cNvSpPr>
            <a:spLocks noGrp="1"/>
          </p:cNvSpPr>
          <p:nvPr>
            <p:ph type="dt" sz="half" idx="10"/>
          </p:nvPr>
        </p:nvSpPr>
        <p:spPr/>
        <p:txBody>
          <a:bodyPr/>
          <a:lstStyle/>
          <a:p>
            <a:fld id="{16E668F0-132A-4808-9648-F13716939DEB}" type="datetime1">
              <a:rPr lang="de-DE" smtClean="0"/>
              <a:t>03.04.2025</a:t>
            </a:fld>
            <a:endParaRPr lang="de-DE"/>
          </a:p>
        </p:txBody>
      </p:sp>
      <p:sp>
        <p:nvSpPr>
          <p:cNvPr id="5" name="Footer Placeholder 4"/>
          <p:cNvSpPr>
            <a:spLocks noGrp="1"/>
          </p:cNvSpPr>
          <p:nvPr>
            <p:ph type="ftr" sz="quarter" idx="11"/>
          </p:nvPr>
        </p:nvSpPr>
        <p:spPr/>
        <p:txBody>
          <a:bodyPr/>
          <a:lstStyle/>
          <a:p>
            <a:r>
              <a:rPr lang="de-DE" dirty="0"/>
              <a:t>Andrea Peter-Wehner</a:t>
            </a:r>
          </a:p>
        </p:txBody>
      </p:sp>
      <p:sp>
        <p:nvSpPr>
          <p:cNvPr id="9" name="Bildplatzhalter 8"/>
          <p:cNvSpPr>
            <a:spLocks noGrp="1"/>
          </p:cNvSpPr>
          <p:nvPr>
            <p:ph type="pic" sz="quarter" idx="12" hasCustomPrompt="1"/>
          </p:nvPr>
        </p:nvSpPr>
        <p:spPr>
          <a:xfrm>
            <a:off x="11070773" y="69760"/>
            <a:ext cx="971550" cy="885461"/>
          </a:xfrm>
          <a:prstGeom prst="rect">
            <a:avLst/>
          </a:prstGeom>
        </p:spPr>
        <p:txBody>
          <a:bodyPr/>
          <a:lstStyle>
            <a:lvl1pPr>
              <a:defRPr sz="1800"/>
            </a:lvl1pPr>
          </a:lstStyle>
          <a:p>
            <a:r>
              <a:rPr lang="de-DE" dirty="0"/>
              <a:t>Bild einfügen</a:t>
            </a:r>
          </a:p>
        </p:txBody>
      </p:sp>
    </p:spTree>
    <p:extLst>
      <p:ext uri="{BB962C8B-B14F-4D97-AF65-F5344CB8AC3E}">
        <p14:creationId xmlns:p14="http://schemas.microsoft.com/office/powerpoint/2010/main" val="41085194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el und Inhal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3CCF774-383A-42C8-A8DB-D33B3F307E64}" type="datetime1">
              <a:rPr lang="de-DE" smtClean="0"/>
              <a:t>03.04.2025</a:t>
            </a:fld>
            <a:endParaRPr lang="de-DE"/>
          </a:p>
        </p:txBody>
      </p:sp>
      <p:sp>
        <p:nvSpPr>
          <p:cNvPr id="5" name="Footer Placeholder 4"/>
          <p:cNvSpPr>
            <a:spLocks noGrp="1"/>
          </p:cNvSpPr>
          <p:nvPr>
            <p:ph type="ftr" sz="quarter" idx="11"/>
          </p:nvPr>
        </p:nvSpPr>
        <p:spPr/>
        <p:txBody>
          <a:bodyPr/>
          <a:lstStyle/>
          <a:p>
            <a:r>
              <a:rPr lang="de-DE" dirty="0"/>
              <a:t>Andrea Peter-Wehner</a:t>
            </a:r>
          </a:p>
        </p:txBody>
      </p:sp>
      <p:sp>
        <p:nvSpPr>
          <p:cNvPr id="9" name="Bildplatzhalter 8"/>
          <p:cNvSpPr>
            <a:spLocks noGrp="1"/>
          </p:cNvSpPr>
          <p:nvPr>
            <p:ph type="pic" sz="quarter" idx="12" hasCustomPrompt="1"/>
          </p:nvPr>
        </p:nvSpPr>
        <p:spPr>
          <a:xfrm>
            <a:off x="11070773" y="69760"/>
            <a:ext cx="971550" cy="885461"/>
          </a:xfrm>
          <a:prstGeom prst="rect">
            <a:avLst/>
          </a:prstGeom>
        </p:spPr>
        <p:txBody>
          <a:bodyPr/>
          <a:lstStyle>
            <a:lvl1pPr>
              <a:defRPr sz="1800"/>
            </a:lvl1pPr>
          </a:lstStyle>
          <a:p>
            <a:r>
              <a:rPr lang="de-DE" dirty="0"/>
              <a:t>Bild einfügen</a:t>
            </a:r>
          </a:p>
        </p:txBody>
      </p:sp>
    </p:spTree>
    <p:extLst>
      <p:ext uri="{BB962C8B-B14F-4D97-AF65-F5344CB8AC3E}">
        <p14:creationId xmlns:p14="http://schemas.microsoft.com/office/powerpoint/2010/main" val="41849867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024127" y="1510393"/>
            <a:ext cx="4754880" cy="4798967"/>
          </a:xfrm>
          <a:prstGeom prst="rect">
            <a:avLst/>
          </a:prstGeom>
        </p:spPr>
        <p:txBody>
          <a:bodyPr/>
          <a:lstStyle>
            <a:lvl1pPr marL="0" indent="0">
              <a:buClr>
                <a:srgbClr val="006B95"/>
              </a:buClr>
              <a:buFont typeface="Arial" panose="020B0604020202020204" pitchFamily="34" charset="0"/>
              <a:buNone/>
              <a:defRPr sz="2400" i="0">
                <a:solidFill>
                  <a:srgbClr val="006B95"/>
                </a:solidFill>
              </a:defRPr>
            </a:lvl1pPr>
            <a:lvl2pPr marL="265176" indent="-137160">
              <a:buClr>
                <a:srgbClr val="006B95"/>
              </a:buClr>
              <a:buFont typeface="Arial" panose="020B0604020202020204" pitchFamily="34" charset="0"/>
              <a:buChar char="•"/>
              <a:defRPr sz="2000" i="0">
                <a:solidFill>
                  <a:srgbClr val="006B95"/>
                </a:solidFill>
              </a:defRPr>
            </a:lvl2pPr>
            <a:lvl3pPr marL="448056" indent="-137160">
              <a:buClr>
                <a:srgbClr val="006B95"/>
              </a:buClr>
              <a:buFont typeface="Arial" panose="020B0604020202020204" pitchFamily="34" charset="0"/>
              <a:buChar char="•"/>
              <a:defRPr sz="1800" i="0">
                <a:solidFill>
                  <a:srgbClr val="006B95"/>
                </a:solidFill>
              </a:defRPr>
            </a:lvl3pPr>
            <a:lvl4pPr marL="594360" indent="-137160">
              <a:buClr>
                <a:srgbClr val="006B95"/>
              </a:buClr>
              <a:buFont typeface="Arial" panose="020B0604020202020204" pitchFamily="34" charset="0"/>
              <a:buChar char="•"/>
              <a:defRPr sz="1800" i="0">
                <a:solidFill>
                  <a:srgbClr val="006B95"/>
                </a:solidFill>
              </a:defRPr>
            </a:lvl4pPr>
            <a:lvl5pPr marL="777240" indent="-137160">
              <a:buClr>
                <a:srgbClr val="006B95"/>
              </a:buClr>
              <a:buFont typeface="Arial" panose="020B0604020202020204" pitchFamily="34" charset="0"/>
              <a:buChar char="•"/>
              <a:defRPr sz="1800" i="0">
                <a:solidFill>
                  <a:srgbClr val="006B95"/>
                </a:solidFill>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4" name="Content Placeholder 3"/>
          <p:cNvSpPr>
            <a:spLocks noGrp="1"/>
          </p:cNvSpPr>
          <p:nvPr>
            <p:ph sz="half" idx="2"/>
          </p:nvPr>
        </p:nvSpPr>
        <p:spPr>
          <a:xfrm>
            <a:off x="5989320" y="1510393"/>
            <a:ext cx="4754880" cy="4798967"/>
          </a:xfrm>
          <a:prstGeom prst="rect">
            <a:avLst/>
          </a:prstGeom>
        </p:spPr>
        <p:txBody>
          <a:bodyPr/>
          <a:lstStyle>
            <a:lvl1pPr marL="91440" indent="-91440">
              <a:buClr>
                <a:srgbClr val="006B95"/>
              </a:buClr>
              <a:buFont typeface="Arial" panose="020B0604020202020204" pitchFamily="34" charset="0"/>
              <a:buChar char="•"/>
              <a:defRPr sz="2400">
                <a:solidFill>
                  <a:srgbClr val="006B95"/>
                </a:solidFill>
              </a:defRPr>
            </a:lvl1pPr>
            <a:lvl2pPr marL="265176" indent="-137160">
              <a:buClr>
                <a:srgbClr val="006B95"/>
              </a:buClr>
              <a:buFont typeface="Arial" panose="020B0604020202020204" pitchFamily="34" charset="0"/>
              <a:buChar char="•"/>
              <a:defRPr sz="2000">
                <a:solidFill>
                  <a:srgbClr val="006B95"/>
                </a:solidFill>
              </a:defRPr>
            </a:lvl2pPr>
            <a:lvl3pPr marL="448056" indent="-137160">
              <a:buClr>
                <a:srgbClr val="006B95"/>
              </a:buClr>
              <a:buFont typeface="Arial" panose="020B0604020202020204" pitchFamily="34" charset="0"/>
              <a:buChar char="•"/>
              <a:defRPr sz="1800">
                <a:solidFill>
                  <a:srgbClr val="006B95"/>
                </a:solidFill>
              </a:defRPr>
            </a:lvl3pPr>
            <a:lvl4pPr marL="594360" indent="-137160">
              <a:buClr>
                <a:srgbClr val="006B95"/>
              </a:buClr>
              <a:buFont typeface="Arial" panose="020B0604020202020204" pitchFamily="34" charset="0"/>
              <a:buChar char="•"/>
              <a:defRPr sz="1800">
                <a:solidFill>
                  <a:srgbClr val="006B95"/>
                </a:solidFill>
              </a:defRPr>
            </a:lvl4pPr>
            <a:lvl5pPr marL="777240" indent="-137160">
              <a:buClr>
                <a:srgbClr val="006B95"/>
              </a:buClr>
              <a:buFont typeface="Arial" panose="020B0604020202020204" pitchFamily="34" charset="0"/>
              <a:buChar char="•"/>
              <a:defRPr sz="1800">
                <a:solidFill>
                  <a:srgbClr val="006B95"/>
                </a:solidFill>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5" name="Date Placeholder 4"/>
          <p:cNvSpPr>
            <a:spLocks noGrp="1"/>
          </p:cNvSpPr>
          <p:nvPr>
            <p:ph type="dt" sz="half" idx="10"/>
          </p:nvPr>
        </p:nvSpPr>
        <p:spPr/>
        <p:txBody>
          <a:bodyPr/>
          <a:lstStyle/>
          <a:p>
            <a:fld id="{20852400-D5C1-4550-9473-EFE007430AD0}" type="datetime1">
              <a:rPr lang="de-DE" smtClean="0"/>
              <a:t>03.04.2025</a:t>
            </a:fld>
            <a:endParaRPr lang="de-DE"/>
          </a:p>
        </p:txBody>
      </p:sp>
      <p:sp>
        <p:nvSpPr>
          <p:cNvPr id="6" name="Footer Placeholder 5"/>
          <p:cNvSpPr>
            <a:spLocks noGrp="1"/>
          </p:cNvSpPr>
          <p:nvPr>
            <p:ph type="ftr" sz="quarter" idx="11"/>
          </p:nvPr>
        </p:nvSpPr>
        <p:spPr/>
        <p:txBody>
          <a:bodyPr/>
          <a:lstStyle/>
          <a:p>
            <a:r>
              <a:rPr lang="de-DE" dirty="0"/>
              <a:t>Andrea Peter-Wehner</a:t>
            </a:r>
          </a:p>
        </p:txBody>
      </p:sp>
    </p:spTree>
    <p:extLst>
      <p:ext uri="{BB962C8B-B14F-4D97-AF65-F5344CB8AC3E}">
        <p14:creationId xmlns:p14="http://schemas.microsoft.com/office/powerpoint/2010/main" val="17175635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Zwei Inhalte">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1024126" y="1510393"/>
            <a:ext cx="9156737" cy="4798967"/>
          </a:xfrm>
          <a:prstGeom prst="rect">
            <a:avLst/>
          </a:prstGeom>
        </p:spPr>
        <p:txBody>
          <a:bodyPr/>
          <a:lstStyle>
            <a:lvl1pPr marL="0" indent="0">
              <a:buClr>
                <a:srgbClr val="006B95"/>
              </a:buClr>
              <a:buFont typeface="Arial" panose="020B0604020202020204" pitchFamily="34" charset="0"/>
              <a:buNone/>
              <a:defRPr sz="2400" i="0">
                <a:solidFill>
                  <a:srgbClr val="006B95"/>
                </a:solidFill>
              </a:defRPr>
            </a:lvl1pPr>
            <a:lvl2pPr marL="265176" indent="-137160">
              <a:buClr>
                <a:srgbClr val="006B95"/>
              </a:buClr>
              <a:buFont typeface="Arial" panose="020B0604020202020204" pitchFamily="34" charset="0"/>
              <a:buChar char="•"/>
              <a:defRPr i="0">
                <a:solidFill>
                  <a:srgbClr val="006B95"/>
                </a:solidFill>
              </a:defRPr>
            </a:lvl2pPr>
            <a:lvl3pPr marL="448056" indent="-137160">
              <a:buClr>
                <a:srgbClr val="006B95"/>
              </a:buClr>
              <a:buFont typeface="Arial" panose="020B0604020202020204" pitchFamily="34" charset="0"/>
              <a:buChar char="•"/>
              <a:defRPr i="0">
                <a:solidFill>
                  <a:srgbClr val="006B95"/>
                </a:solidFill>
              </a:defRPr>
            </a:lvl3pPr>
            <a:lvl4pPr marL="594360" indent="-137160">
              <a:buClr>
                <a:srgbClr val="006B95"/>
              </a:buClr>
              <a:buFont typeface="Arial" panose="020B0604020202020204" pitchFamily="34" charset="0"/>
              <a:buChar char="•"/>
              <a:defRPr i="0">
                <a:solidFill>
                  <a:srgbClr val="006B95"/>
                </a:solidFill>
              </a:defRPr>
            </a:lvl4pPr>
            <a:lvl5pPr marL="777240" indent="-137160">
              <a:buClr>
                <a:srgbClr val="006B95"/>
              </a:buClr>
              <a:buFont typeface="Arial" panose="020B0604020202020204" pitchFamily="34" charset="0"/>
              <a:buChar char="•"/>
              <a:defRPr i="0">
                <a:solidFill>
                  <a:srgbClr val="006B95"/>
                </a:solidFill>
              </a:defRPr>
            </a:lvl5pPr>
          </a:lstStyle>
          <a:p>
            <a:pPr marL="0" indent="0">
              <a:buNone/>
            </a:pPr>
            <a:r>
              <a:rPr lang="de-DE" sz="2000" dirty="0"/>
              <a:t>Als es die ersten Hügel des Kursivgebirges erklommen hatte, warf es einen letzten Blick zurück auf die Skyline seiner Heimatstadt Buchstabhausen, die Headline von </a:t>
            </a:r>
            <a:r>
              <a:rPr lang="de-DE" sz="2000" dirty="0" err="1"/>
              <a:t>Alphabetdorf</a:t>
            </a:r>
            <a:r>
              <a:rPr lang="de-DE" sz="2000" dirty="0"/>
              <a:t> und die </a:t>
            </a:r>
            <a:r>
              <a:rPr lang="de-DE" sz="2000" dirty="0" err="1"/>
              <a:t>Subline</a:t>
            </a:r>
            <a:r>
              <a:rPr lang="de-DE" sz="2000" dirty="0"/>
              <a:t> seiner eigenen Straße, der Zeilengasse. Wehmütig lief ihm eine rhetorische Frage über die Wange, dann setzte es seinen Weg fort. Unterwegs traf es eine </a:t>
            </a:r>
            <a:r>
              <a:rPr lang="de-DE" sz="2000" dirty="0" err="1"/>
              <a:t>Copy</a:t>
            </a:r>
            <a:r>
              <a:rPr lang="de-DE" sz="2000" dirty="0"/>
              <a:t>. Die </a:t>
            </a:r>
            <a:r>
              <a:rPr lang="de-DE" sz="2000" dirty="0" err="1"/>
              <a:t>Copy</a:t>
            </a:r>
            <a:r>
              <a:rPr lang="de-DE" sz="2000" dirty="0"/>
              <a:t> warnte das </a:t>
            </a:r>
            <a:r>
              <a:rPr lang="de-DE" sz="2000" dirty="0" err="1"/>
              <a:t>Blindtextchen</a:t>
            </a:r>
            <a:r>
              <a:rPr lang="de-DE" sz="2000" dirty="0"/>
              <a:t>, da, wo sie herkäme wäre sie zigmal umgeschrieben.</a:t>
            </a:r>
          </a:p>
        </p:txBody>
      </p:sp>
      <p:sp>
        <p:nvSpPr>
          <p:cNvPr id="5" name="Date Placeholder 4"/>
          <p:cNvSpPr>
            <a:spLocks noGrp="1"/>
          </p:cNvSpPr>
          <p:nvPr>
            <p:ph type="dt" sz="half" idx="10"/>
          </p:nvPr>
        </p:nvSpPr>
        <p:spPr/>
        <p:txBody>
          <a:bodyPr/>
          <a:lstStyle/>
          <a:p>
            <a:fld id="{A5C31F3F-C7D9-45F4-BCFE-F87CA984260E}" type="datetime1">
              <a:rPr lang="de-DE" smtClean="0"/>
              <a:t>03.04.2025</a:t>
            </a:fld>
            <a:endParaRPr lang="de-DE"/>
          </a:p>
        </p:txBody>
      </p:sp>
      <p:sp>
        <p:nvSpPr>
          <p:cNvPr id="6" name="Footer Placeholder 5"/>
          <p:cNvSpPr>
            <a:spLocks noGrp="1"/>
          </p:cNvSpPr>
          <p:nvPr>
            <p:ph type="ftr" sz="quarter" idx="11"/>
          </p:nvPr>
        </p:nvSpPr>
        <p:spPr/>
        <p:txBody>
          <a:bodyPr/>
          <a:lstStyle/>
          <a:p>
            <a:r>
              <a:rPr lang="de-DE" dirty="0"/>
              <a:t>Andrea Peter-Wehner</a:t>
            </a:r>
          </a:p>
        </p:txBody>
      </p:sp>
    </p:spTree>
    <p:extLst>
      <p:ext uri="{BB962C8B-B14F-4D97-AF65-F5344CB8AC3E}">
        <p14:creationId xmlns:p14="http://schemas.microsoft.com/office/powerpoint/2010/main" val="1073466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Abschnitts-&#10;überschrift">
    <p:spTree>
      <p:nvGrpSpPr>
        <p:cNvPr id="1" name=""/>
        <p:cNvGrpSpPr/>
        <p:nvPr/>
      </p:nvGrpSpPr>
      <p:grpSpPr>
        <a:xfrm>
          <a:off x="0" y="0"/>
          <a:ext cx="0" cy="0"/>
          <a:chOff x="0" y="0"/>
          <a:chExt cx="0" cy="0"/>
        </a:xfrm>
      </p:grpSpPr>
      <p:pic>
        <p:nvPicPr>
          <p:cNvPr id="12" name="Grafik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6282" y="214232"/>
            <a:ext cx="1899590" cy="618528"/>
          </a:xfrm>
          <a:prstGeom prst="rect">
            <a:avLst/>
          </a:prstGeom>
        </p:spPr>
      </p:pic>
      <p:sp>
        <p:nvSpPr>
          <p:cNvPr id="13" name="Rechteck 12"/>
          <p:cNvSpPr/>
          <p:nvPr userDrawn="1"/>
        </p:nvSpPr>
        <p:spPr>
          <a:xfrm>
            <a:off x="0" y="1021326"/>
            <a:ext cx="12192000" cy="45719"/>
          </a:xfrm>
          <a:prstGeom prst="rect">
            <a:avLst/>
          </a:prstGeom>
          <a:solidFill>
            <a:srgbClr val="006B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p:cNvSpPr txBox="1"/>
          <p:nvPr userDrawn="1"/>
        </p:nvSpPr>
        <p:spPr>
          <a:xfrm>
            <a:off x="2585359" y="176273"/>
            <a:ext cx="6934198" cy="646331"/>
          </a:xfrm>
          <a:prstGeom prst="rect">
            <a:avLst/>
          </a:prstGeom>
          <a:noFill/>
        </p:spPr>
        <p:txBody>
          <a:bodyPr wrap="square" rtlCol="0">
            <a:spAutoFit/>
          </a:bodyPr>
          <a:lstStyle/>
          <a:p>
            <a:r>
              <a:rPr lang="de-DE" sz="1800" dirty="0">
                <a:solidFill>
                  <a:schemeClr val="bg1">
                    <a:lumMod val="75000"/>
                  </a:schemeClr>
                </a:solidFill>
              </a:rPr>
              <a:t>Webbasierte Plattform zur Förderung leistungsstarker und potentiell leistungsfähiger Schülerinnen und Schüler</a:t>
            </a:r>
          </a:p>
        </p:txBody>
      </p:sp>
    </p:spTree>
    <p:extLst>
      <p:ext uri="{BB962C8B-B14F-4D97-AF65-F5344CB8AC3E}">
        <p14:creationId xmlns:p14="http://schemas.microsoft.com/office/powerpoint/2010/main" val="37832321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FD2AD-3D3E-4568-A7E3-6AECD1E74508}" type="datetime1">
              <a:rPr lang="de-DE" smtClean="0"/>
              <a:t>03.04.2025</a:t>
            </a:fld>
            <a:endParaRPr lang="de-DE"/>
          </a:p>
        </p:txBody>
      </p:sp>
      <p:sp>
        <p:nvSpPr>
          <p:cNvPr id="3" name="Footer Placeholder 2"/>
          <p:cNvSpPr>
            <a:spLocks noGrp="1"/>
          </p:cNvSpPr>
          <p:nvPr>
            <p:ph type="ftr" sz="quarter" idx="11"/>
          </p:nvPr>
        </p:nvSpPr>
        <p:spPr/>
        <p:txBody>
          <a:bodyPr/>
          <a:lstStyle/>
          <a:p>
            <a:r>
              <a:rPr lang="de-DE" dirty="0"/>
              <a:t>Andrea Peter-Wehner</a:t>
            </a:r>
          </a:p>
        </p:txBody>
      </p:sp>
      <p:pic>
        <p:nvPicPr>
          <p:cNvPr id="6" name="Grafik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22082" y="5802232"/>
            <a:ext cx="1237262" cy="994662"/>
          </a:xfrm>
          <a:prstGeom prst="rect">
            <a:avLst/>
          </a:prstGeom>
        </p:spPr>
      </p:pic>
      <p:sp>
        <p:nvSpPr>
          <p:cNvPr id="7" name="Rechteck 6"/>
          <p:cNvSpPr/>
          <p:nvPr userDrawn="1"/>
        </p:nvSpPr>
        <p:spPr>
          <a:xfrm>
            <a:off x="0" y="5793528"/>
            <a:ext cx="12192000" cy="45719"/>
          </a:xfrm>
          <a:prstGeom prst="rect">
            <a:avLst/>
          </a:prstGeom>
          <a:solidFill>
            <a:srgbClr val="006B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9444617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96077" y="4049471"/>
            <a:ext cx="9929018" cy="1499616"/>
          </a:xfrm>
          <a:prstGeom prst="rect">
            <a:avLst/>
          </a:prstGeom>
        </p:spPr>
        <p:txBody>
          <a:bodyPr vert="horz" lIns="91440" tIns="45720" rIns="91440" bIns="45720" rtlCol="0" anchor="ctr">
            <a:normAutofit/>
          </a:bodyPr>
          <a:lstStyle/>
          <a:p>
            <a:r>
              <a:rPr lang="de-DE" dirty="0"/>
              <a:t>Titelmasterformat durch Klicken bearbeiten</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2DA407FC-5875-4BD6-9D71-35A1B333B534}" type="datetime1">
              <a:rPr lang="de-DE" smtClean="0"/>
              <a:t>03.04.2025</a:t>
            </a:fld>
            <a:endParaRPr lang="de-DE"/>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r>
              <a:rPr lang="de-DE" dirty="0"/>
              <a:t>Andrea Peter-Wehner</a:t>
            </a:r>
          </a:p>
        </p:txBody>
      </p:sp>
      <p:pic>
        <p:nvPicPr>
          <p:cNvPr id="8" name="Grafik 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6282" y="214232"/>
            <a:ext cx="1899590" cy="618528"/>
          </a:xfrm>
          <a:prstGeom prst="rect">
            <a:avLst/>
          </a:prstGeom>
        </p:spPr>
      </p:pic>
      <p:sp>
        <p:nvSpPr>
          <p:cNvPr id="9" name="Rechteck 8"/>
          <p:cNvSpPr/>
          <p:nvPr userDrawn="1"/>
        </p:nvSpPr>
        <p:spPr>
          <a:xfrm>
            <a:off x="0" y="1021326"/>
            <a:ext cx="12192000" cy="45719"/>
          </a:xfrm>
          <a:prstGeom prst="rect">
            <a:avLst/>
          </a:prstGeom>
          <a:solidFill>
            <a:srgbClr val="006B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Textfeld 9"/>
          <p:cNvSpPr txBox="1"/>
          <p:nvPr userDrawn="1"/>
        </p:nvSpPr>
        <p:spPr>
          <a:xfrm>
            <a:off x="2585359" y="176273"/>
            <a:ext cx="6934198" cy="646331"/>
          </a:xfrm>
          <a:prstGeom prst="rect">
            <a:avLst/>
          </a:prstGeom>
          <a:noFill/>
        </p:spPr>
        <p:txBody>
          <a:bodyPr wrap="square" rtlCol="0">
            <a:spAutoFit/>
          </a:bodyPr>
          <a:lstStyle/>
          <a:p>
            <a:r>
              <a:rPr lang="de-DE" sz="1800" dirty="0">
                <a:solidFill>
                  <a:schemeClr val="bg1">
                    <a:lumMod val="75000"/>
                  </a:schemeClr>
                </a:solidFill>
              </a:rPr>
              <a:t>Webbasierte Plattform zur Förderung leistungsstarker und potentiell leistungsfähiger Schülerinnen und Schüler</a:t>
            </a:r>
          </a:p>
        </p:txBody>
      </p:sp>
      <p:pic>
        <p:nvPicPr>
          <p:cNvPr id="13" name="Grafik 12"/>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922082" y="5802232"/>
            <a:ext cx="1237262" cy="994662"/>
          </a:xfrm>
          <a:prstGeom prst="rect">
            <a:avLst/>
          </a:prstGeom>
        </p:spPr>
      </p:pic>
      <p:sp>
        <p:nvSpPr>
          <p:cNvPr id="11" name="Rechteck 10"/>
          <p:cNvSpPr/>
          <p:nvPr userDrawn="1"/>
        </p:nvSpPr>
        <p:spPr>
          <a:xfrm>
            <a:off x="0" y="5793528"/>
            <a:ext cx="12192000" cy="45719"/>
          </a:xfrm>
          <a:prstGeom prst="rect">
            <a:avLst/>
          </a:prstGeom>
          <a:solidFill>
            <a:srgbClr val="006B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315084567"/>
      </p:ext>
    </p:extLst>
  </p:cSld>
  <p:clrMap bg1="lt1" tx1="dk1" bg2="lt2" tx2="dk2" accent1="accent1" accent2="accent2" accent3="accent3" accent4="accent4" accent5="accent5" accent6="accent6" hlink="hlink" folHlink="folHlink"/>
  <p:sldLayoutIdLst>
    <p:sldLayoutId id="2147483661" r:id="rId1"/>
    <p:sldLayoutId id="2147483669" r:id="rId2"/>
    <p:sldLayoutId id="2147483662" r:id="rId3"/>
    <p:sldLayoutId id="2147483670" r:id="rId4"/>
    <p:sldLayoutId id="2147483671" r:id="rId5"/>
    <p:sldLayoutId id="2147483664" r:id="rId6"/>
    <p:sldLayoutId id="2147483668" r:id="rId7"/>
    <p:sldLayoutId id="2147483663" r:id="rId8"/>
    <p:sldLayoutId id="2147483667" r:id="rId9"/>
    <p:sldLayoutId id="2147483672" r:id="rId10"/>
    <p:sldLayoutId id="2147483673" r:id="rId11"/>
  </p:sldLayoutIdLst>
  <p:hf sldNum="0" hdr="0"/>
  <p:txStyles>
    <p:titleStyle>
      <a:lvl1pPr algn="l" defTabSz="914400" rtl="0" eaLnBrk="1" latinLnBrk="0" hangingPunct="1">
        <a:lnSpc>
          <a:spcPct val="80000"/>
        </a:lnSpc>
        <a:spcBef>
          <a:spcPct val="0"/>
        </a:spcBef>
        <a:buNone/>
        <a:defRPr sz="4400" b="0" kern="1200" cap="none" spc="100" baseline="0">
          <a:solidFill>
            <a:srgbClr val="006B95"/>
          </a:solidFill>
          <a:latin typeface="+mn-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100.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14.png"/></Relationships>
</file>

<file path=ppt/slides/_rels/slide10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16.png"/><Relationship Id="rId7" Type="http://schemas.openxmlformats.org/officeDocument/2006/relationships/image" Target="../media/image43.png"/><Relationship Id="rId12"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Layout" Target="../slideLayouts/slideLayout9.xml"/><Relationship Id="rId6" Type="http://schemas.openxmlformats.org/officeDocument/2006/relationships/image" Target="../media/image35.png"/><Relationship Id="rId11" Type="http://schemas.microsoft.com/office/2007/relationships/hdphoto" Target="../media/hdphoto4.wdp"/><Relationship Id="rId5" Type="http://schemas.openxmlformats.org/officeDocument/2006/relationships/image" Target="../media/image32.png"/><Relationship Id="rId10" Type="http://schemas.openxmlformats.org/officeDocument/2006/relationships/image" Target="../media/image113.png"/><Relationship Id="rId4" Type="http://schemas.openxmlformats.org/officeDocument/2006/relationships/image" Target="../media/image17.png"/><Relationship Id="rId9" Type="http://schemas.openxmlformats.org/officeDocument/2006/relationships/image" Target="../media/image89.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jpeg"/><Relationship Id="rId1" Type="http://schemas.openxmlformats.org/officeDocument/2006/relationships/slideLayout" Target="../slideLayouts/slideLayout10.xml"/><Relationship Id="rId4" Type="http://schemas.openxmlformats.org/officeDocument/2006/relationships/image" Target="../media/image117.png"/></Relationships>
</file>

<file path=ppt/slides/_rels/slide10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5.jpeg"/><Relationship Id="rId1" Type="http://schemas.openxmlformats.org/officeDocument/2006/relationships/slideLayout" Target="../slideLayouts/slideLayout10.xml"/></Relationships>
</file>

<file path=ppt/slides/_rels/slide10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hyperlink" Target="https://www.youtube.com/watch?v=1WOMhE95T8E" TargetMode="External"/><Relationship Id="rId1" Type="http://schemas.openxmlformats.org/officeDocument/2006/relationships/slideLayout" Target="../slideLayouts/slideLayout5.xml"/><Relationship Id="rId4" Type="http://schemas.openxmlformats.org/officeDocument/2006/relationships/hyperlink" Target="https://www.youtube.com/watch?v=1WOMhE95T8E&amp;t=4s" TargetMode="External"/></Relationships>
</file>

<file path=ppt/slides/_rels/slide10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5.jpeg"/><Relationship Id="rId1" Type="http://schemas.openxmlformats.org/officeDocument/2006/relationships/slideLayout" Target="../slideLayouts/slideLayout10.xml"/></Relationships>
</file>

<file path=ppt/slides/_rels/slide10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5.jpeg"/><Relationship Id="rId1" Type="http://schemas.openxmlformats.org/officeDocument/2006/relationships/slideLayout" Target="../slideLayouts/slideLayout10.xml"/></Relationships>
</file>

<file path=ppt/slides/_rels/slide10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15.jpeg"/><Relationship Id="rId1" Type="http://schemas.openxmlformats.org/officeDocument/2006/relationships/slideLayout" Target="../slideLayouts/slideLayout10.xml"/></Relationships>
</file>

<file path=ppt/slides/_rels/slide10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15.jpe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11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15.jpeg"/><Relationship Id="rId1" Type="http://schemas.openxmlformats.org/officeDocument/2006/relationships/slideLayout" Target="../slideLayouts/slideLayout10.xml"/><Relationship Id="rId4" Type="http://schemas.openxmlformats.org/officeDocument/2006/relationships/image" Target="../media/image124.png"/></Relationships>
</file>

<file path=ppt/slides/_rels/slide11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15.jpeg"/><Relationship Id="rId1" Type="http://schemas.openxmlformats.org/officeDocument/2006/relationships/slideLayout" Target="../slideLayouts/slideLayout10.xml"/><Relationship Id="rId4" Type="http://schemas.openxmlformats.org/officeDocument/2006/relationships/image" Target="../media/image126.png"/></Relationships>
</file>

<file path=ppt/slides/_rels/slide112.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15.jpeg"/><Relationship Id="rId1" Type="http://schemas.openxmlformats.org/officeDocument/2006/relationships/slideLayout" Target="../slideLayouts/slideLayout10.xml"/></Relationships>
</file>

<file path=ppt/slides/_rels/slide11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15.jpeg"/><Relationship Id="rId1" Type="http://schemas.openxmlformats.org/officeDocument/2006/relationships/slideLayout" Target="../slideLayouts/slideLayout10.xml"/><Relationship Id="rId4" Type="http://schemas.openxmlformats.org/officeDocument/2006/relationships/image" Target="../media/image129.png"/></Relationships>
</file>

<file path=ppt/slides/_rels/slide11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5.jpeg"/><Relationship Id="rId1" Type="http://schemas.openxmlformats.org/officeDocument/2006/relationships/slideLayout" Target="../slideLayouts/slideLayout10.xml"/></Relationships>
</file>

<file path=ppt/slides/_rels/slide115.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10.xml"/></Relationships>
</file>

<file path=ppt/slides/_rels/slide11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15.jpeg"/><Relationship Id="rId1" Type="http://schemas.openxmlformats.org/officeDocument/2006/relationships/slideLayout" Target="../slideLayouts/slideLayout10.xml"/><Relationship Id="rId4" Type="http://schemas.openxmlformats.org/officeDocument/2006/relationships/image" Target="../media/image131.png"/></Relationships>
</file>

<file path=ppt/slides/_rels/slide11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15.jpeg"/><Relationship Id="rId1" Type="http://schemas.openxmlformats.org/officeDocument/2006/relationships/slideLayout" Target="../slideLayouts/slideLayout10.xml"/></Relationships>
</file>

<file path=ppt/slides/_rels/slide11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5.jpeg"/><Relationship Id="rId1" Type="http://schemas.openxmlformats.org/officeDocument/2006/relationships/slideLayout" Target="../slideLayouts/slideLayout10.xml"/></Relationships>
</file>

<file path=ppt/slides/_rels/slide119.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15.jpeg"/><Relationship Id="rId1" Type="http://schemas.openxmlformats.org/officeDocument/2006/relationships/slideLayout" Target="../slideLayouts/slideLayout10.xml"/><Relationship Id="rId5" Type="http://schemas.openxmlformats.org/officeDocument/2006/relationships/image" Target="../media/image135.png"/><Relationship Id="rId4" Type="http://schemas.openxmlformats.org/officeDocument/2006/relationships/image" Target="../media/image134.png"/></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9.xml"/><Relationship Id="rId5" Type="http://schemas.openxmlformats.org/officeDocument/2006/relationships/image" Target="../media/image25.png"/><Relationship Id="rId4" Type="http://schemas.openxmlformats.org/officeDocument/2006/relationships/image" Target="../media/image24.png"/></Relationships>
</file>

<file path=ppt/slides/_rels/slide120.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15.jpeg"/><Relationship Id="rId1" Type="http://schemas.openxmlformats.org/officeDocument/2006/relationships/slideLayout" Target="../slideLayouts/slideLayout10.xml"/><Relationship Id="rId4" Type="http://schemas.openxmlformats.org/officeDocument/2006/relationships/image" Target="../media/image137.png"/></Relationships>
</file>

<file path=ppt/slides/_rels/slide121.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15.jpeg"/><Relationship Id="rId1" Type="http://schemas.openxmlformats.org/officeDocument/2006/relationships/slideLayout" Target="../slideLayouts/slideLayout10.xml"/></Relationships>
</file>

<file path=ppt/slides/_rels/slide122.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15.jpeg"/><Relationship Id="rId1" Type="http://schemas.openxmlformats.org/officeDocument/2006/relationships/slideLayout" Target="../slideLayouts/slideLayout10.xml"/></Relationships>
</file>

<file path=ppt/slides/_rels/slide123.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15.jpeg"/><Relationship Id="rId1" Type="http://schemas.openxmlformats.org/officeDocument/2006/relationships/slideLayout" Target="../slideLayouts/slideLayout10.xml"/></Relationships>
</file>

<file path=ppt/slides/_rels/slide124.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15.jpeg"/><Relationship Id="rId1" Type="http://schemas.openxmlformats.org/officeDocument/2006/relationships/slideLayout" Target="../slideLayouts/slideLayout10.xml"/></Relationships>
</file>

<file path=ppt/slides/_rels/slide125.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15.jpeg"/><Relationship Id="rId1" Type="http://schemas.openxmlformats.org/officeDocument/2006/relationships/slideLayout" Target="../slideLayouts/slideLayout10.xml"/></Relationships>
</file>

<file path=ppt/slides/_rels/slide126.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15.jpeg"/><Relationship Id="rId1" Type="http://schemas.openxmlformats.org/officeDocument/2006/relationships/slideLayout" Target="../slideLayouts/slideLayout10.xml"/></Relationships>
</file>

<file path=ppt/slides/_rels/slide127.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15.jpeg"/><Relationship Id="rId1" Type="http://schemas.openxmlformats.org/officeDocument/2006/relationships/slideLayout" Target="../slideLayouts/slideLayout10.xml"/></Relationships>
</file>

<file path=ppt/slides/_rels/slide12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15.jpeg"/><Relationship Id="rId1" Type="http://schemas.openxmlformats.org/officeDocument/2006/relationships/slideLayout" Target="../slideLayouts/slideLayout10.xml"/><Relationship Id="rId5" Type="http://schemas.openxmlformats.org/officeDocument/2006/relationships/image" Target="../media/image135.png"/><Relationship Id="rId4" Type="http://schemas.openxmlformats.org/officeDocument/2006/relationships/image" Target="../media/image134.png"/></Relationships>
</file>

<file path=ppt/slides/_rels/slide129.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15.jpe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9.xml"/><Relationship Id="rId4" Type="http://schemas.openxmlformats.org/officeDocument/2006/relationships/image" Target="../media/image26.png"/></Relationships>
</file>

<file path=ppt/slides/_rels/slide130.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15.jpeg"/><Relationship Id="rId1" Type="http://schemas.openxmlformats.org/officeDocument/2006/relationships/slideLayout" Target="../slideLayouts/slideLayout10.xml"/></Relationships>
</file>

<file path=ppt/slides/_rels/slide13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5.jpeg"/><Relationship Id="rId1" Type="http://schemas.openxmlformats.org/officeDocument/2006/relationships/slideLayout" Target="../slideLayouts/slideLayout10.xml"/></Relationships>
</file>

<file path=ppt/slides/_rels/slide132.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15.jpeg"/><Relationship Id="rId1" Type="http://schemas.openxmlformats.org/officeDocument/2006/relationships/slideLayout" Target="../slideLayouts/slideLayout10.xml"/></Relationships>
</file>

<file path=ppt/slides/_rels/slide133.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15.jpeg"/><Relationship Id="rId1" Type="http://schemas.openxmlformats.org/officeDocument/2006/relationships/slideLayout" Target="../slideLayouts/slideLayout10.xml"/></Relationships>
</file>

<file path=ppt/slides/_rels/slide134.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0.xml"/></Relationships>
</file>

<file path=ppt/slides/_rels/slide135.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15.jpeg"/><Relationship Id="rId1" Type="http://schemas.openxmlformats.org/officeDocument/2006/relationships/slideLayout" Target="../slideLayouts/slideLayout10.xml"/></Relationships>
</file>

<file path=ppt/slides/_rels/slide136.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15.jpeg"/><Relationship Id="rId1" Type="http://schemas.openxmlformats.org/officeDocument/2006/relationships/slideLayout" Target="../slideLayouts/slideLayout10.xml"/></Relationships>
</file>

<file path=ppt/slides/_rels/slide137.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5.xml"/></Relationships>
</file>

<file path=ppt/slides/_rels/slide138.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5.xml"/></Relationships>
</file>

<file path=ppt/slides/_rels/slide139.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140.xml.rels><?xml version="1.0" encoding="UTF-8" standalone="yes"?>
<Relationships xmlns="http://schemas.openxmlformats.org/package/2006/relationships"><Relationship Id="rId2" Type="http://schemas.openxmlformats.org/officeDocument/2006/relationships/hyperlink" Target="mailto:kontakt@digitale-drehtuer.de" TargetMode="External"/><Relationship Id="rId1" Type="http://schemas.openxmlformats.org/officeDocument/2006/relationships/slideLayout" Target="../slideLayouts/slideLayout5.xml"/></Relationships>
</file>

<file path=ppt/slides/_rels/slide141.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5.xml"/><Relationship Id="rId4" Type="http://schemas.openxmlformats.org/officeDocument/2006/relationships/image" Target="../media/image156.png"/></Relationships>
</file>

<file path=ppt/slides/_rels/slide142.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17.png"/><Relationship Id="rId7" Type="http://schemas.openxmlformats.org/officeDocument/2006/relationships/image" Target="../media/image45.png"/><Relationship Id="rId12" Type="http://schemas.openxmlformats.org/officeDocument/2006/relationships/image" Target="../media/image4.png"/><Relationship Id="rId2" Type="http://schemas.openxmlformats.org/officeDocument/2006/relationships/image" Target="../media/image16.png"/><Relationship Id="rId1" Type="http://schemas.openxmlformats.org/officeDocument/2006/relationships/slideLayout" Target="../slideLayouts/slideLayout9.xml"/><Relationship Id="rId6" Type="http://schemas.openxmlformats.org/officeDocument/2006/relationships/image" Target="../media/image43.png"/><Relationship Id="rId11" Type="http://schemas.openxmlformats.org/officeDocument/2006/relationships/image" Target="../media/image157.png"/><Relationship Id="rId5" Type="http://schemas.openxmlformats.org/officeDocument/2006/relationships/image" Target="../media/image35.png"/><Relationship Id="rId10" Type="http://schemas.microsoft.com/office/2007/relationships/hdphoto" Target="../media/hdphoto4.wdp"/><Relationship Id="rId4" Type="http://schemas.openxmlformats.org/officeDocument/2006/relationships/image" Target="../media/image32.png"/><Relationship Id="rId9" Type="http://schemas.openxmlformats.org/officeDocument/2006/relationships/image" Target="../media/image113.png"/></Relationships>
</file>

<file path=ppt/slides/_rels/slide143.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0.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Layout" Target="../slideLayouts/slideLayout9.xml"/><Relationship Id="rId6" Type="http://schemas.openxmlformats.org/officeDocument/2006/relationships/image" Target="../media/image4.png"/><Relationship Id="rId5" Type="http://schemas.openxmlformats.org/officeDocument/2006/relationships/image" Target="../media/image32.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Layout" Target="../slideLayouts/slideLayout9.xml"/><Relationship Id="rId6" Type="http://schemas.openxmlformats.org/officeDocument/2006/relationships/image" Target="../media/image35.png"/><Relationship Id="rId5" Type="http://schemas.openxmlformats.org/officeDocument/2006/relationships/image" Target="../media/image32.png"/><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6.png"/><Relationship Id="rId7" Type="http://schemas.openxmlformats.org/officeDocument/2006/relationships/image" Target="../media/image43.png"/><Relationship Id="rId2" Type="http://schemas.openxmlformats.org/officeDocument/2006/relationships/image" Target="../media/image14.png"/><Relationship Id="rId1" Type="http://schemas.openxmlformats.org/officeDocument/2006/relationships/slideLayout" Target="../slideLayouts/slideLayout9.xml"/><Relationship Id="rId6" Type="http://schemas.openxmlformats.org/officeDocument/2006/relationships/image" Target="../media/image35.png"/><Relationship Id="rId5" Type="http://schemas.openxmlformats.org/officeDocument/2006/relationships/image" Target="../media/image32.pn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6.png"/><Relationship Id="rId7" Type="http://schemas.openxmlformats.org/officeDocument/2006/relationships/image" Target="../media/image43.png"/><Relationship Id="rId2" Type="http://schemas.openxmlformats.org/officeDocument/2006/relationships/image" Target="../media/image14.png"/><Relationship Id="rId1" Type="http://schemas.openxmlformats.org/officeDocument/2006/relationships/slideLayout" Target="../slideLayouts/slideLayout9.xml"/><Relationship Id="rId6" Type="http://schemas.openxmlformats.org/officeDocument/2006/relationships/image" Target="../media/image35.png"/><Relationship Id="rId5" Type="http://schemas.openxmlformats.org/officeDocument/2006/relationships/image" Target="../media/image32.png"/><Relationship Id="rId4" Type="http://schemas.openxmlformats.org/officeDocument/2006/relationships/image" Target="../media/image17.png"/></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0.xml"/><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0.pn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3" Type="http://schemas.openxmlformats.org/officeDocument/2006/relationships/hyperlink" Target="https://www.youtube.com/embed/NPEPQ6Oq7fI?rel=0" TargetMode="External"/><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67.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9.xml"/><Relationship Id="rId4" Type="http://schemas.openxmlformats.org/officeDocument/2006/relationships/image" Target="../media/image16.png"/></Relationships>
</file>

<file path=ppt/slides/_rels/slide6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6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5.png"/><Relationship Id="rId1" Type="http://schemas.openxmlformats.org/officeDocument/2006/relationships/slideLayout" Target="../slideLayouts/slideLayout9.xml"/><Relationship Id="rId5" Type="http://schemas.openxmlformats.org/officeDocument/2006/relationships/image" Target="../media/image77.png"/><Relationship Id="rId4" Type="http://schemas.openxmlformats.org/officeDocument/2006/relationships/image" Target="../media/image76.png"/></Relationships>
</file>

<file path=ppt/slides/_rels/slide6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16.png"/><Relationship Id="rId7" Type="http://schemas.openxmlformats.org/officeDocument/2006/relationships/image" Target="../media/image43.png"/><Relationship Id="rId2" Type="http://schemas.openxmlformats.org/officeDocument/2006/relationships/image" Target="../media/image14.png"/><Relationship Id="rId1" Type="http://schemas.openxmlformats.org/officeDocument/2006/relationships/slideLayout" Target="../slideLayouts/slideLayout9.xml"/><Relationship Id="rId6" Type="http://schemas.openxmlformats.org/officeDocument/2006/relationships/image" Target="../media/image35.png"/><Relationship Id="rId5" Type="http://schemas.openxmlformats.org/officeDocument/2006/relationships/image" Target="../media/image32.png"/><Relationship Id="rId4" Type="http://schemas.openxmlformats.org/officeDocument/2006/relationships/image" Target="../media/image17.png"/><Relationship Id="rId9" Type="http://schemas.openxmlformats.org/officeDocument/2006/relationships/image" Target="../media/image4.png"/></Relationships>
</file>

<file path=ppt/slides/_rels/slide6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46.png"/><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5.xml"/><Relationship Id="rId4" Type="http://schemas.openxmlformats.org/officeDocument/2006/relationships/image" Target="../media/image84.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Layout" Target="../slideLayouts/slideLayout9.xml"/><Relationship Id="rId5" Type="http://schemas.openxmlformats.org/officeDocument/2006/relationships/image" Target="../media/image4.png"/><Relationship Id="rId4" Type="http://schemas.openxmlformats.org/officeDocument/2006/relationships/image" Target="../media/image17.png"/></Relationships>
</file>

<file path=ppt/slides/_rels/slide7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5.xml"/><Relationship Id="rId4" Type="http://schemas.openxmlformats.org/officeDocument/2006/relationships/image" Target="../media/image87.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16.png"/><Relationship Id="rId7" Type="http://schemas.openxmlformats.org/officeDocument/2006/relationships/image" Target="../media/image43.png"/><Relationship Id="rId2" Type="http://schemas.openxmlformats.org/officeDocument/2006/relationships/image" Target="../media/image14.png"/><Relationship Id="rId1" Type="http://schemas.openxmlformats.org/officeDocument/2006/relationships/slideLayout" Target="../slideLayouts/slideLayout9.xml"/><Relationship Id="rId6" Type="http://schemas.openxmlformats.org/officeDocument/2006/relationships/image" Target="../media/image35.png"/><Relationship Id="rId5" Type="http://schemas.openxmlformats.org/officeDocument/2006/relationships/image" Target="../media/image32.png"/><Relationship Id="rId10" Type="http://schemas.openxmlformats.org/officeDocument/2006/relationships/image" Target="../media/image4.png"/><Relationship Id="rId4" Type="http://schemas.openxmlformats.org/officeDocument/2006/relationships/image" Target="../media/image17.png"/><Relationship Id="rId9" Type="http://schemas.openxmlformats.org/officeDocument/2006/relationships/image" Target="../media/image89.png"/></Relationships>
</file>

<file path=ppt/slides/_rels/slide74.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46.png"/><Relationship Id="rId1" Type="http://schemas.openxmlformats.org/officeDocument/2006/relationships/slideLayout" Target="../slideLayouts/slideLayout10.xml"/><Relationship Id="rId4" Type="http://schemas.openxmlformats.org/officeDocument/2006/relationships/image" Target="../media/image91.png"/></Relationships>
</file>

<file path=ppt/slides/_rels/slide7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99.png"/><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99.png"/><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99.png"/><Relationship Id="rId1" Type="http://schemas.openxmlformats.org/officeDocument/2006/relationships/slideLayout" Target="../slideLayouts/slideLayout10.xml"/><Relationship Id="rId4" Type="http://schemas.openxmlformats.org/officeDocument/2006/relationships/image" Target="../media/image102.png"/></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9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99.png"/><Relationship Id="rId1" Type="http://schemas.openxmlformats.org/officeDocument/2006/relationships/slideLayout" Target="../slideLayouts/slideLayout10.xml"/></Relationships>
</file>

<file path=ppt/slides/_rels/slide9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10.xml"/></Relationships>
</file>

<file path=ppt/slides/_rels/slide95.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0.xml"/></Relationships>
</file>

<file path=ppt/slides/_rels/slide9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10.xml"/></Relationships>
</file>

<file path=ppt/slides/_rels/slide9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4.png"/><Relationship Id="rId1" Type="http://schemas.openxmlformats.org/officeDocument/2006/relationships/slideLayout" Target="../slideLayouts/slideLayout10.xml"/></Relationships>
</file>

<file path=ppt/slides/_rels/slide9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10.xml"/><Relationship Id="rId4" Type="http://schemas.openxmlformats.org/officeDocument/2006/relationships/image" Target="../media/image112.png"/></Relationships>
</file>

<file path=ppt/slides/_rels/slide9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16.png"/><Relationship Id="rId7" Type="http://schemas.openxmlformats.org/officeDocument/2006/relationships/image" Target="../media/image43.png"/><Relationship Id="rId12"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Layout" Target="../slideLayouts/slideLayout9.xml"/><Relationship Id="rId6" Type="http://schemas.openxmlformats.org/officeDocument/2006/relationships/image" Target="../media/image35.png"/><Relationship Id="rId11" Type="http://schemas.microsoft.com/office/2007/relationships/hdphoto" Target="../media/hdphoto4.wdp"/><Relationship Id="rId5" Type="http://schemas.openxmlformats.org/officeDocument/2006/relationships/image" Target="../media/image32.png"/><Relationship Id="rId10" Type="http://schemas.openxmlformats.org/officeDocument/2006/relationships/image" Target="../media/image113.png"/><Relationship Id="rId4" Type="http://schemas.openxmlformats.org/officeDocument/2006/relationships/image" Target="../media/image17.png"/><Relationship Id="rId9" Type="http://schemas.openxmlformats.org/officeDocument/2006/relationships/image" Target="../media/image8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el 1">
            <a:extLst>
              <a:ext uri="{FF2B5EF4-FFF2-40B4-BE49-F238E27FC236}">
                <a16:creationId xmlns:a16="http://schemas.microsoft.com/office/drawing/2014/main" id="{47F29598-4BDB-43F0-B13A-E93BFCE5A474}"/>
              </a:ext>
            </a:extLst>
          </p:cNvPr>
          <p:cNvSpPr txBox="1">
            <a:spLocks/>
          </p:cNvSpPr>
          <p:nvPr/>
        </p:nvSpPr>
        <p:spPr>
          <a:xfrm>
            <a:off x="2575919" y="74930"/>
            <a:ext cx="7727631" cy="863007"/>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80000"/>
              </a:lnSpc>
              <a:spcBef>
                <a:spcPct val="0"/>
              </a:spcBef>
              <a:buNone/>
              <a:defRPr sz="4400" b="0" kern="1200" cap="none" spc="100" baseline="0">
                <a:solidFill>
                  <a:srgbClr val="006B95"/>
                </a:solidFill>
                <a:latin typeface="+mn-lt"/>
                <a:ea typeface="+mj-ea"/>
                <a:cs typeface="+mj-cs"/>
              </a:defRPr>
            </a:lvl1pPr>
          </a:lstStyle>
          <a:p>
            <a:pPr algn="ctr"/>
            <a:r>
              <a:rPr lang="de-DE" b="1" dirty="0" err="1">
                <a:solidFill>
                  <a:srgbClr val="3D6C92"/>
                </a:solidFill>
                <a:latin typeface="Arial" panose="020B0604020202020204" pitchFamily="34" charset="0"/>
                <a:cs typeface="Arial" panose="020B0604020202020204" pitchFamily="34" charset="0"/>
              </a:rPr>
              <a:t>Foldology</a:t>
            </a:r>
            <a:endParaRPr lang="de-DE" b="1" dirty="0">
              <a:solidFill>
                <a:srgbClr val="3D6C92"/>
              </a:solidFill>
              <a:latin typeface="Arial" panose="020B0604020202020204" pitchFamily="34" charset="0"/>
              <a:cs typeface="Arial" panose="020B0604020202020204" pitchFamily="34" charset="0"/>
            </a:endParaRPr>
          </a:p>
        </p:txBody>
      </p:sp>
      <p:pic>
        <p:nvPicPr>
          <p:cNvPr id="3" name="Grafik 2"/>
          <p:cNvPicPr>
            <a:picLocks noChangeAspect="1"/>
          </p:cNvPicPr>
          <p:nvPr/>
        </p:nvPicPr>
        <p:blipFill>
          <a:blip r:embed="rId3"/>
          <a:stretch>
            <a:fillRect/>
          </a:stretch>
        </p:blipFill>
        <p:spPr>
          <a:xfrm>
            <a:off x="586864" y="1163782"/>
            <a:ext cx="4495775" cy="4488858"/>
          </a:xfrm>
          <a:prstGeom prst="rect">
            <a:avLst/>
          </a:prstGeom>
        </p:spPr>
      </p:pic>
      <p:pic>
        <p:nvPicPr>
          <p:cNvPr id="19" name="Grafik 18"/>
          <p:cNvPicPr>
            <a:picLocks noChangeAspect="1"/>
          </p:cNvPicPr>
          <p:nvPr/>
        </p:nvPicPr>
        <p:blipFill>
          <a:blip r:embed="rId4"/>
          <a:stretch>
            <a:fillRect/>
          </a:stretch>
        </p:blipFill>
        <p:spPr>
          <a:xfrm>
            <a:off x="5237018" y="1163782"/>
            <a:ext cx="6708321" cy="4476686"/>
          </a:xfrm>
          <a:prstGeom prst="rect">
            <a:avLst/>
          </a:prstGeom>
        </p:spPr>
      </p:pic>
    </p:spTree>
    <p:extLst>
      <p:ext uri="{BB962C8B-B14F-4D97-AF65-F5344CB8AC3E}">
        <p14:creationId xmlns:p14="http://schemas.microsoft.com/office/powerpoint/2010/main" val="21872527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4AF5199F-7360-43C0-B0BE-722435BD5291}"/>
              </a:ext>
            </a:extLst>
          </p:cNvPr>
          <p:cNvPicPr>
            <a:picLocks noChangeAspect="1"/>
          </p:cNvPicPr>
          <p:nvPr/>
        </p:nvPicPr>
        <p:blipFill>
          <a:blip r:embed="rId2"/>
          <a:stretch>
            <a:fillRect/>
          </a:stretch>
        </p:blipFill>
        <p:spPr>
          <a:xfrm>
            <a:off x="141400" y="890269"/>
            <a:ext cx="5683537" cy="4775240"/>
          </a:xfrm>
          <a:prstGeom prst="rect">
            <a:avLst/>
          </a:prstGeom>
        </p:spPr>
      </p:pic>
      <p:pic>
        <p:nvPicPr>
          <p:cNvPr id="6" name="Grafik 5">
            <a:extLst>
              <a:ext uri="{FF2B5EF4-FFF2-40B4-BE49-F238E27FC236}">
                <a16:creationId xmlns:a16="http://schemas.microsoft.com/office/drawing/2014/main" id="{1033BDFB-D622-4B6F-86A5-07930E6ABDD2}"/>
              </a:ext>
            </a:extLst>
          </p:cNvPr>
          <p:cNvPicPr>
            <a:picLocks noChangeAspect="1"/>
          </p:cNvPicPr>
          <p:nvPr/>
        </p:nvPicPr>
        <p:blipFill>
          <a:blip r:embed="rId3"/>
          <a:stretch>
            <a:fillRect/>
          </a:stretch>
        </p:blipFill>
        <p:spPr>
          <a:xfrm>
            <a:off x="0" y="0"/>
            <a:ext cx="12192000" cy="736050"/>
          </a:xfrm>
          <a:prstGeom prst="rect">
            <a:avLst/>
          </a:prstGeom>
        </p:spPr>
      </p:pic>
    </p:spTree>
    <p:extLst>
      <p:ext uri="{BB962C8B-B14F-4D97-AF65-F5344CB8AC3E}">
        <p14:creationId xmlns:p14="http://schemas.microsoft.com/office/powerpoint/2010/main" val="324894163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02BFD2AD-3D3E-4568-A7E3-6AECD1E74508}" type="datetime1">
              <a:rPr lang="de-DE" smtClean="0"/>
              <a:t>03.04.2025</a:t>
            </a:fld>
            <a:endParaRPr lang="de-DE"/>
          </a:p>
        </p:txBody>
      </p:sp>
      <p:sp>
        <p:nvSpPr>
          <p:cNvPr id="3" name="Fußzeilenplatzhalter 2"/>
          <p:cNvSpPr>
            <a:spLocks noGrp="1"/>
          </p:cNvSpPr>
          <p:nvPr>
            <p:ph type="ftr" sz="quarter" idx="11"/>
          </p:nvPr>
        </p:nvSpPr>
        <p:spPr/>
        <p:txBody>
          <a:bodyPr/>
          <a:lstStyle/>
          <a:p>
            <a:r>
              <a:rPr lang="de-DE"/>
              <a:t>Andrea Peter-Wehner</a:t>
            </a:r>
            <a:endParaRPr lang="de-DE" dirty="0"/>
          </a:p>
        </p:txBody>
      </p:sp>
      <p:pic>
        <p:nvPicPr>
          <p:cNvPr id="5" name="2024-06-11_lisa_erklärvideo_ut (54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87905" y="111292"/>
            <a:ext cx="9144000" cy="5143500"/>
          </a:xfrm>
          <a:prstGeom prst="rect">
            <a:avLst/>
          </a:prstGeom>
        </p:spPr>
      </p:pic>
    </p:spTree>
    <p:extLst>
      <p:ext uri="{BB962C8B-B14F-4D97-AF65-F5344CB8AC3E}">
        <p14:creationId xmlns:p14="http://schemas.microsoft.com/office/powerpoint/2010/main" val="14529929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ihandform 6"/>
          <p:cNvSpPr/>
          <p:nvPr/>
        </p:nvSpPr>
        <p:spPr>
          <a:xfrm>
            <a:off x="8758989" y="4150449"/>
            <a:ext cx="1058779" cy="722340"/>
          </a:xfrm>
          <a:custGeom>
            <a:avLst/>
            <a:gdLst>
              <a:gd name="connsiteX0" fmla="*/ 0 w 1058779"/>
              <a:gd name="connsiteY0" fmla="*/ 722340 h 722340"/>
              <a:gd name="connsiteX1" fmla="*/ 649706 w 1058779"/>
              <a:gd name="connsiteY1" fmla="*/ 541867 h 722340"/>
              <a:gd name="connsiteX2" fmla="*/ 649706 w 1058779"/>
              <a:gd name="connsiteY2" fmla="*/ 229046 h 722340"/>
              <a:gd name="connsiteX3" fmla="*/ 637674 w 1058779"/>
              <a:gd name="connsiteY3" fmla="*/ 180919 h 722340"/>
              <a:gd name="connsiteX4" fmla="*/ 974558 w 1058779"/>
              <a:gd name="connsiteY4" fmla="*/ 12477 h 722340"/>
              <a:gd name="connsiteX5" fmla="*/ 986590 w 1058779"/>
              <a:gd name="connsiteY5" fmla="*/ 12477 h 722340"/>
              <a:gd name="connsiteX6" fmla="*/ 1058779 w 1058779"/>
              <a:gd name="connsiteY6" fmla="*/ 12477 h 722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8779" h="722340">
                <a:moveTo>
                  <a:pt x="0" y="722340"/>
                </a:moveTo>
                <a:cubicBezTo>
                  <a:pt x="270711" y="673211"/>
                  <a:pt x="541422" y="624083"/>
                  <a:pt x="649706" y="541867"/>
                </a:cubicBezTo>
                <a:cubicBezTo>
                  <a:pt x="757990" y="459651"/>
                  <a:pt x="651711" y="289204"/>
                  <a:pt x="649706" y="229046"/>
                </a:cubicBezTo>
                <a:cubicBezTo>
                  <a:pt x="647701" y="168888"/>
                  <a:pt x="583532" y="217014"/>
                  <a:pt x="637674" y="180919"/>
                </a:cubicBezTo>
                <a:cubicBezTo>
                  <a:pt x="691816" y="144824"/>
                  <a:pt x="974558" y="12477"/>
                  <a:pt x="974558" y="12477"/>
                </a:cubicBezTo>
                <a:cubicBezTo>
                  <a:pt x="1032711" y="-15597"/>
                  <a:pt x="986590" y="12477"/>
                  <a:pt x="986590" y="12477"/>
                </a:cubicBezTo>
                <a:lnTo>
                  <a:pt x="1058779" y="12477"/>
                </a:ln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Freihandform 5"/>
          <p:cNvSpPr/>
          <p:nvPr/>
        </p:nvSpPr>
        <p:spPr>
          <a:xfrm rot="254014">
            <a:off x="1672389" y="5020991"/>
            <a:ext cx="3392198" cy="587183"/>
          </a:xfrm>
          <a:custGeom>
            <a:avLst/>
            <a:gdLst>
              <a:gd name="connsiteX0" fmla="*/ 0 w 2255173"/>
              <a:gd name="connsiteY0" fmla="*/ 137931 h 765032"/>
              <a:gd name="connsiteX1" fmla="*/ 613611 w 2255173"/>
              <a:gd name="connsiteY1" fmla="*/ 751541 h 765032"/>
              <a:gd name="connsiteX2" fmla="*/ 1082843 w 2255173"/>
              <a:gd name="connsiteY2" fmla="*/ 498878 h 765032"/>
              <a:gd name="connsiteX3" fmla="*/ 1419727 w 2255173"/>
              <a:gd name="connsiteY3" fmla="*/ 583099 h 765032"/>
              <a:gd name="connsiteX4" fmla="*/ 1876927 w 2255173"/>
              <a:gd name="connsiteY4" fmla="*/ 763573 h 765032"/>
              <a:gd name="connsiteX5" fmla="*/ 2237874 w 2255173"/>
              <a:gd name="connsiteY5" fmla="*/ 474815 h 765032"/>
              <a:gd name="connsiteX6" fmla="*/ 2201779 w 2255173"/>
              <a:gd name="connsiteY6" fmla="*/ 41678 h 765032"/>
              <a:gd name="connsiteX7" fmla="*/ 2213811 w 2255173"/>
              <a:gd name="connsiteY7" fmla="*/ 41678 h 765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55173" h="765032">
                <a:moveTo>
                  <a:pt x="0" y="137931"/>
                </a:moveTo>
                <a:cubicBezTo>
                  <a:pt x="216568" y="414657"/>
                  <a:pt x="433137" y="691383"/>
                  <a:pt x="613611" y="751541"/>
                </a:cubicBezTo>
                <a:cubicBezTo>
                  <a:pt x="794085" y="811699"/>
                  <a:pt x="948490" y="526952"/>
                  <a:pt x="1082843" y="498878"/>
                </a:cubicBezTo>
                <a:cubicBezTo>
                  <a:pt x="1217196" y="470804"/>
                  <a:pt x="1287380" y="538983"/>
                  <a:pt x="1419727" y="583099"/>
                </a:cubicBezTo>
                <a:cubicBezTo>
                  <a:pt x="1552074" y="627215"/>
                  <a:pt x="1740569" y="781620"/>
                  <a:pt x="1876927" y="763573"/>
                </a:cubicBezTo>
                <a:cubicBezTo>
                  <a:pt x="2013285" y="745526"/>
                  <a:pt x="2183732" y="595131"/>
                  <a:pt x="2237874" y="474815"/>
                </a:cubicBezTo>
                <a:cubicBezTo>
                  <a:pt x="2292016" y="354499"/>
                  <a:pt x="2201779" y="41678"/>
                  <a:pt x="2201779" y="41678"/>
                </a:cubicBezTo>
                <a:cubicBezTo>
                  <a:pt x="2197769" y="-30511"/>
                  <a:pt x="2205790" y="5583"/>
                  <a:pt x="2213811" y="41678"/>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Freihandform 4"/>
          <p:cNvSpPr/>
          <p:nvPr/>
        </p:nvSpPr>
        <p:spPr>
          <a:xfrm>
            <a:off x="8915400" y="2129589"/>
            <a:ext cx="1559515" cy="1371600"/>
          </a:xfrm>
          <a:custGeom>
            <a:avLst/>
            <a:gdLst>
              <a:gd name="connsiteX0" fmla="*/ 866274 w 1559515"/>
              <a:gd name="connsiteY0" fmla="*/ 0 h 1371600"/>
              <a:gd name="connsiteX1" fmla="*/ 1552074 w 1559515"/>
              <a:gd name="connsiteY1" fmla="*/ 637674 h 1371600"/>
              <a:gd name="connsiteX2" fmla="*/ 1215189 w 1559515"/>
              <a:gd name="connsiteY2" fmla="*/ 974558 h 1371600"/>
              <a:gd name="connsiteX3" fmla="*/ 974558 w 1559515"/>
              <a:gd name="connsiteY3" fmla="*/ 505327 h 1371600"/>
              <a:gd name="connsiteX4" fmla="*/ 890337 w 1559515"/>
              <a:gd name="connsiteY4" fmla="*/ 1167064 h 1371600"/>
              <a:gd name="connsiteX5" fmla="*/ 0 w 1559515"/>
              <a:gd name="connsiteY5" fmla="*/ 137160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9515" h="1371600">
                <a:moveTo>
                  <a:pt x="866274" y="0"/>
                </a:moveTo>
                <a:cubicBezTo>
                  <a:pt x="1180098" y="237624"/>
                  <a:pt x="1493922" y="475248"/>
                  <a:pt x="1552074" y="637674"/>
                </a:cubicBezTo>
                <a:cubicBezTo>
                  <a:pt x="1610227" y="800100"/>
                  <a:pt x="1311442" y="996616"/>
                  <a:pt x="1215189" y="974558"/>
                </a:cubicBezTo>
                <a:cubicBezTo>
                  <a:pt x="1118936" y="952500"/>
                  <a:pt x="1028700" y="473243"/>
                  <a:pt x="974558" y="505327"/>
                </a:cubicBezTo>
                <a:cubicBezTo>
                  <a:pt x="920416" y="537411"/>
                  <a:pt x="1052763" y="1022685"/>
                  <a:pt x="890337" y="1167064"/>
                </a:cubicBezTo>
                <a:cubicBezTo>
                  <a:pt x="727911" y="1311443"/>
                  <a:pt x="363955" y="1341521"/>
                  <a:pt x="0" y="1371600"/>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Freihandform 3"/>
          <p:cNvSpPr/>
          <p:nvPr/>
        </p:nvSpPr>
        <p:spPr>
          <a:xfrm>
            <a:off x="7820526" y="138586"/>
            <a:ext cx="2070283" cy="1148793"/>
          </a:xfrm>
          <a:custGeom>
            <a:avLst/>
            <a:gdLst>
              <a:gd name="connsiteX0" fmla="*/ 0 w 2070283"/>
              <a:gd name="connsiteY0" fmla="*/ 1148793 h 1148793"/>
              <a:gd name="connsiteX1" fmla="*/ 782053 w 2070283"/>
              <a:gd name="connsiteY1" fmla="*/ 77982 h 1148793"/>
              <a:gd name="connsiteX2" fmla="*/ 336885 w 2070283"/>
              <a:gd name="connsiteY2" fmla="*/ 114077 h 1148793"/>
              <a:gd name="connsiteX3" fmla="*/ 1275348 w 2070283"/>
              <a:gd name="connsiteY3" fmla="*/ 366740 h 1148793"/>
              <a:gd name="connsiteX4" fmla="*/ 1840832 w 2070283"/>
              <a:gd name="connsiteY4" fmla="*/ 559246 h 1148793"/>
              <a:gd name="connsiteX5" fmla="*/ 2057400 w 2070283"/>
              <a:gd name="connsiteY5" fmla="*/ 1088635 h 1148793"/>
              <a:gd name="connsiteX6" fmla="*/ 2045369 w 2070283"/>
              <a:gd name="connsiteY6" fmla="*/ 1028477 h 1148793"/>
              <a:gd name="connsiteX7" fmla="*/ 2045369 w 2070283"/>
              <a:gd name="connsiteY7" fmla="*/ 1064572 h 1148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0283" h="1148793">
                <a:moveTo>
                  <a:pt x="0" y="1148793"/>
                </a:moveTo>
                <a:cubicBezTo>
                  <a:pt x="362953" y="699614"/>
                  <a:pt x="725906" y="250435"/>
                  <a:pt x="782053" y="77982"/>
                </a:cubicBezTo>
                <a:cubicBezTo>
                  <a:pt x="838200" y="-94471"/>
                  <a:pt x="254669" y="65951"/>
                  <a:pt x="336885" y="114077"/>
                </a:cubicBezTo>
                <a:cubicBezTo>
                  <a:pt x="419101" y="162203"/>
                  <a:pt x="1024690" y="292545"/>
                  <a:pt x="1275348" y="366740"/>
                </a:cubicBezTo>
                <a:cubicBezTo>
                  <a:pt x="1526006" y="440935"/>
                  <a:pt x="1710490" y="438930"/>
                  <a:pt x="1840832" y="559246"/>
                </a:cubicBezTo>
                <a:cubicBezTo>
                  <a:pt x="1971174" y="679562"/>
                  <a:pt x="2023311" y="1010430"/>
                  <a:pt x="2057400" y="1088635"/>
                </a:cubicBezTo>
                <a:cubicBezTo>
                  <a:pt x="2091489" y="1166840"/>
                  <a:pt x="2047374" y="1032487"/>
                  <a:pt x="2045369" y="1028477"/>
                </a:cubicBezTo>
                <a:cubicBezTo>
                  <a:pt x="2043364" y="1024467"/>
                  <a:pt x="2044366" y="1044519"/>
                  <a:pt x="2045369" y="1064572"/>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 name="Freihandform 43"/>
          <p:cNvSpPr/>
          <p:nvPr/>
        </p:nvSpPr>
        <p:spPr>
          <a:xfrm>
            <a:off x="6208295" y="4072090"/>
            <a:ext cx="2046570" cy="1330093"/>
          </a:xfrm>
          <a:custGeom>
            <a:avLst/>
            <a:gdLst>
              <a:gd name="connsiteX0" fmla="*/ 0 w 2046570"/>
              <a:gd name="connsiteY0" fmla="*/ 247247 h 1330093"/>
              <a:gd name="connsiteX1" fmla="*/ 613610 w 2046570"/>
              <a:gd name="connsiteY1" fmla="*/ 18647 h 1330093"/>
              <a:gd name="connsiteX2" fmla="*/ 1179094 w 2046570"/>
              <a:gd name="connsiteY2" fmla="*/ 680384 h 1330093"/>
              <a:gd name="connsiteX3" fmla="*/ 1347537 w 2046570"/>
              <a:gd name="connsiteY3" fmla="*/ 1330089 h 1330093"/>
              <a:gd name="connsiteX4" fmla="*/ 1985210 w 2046570"/>
              <a:gd name="connsiteY4" fmla="*/ 692415 h 1330093"/>
              <a:gd name="connsiteX5" fmla="*/ 1985210 w 2046570"/>
              <a:gd name="connsiteY5" fmla="*/ 680384 h 133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6570" h="1330093">
                <a:moveTo>
                  <a:pt x="0" y="247247"/>
                </a:moveTo>
                <a:cubicBezTo>
                  <a:pt x="208547" y="96852"/>
                  <a:pt x="417094" y="-53543"/>
                  <a:pt x="613610" y="18647"/>
                </a:cubicBezTo>
                <a:cubicBezTo>
                  <a:pt x="810126" y="90836"/>
                  <a:pt x="1056773" y="461810"/>
                  <a:pt x="1179094" y="680384"/>
                </a:cubicBezTo>
                <a:cubicBezTo>
                  <a:pt x="1301415" y="898958"/>
                  <a:pt x="1213184" y="1328084"/>
                  <a:pt x="1347537" y="1330089"/>
                </a:cubicBezTo>
                <a:cubicBezTo>
                  <a:pt x="1481890" y="1332094"/>
                  <a:pt x="1985210" y="692415"/>
                  <a:pt x="1985210" y="692415"/>
                </a:cubicBezTo>
                <a:cubicBezTo>
                  <a:pt x="2091489" y="584131"/>
                  <a:pt x="2038349" y="632257"/>
                  <a:pt x="1985210" y="680384"/>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Freihandform 41"/>
          <p:cNvSpPr/>
          <p:nvPr/>
        </p:nvSpPr>
        <p:spPr>
          <a:xfrm>
            <a:off x="221051" y="3016726"/>
            <a:ext cx="2943254" cy="1773703"/>
          </a:xfrm>
          <a:custGeom>
            <a:avLst/>
            <a:gdLst>
              <a:gd name="connsiteX0" fmla="*/ 2943254 w 2943254"/>
              <a:gd name="connsiteY0" fmla="*/ 484463 h 1773703"/>
              <a:gd name="connsiteX1" fmla="*/ 1114454 w 2943254"/>
              <a:gd name="connsiteY1" fmla="*/ 376179 h 1773703"/>
              <a:gd name="connsiteX2" fmla="*/ 1451338 w 2943254"/>
              <a:gd name="connsiteY2" fmla="*/ 15232 h 1773703"/>
              <a:gd name="connsiteX3" fmla="*/ 2089012 w 2943254"/>
              <a:gd name="connsiteY3" fmla="*/ 123516 h 1773703"/>
              <a:gd name="connsiteX4" fmla="*/ 224117 w 2943254"/>
              <a:gd name="connsiteY4" fmla="*/ 628842 h 1773703"/>
              <a:gd name="connsiteX5" fmla="*/ 115833 w 2943254"/>
              <a:gd name="connsiteY5" fmla="*/ 1615432 h 1773703"/>
              <a:gd name="connsiteX6" fmla="*/ 970075 w 2943254"/>
              <a:gd name="connsiteY6" fmla="*/ 1759811 h 1773703"/>
              <a:gd name="connsiteX7" fmla="*/ 982107 w 2943254"/>
              <a:gd name="connsiteY7" fmla="*/ 1759811 h 177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43254" h="1773703">
                <a:moveTo>
                  <a:pt x="2943254" y="484463"/>
                </a:moveTo>
                <a:cubicBezTo>
                  <a:pt x="2153180" y="469423"/>
                  <a:pt x="1363107" y="454384"/>
                  <a:pt x="1114454" y="376179"/>
                </a:cubicBezTo>
                <a:cubicBezTo>
                  <a:pt x="865801" y="297974"/>
                  <a:pt x="1288912" y="57342"/>
                  <a:pt x="1451338" y="15232"/>
                </a:cubicBezTo>
                <a:cubicBezTo>
                  <a:pt x="1613764" y="-26878"/>
                  <a:pt x="2293549" y="21248"/>
                  <a:pt x="2089012" y="123516"/>
                </a:cubicBezTo>
                <a:cubicBezTo>
                  <a:pt x="1884475" y="225784"/>
                  <a:pt x="552980" y="380189"/>
                  <a:pt x="224117" y="628842"/>
                </a:cubicBezTo>
                <a:cubicBezTo>
                  <a:pt x="-104746" y="877495"/>
                  <a:pt x="-8493" y="1426937"/>
                  <a:pt x="115833" y="1615432"/>
                </a:cubicBezTo>
                <a:cubicBezTo>
                  <a:pt x="240159" y="1803927"/>
                  <a:pt x="970075" y="1759811"/>
                  <a:pt x="970075" y="1759811"/>
                </a:cubicBezTo>
                <a:cubicBezTo>
                  <a:pt x="1114454" y="1783874"/>
                  <a:pt x="1048280" y="1771842"/>
                  <a:pt x="982107" y="1759811"/>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Freihandform 40"/>
          <p:cNvSpPr/>
          <p:nvPr/>
        </p:nvSpPr>
        <p:spPr>
          <a:xfrm>
            <a:off x="4501918" y="2509427"/>
            <a:ext cx="3427012" cy="916555"/>
          </a:xfrm>
          <a:custGeom>
            <a:avLst/>
            <a:gdLst>
              <a:gd name="connsiteX0" fmla="*/ 2490536 w 2490536"/>
              <a:gd name="connsiteY0" fmla="*/ 944618 h 1403102"/>
              <a:gd name="connsiteX1" fmla="*/ 1479884 w 2490536"/>
              <a:gd name="connsiteY1" fmla="*/ 776176 h 1403102"/>
              <a:gd name="connsiteX2" fmla="*/ 1094873 w 2490536"/>
              <a:gd name="connsiteY2" fmla="*/ 162566 h 1403102"/>
              <a:gd name="connsiteX3" fmla="*/ 1491915 w 2490536"/>
              <a:gd name="connsiteY3" fmla="*/ 18187 h 1403102"/>
              <a:gd name="connsiteX4" fmla="*/ 1648326 w 2490536"/>
              <a:gd name="connsiteY4" fmla="*/ 487418 h 1403102"/>
              <a:gd name="connsiteX5" fmla="*/ 1082842 w 2490536"/>
              <a:gd name="connsiteY5" fmla="*/ 1257439 h 1403102"/>
              <a:gd name="connsiteX6" fmla="*/ 0 w 2490536"/>
              <a:gd name="connsiteY6" fmla="*/ 1401818 h 1403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0536" h="1403102">
                <a:moveTo>
                  <a:pt x="2490536" y="944618"/>
                </a:moveTo>
                <a:cubicBezTo>
                  <a:pt x="2101515" y="925568"/>
                  <a:pt x="1712494" y="906518"/>
                  <a:pt x="1479884" y="776176"/>
                </a:cubicBezTo>
                <a:cubicBezTo>
                  <a:pt x="1247274" y="645834"/>
                  <a:pt x="1092868" y="288897"/>
                  <a:pt x="1094873" y="162566"/>
                </a:cubicBezTo>
                <a:cubicBezTo>
                  <a:pt x="1096878" y="36235"/>
                  <a:pt x="1399673" y="-35955"/>
                  <a:pt x="1491915" y="18187"/>
                </a:cubicBezTo>
                <a:cubicBezTo>
                  <a:pt x="1584157" y="72329"/>
                  <a:pt x="1716505" y="280876"/>
                  <a:pt x="1648326" y="487418"/>
                </a:cubicBezTo>
                <a:cubicBezTo>
                  <a:pt x="1580147" y="693960"/>
                  <a:pt x="1357563" y="1105039"/>
                  <a:pt x="1082842" y="1257439"/>
                </a:cubicBezTo>
                <a:cubicBezTo>
                  <a:pt x="808121" y="1409839"/>
                  <a:pt x="404060" y="1405828"/>
                  <a:pt x="0" y="1401818"/>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Freihandform 26"/>
          <p:cNvSpPr/>
          <p:nvPr/>
        </p:nvSpPr>
        <p:spPr>
          <a:xfrm>
            <a:off x="4319337" y="191679"/>
            <a:ext cx="2319618" cy="1613755"/>
          </a:xfrm>
          <a:custGeom>
            <a:avLst/>
            <a:gdLst>
              <a:gd name="connsiteX0" fmla="*/ 0 w 2319618"/>
              <a:gd name="connsiteY0" fmla="*/ 638500 h 1613755"/>
              <a:gd name="connsiteX1" fmla="*/ 216568 w 2319618"/>
              <a:gd name="connsiteY1" fmla="*/ 24889 h 1613755"/>
              <a:gd name="connsiteX2" fmla="*/ 661737 w 2319618"/>
              <a:gd name="connsiteY2" fmla="*/ 265521 h 1613755"/>
              <a:gd name="connsiteX3" fmla="*/ 1179095 w 2319618"/>
              <a:gd name="connsiteY3" fmla="*/ 373805 h 1613755"/>
              <a:gd name="connsiteX4" fmla="*/ 1263316 w 2319618"/>
              <a:gd name="connsiteY4" fmla="*/ 12858 h 1613755"/>
              <a:gd name="connsiteX5" fmla="*/ 1540042 w 2319618"/>
              <a:gd name="connsiteY5" fmla="*/ 229426 h 1613755"/>
              <a:gd name="connsiteX6" fmla="*/ 1323474 w 2319618"/>
              <a:gd name="connsiteY6" fmla="*/ 1564932 h 1613755"/>
              <a:gd name="connsiteX7" fmla="*/ 1034716 w 2319618"/>
              <a:gd name="connsiteY7" fmla="*/ 1288205 h 1613755"/>
              <a:gd name="connsiteX8" fmla="*/ 1251284 w 2319618"/>
              <a:gd name="connsiteY8" fmla="*/ 951321 h 1613755"/>
              <a:gd name="connsiteX9" fmla="*/ 2225842 w 2319618"/>
              <a:gd name="connsiteY9" fmla="*/ 746784 h 1613755"/>
              <a:gd name="connsiteX10" fmla="*/ 2225842 w 2319618"/>
              <a:gd name="connsiteY10" fmla="*/ 722721 h 1613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19618" h="1613755">
                <a:moveTo>
                  <a:pt x="0" y="638500"/>
                </a:moveTo>
                <a:cubicBezTo>
                  <a:pt x="53139" y="362776"/>
                  <a:pt x="106279" y="87052"/>
                  <a:pt x="216568" y="24889"/>
                </a:cubicBezTo>
                <a:cubicBezTo>
                  <a:pt x="326857" y="-37274"/>
                  <a:pt x="501316" y="207368"/>
                  <a:pt x="661737" y="265521"/>
                </a:cubicBezTo>
                <a:cubicBezTo>
                  <a:pt x="822158" y="323674"/>
                  <a:pt x="1078832" y="415915"/>
                  <a:pt x="1179095" y="373805"/>
                </a:cubicBezTo>
                <a:cubicBezTo>
                  <a:pt x="1279358" y="331695"/>
                  <a:pt x="1203158" y="36921"/>
                  <a:pt x="1263316" y="12858"/>
                </a:cubicBezTo>
                <a:cubicBezTo>
                  <a:pt x="1323474" y="-11205"/>
                  <a:pt x="1530016" y="-29253"/>
                  <a:pt x="1540042" y="229426"/>
                </a:cubicBezTo>
                <a:cubicBezTo>
                  <a:pt x="1550068" y="488105"/>
                  <a:pt x="1407695" y="1388469"/>
                  <a:pt x="1323474" y="1564932"/>
                </a:cubicBezTo>
                <a:cubicBezTo>
                  <a:pt x="1239253" y="1741395"/>
                  <a:pt x="1046748" y="1390474"/>
                  <a:pt x="1034716" y="1288205"/>
                </a:cubicBezTo>
                <a:cubicBezTo>
                  <a:pt x="1022684" y="1185937"/>
                  <a:pt x="1052763" y="1041558"/>
                  <a:pt x="1251284" y="951321"/>
                </a:cubicBezTo>
                <a:cubicBezTo>
                  <a:pt x="1449805" y="861084"/>
                  <a:pt x="2225842" y="746784"/>
                  <a:pt x="2225842" y="746784"/>
                </a:cubicBezTo>
                <a:cubicBezTo>
                  <a:pt x="2388268" y="708684"/>
                  <a:pt x="2307055" y="715702"/>
                  <a:pt x="2225842" y="722721"/>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Freihandform 25"/>
          <p:cNvSpPr/>
          <p:nvPr/>
        </p:nvSpPr>
        <p:spPr>
          <a:xfrm>
            <a:off x="1181819" y="420682"/>
            <a:ext cx="2380890" cy="1399492"/>
          </a:xfrm>
          <a:custGeom>
            <a:avLst/>
            <a:gdLst>
              <a:gd name="connsiteX0" fmla="*/ 0 w 2380890"/>
              <a:gd name="connsiteY0" fmla="*/ 1399492 h 1399492"/>
              <a:gd name="connsiteX1" fmla="*/ 422694 w 2380890"/>
              <a:gd name="connsiteY1" fmla="*/ 2012 h 1399492"/>
              <a:gd name="connsiteX2" fmla="*/ 1250830 w 2380890"/>
              <a:gd name="connsiteY2" fmla="*/ 1080314 h 1399492"/>
              <a:gd name="connsiteX3" fmla="*/ 2380890 w 2380890"/>
              <a:gd name="connsiteY3" fmla="*/ 683499 h 1399492"/>
              <a:gd name="connsiteX4" fmla="*/ 2380890 w 2380890"/>
              <a:gd name="connsiteY4" fmla="*/ 683499 h 1399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0890" h="1399492">
                <a:moveTo>
                  <a:pt x="0" y="1399492"/>
                </a:moveTo>
                <a:cubicBezTo>
                  <a:pt x="107111" y="727350"/>
                  <a:pt x="214222" y="55208"/>
                  <a:pt x="422694" y="2012"/>
                </a:cubicBezTo>
                <a:cubicBezTo>
                  <a:pt x="631166" y="-51184"/>
                  <a:pt x="924464" y="966733"/>
                  <a:pt x="1250830" y="1080314"/>
                </a:cubicBezTo>
                <a:lnTo>
                  <a:pt x="2380890" y="683499"/>
                </a:lnTo>
                <a:lnTo>
                  <a:pt x="2380890" y="683499"/>
                </a:ln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Datumsplatzhalter 1"/>
          <p:cNvSpPr>
            <a:spLocks noGrp="1"/>
          </p:cNvSpPr>
          <p:nvPr>
            <p:ph type="dt" sz="half" idx="10"/>
          </p:nvPr>
        </p:nvSpPr>
        <p:spPr/>
        <p:txBody>
          <a:bodyPr/>
          <a:lstStyle/>
          <a:p>
            <a:fld id="{02BFD2AD-3D3E-4568-A7E3-6AECD1E74508}" type="datetime1">
              <a:rPr lang="de-DE" smtClean="0"/>
              <a:t>03.04.2025</a:t>
            </a:fld>
            <a:endParaRPr lang="de-DE"/>
          </a:p>
        </p:txBody>
      </p:sp>
      <p:sp>
        <p:nvSpPr>
          <p:cNvPr id="3" name="Fußzeilenplatzhalter 2"/>
          <p:cNvSpPr>
            <a:spLocks noGrp="1"/>
          </p:cNvSpPr>
          <p:nvPr>
            <p:ph type="ftr" sz="quarter" idx="11"/>
          </p:nvPr>
        </p:nvSpPr>
        <p:spPr/>
        <p:txBody>
          <a:bodyPr/>
          <a:lstStyle/>
          <a:p>
            <a:r>
              <a:rPr lang="de-DE"/>
              <a:t>Andrea Peter-Wehner</a:t>
            </a:r>
            <a:endParaRPr lang="de-DE" dirty="0"/>
          </a:p>
        </p:txBody>
      </p:sp>
      <p:pic>
        <p:nvPicPr>
          <p:cNvPr id="13" name="Grafik 12"/>
          <p:cNvPicPr>
            <a:picLocks noChangeAspect="1"/>
          </p:cNvPicPr>
          <p:nvPr/>
        </p:nvPicPr>
        <p:blipFill>
          <a:blip r:embed="rId2"/>
          <a:stretch>
            <a:fillRect/>
          </a:stretch>
        </p:blipFill>
        <p:spPr>
          <a:xfrm>
            <a:off x="7924799" y="4381990"/>
            <a:ext cx="1767993" cy="1329043"/>
          </a:xfrm>
          <a:prstGeom prst="rect">
            <a:avLst/>
          </a:prstGeom>
        </p:spPr>
      </p:pic>
      <p:pic>
        <p:nvPicPr>
          <p:cNvPr id="14" name="Grafik 13"/>
          <p:cNvPicPr>
            <a:picLocks noChangeAspect="1"/>
          </p:cNvPicPr>
          <p:nvPr/>
        </p:nvPicPr>
        <p:blipFill>
          <a:blip r:embed="rId3"/>
          <a:stretch>
            <a:fillRect/>
          </a:stretch>
        </p:blipFill>
        <p:spPr>
          <a:xfrm rot="9410483">
            <a:off x="9837662" y="3270522"/>
            <a:ext cx="2338008" cy="2397957"/>
          </a:xfrm>
          <a:prstGeom prst="rect">
            <a:avLst/>
          </a:prstGeom>
        </p:spPr>
      </p:pic>
      <p:sp>
        <p:nvSpPr>
          <p:cNvPr id="21" name="Textfeld 20"/>
          <p:cNvSpPr txBox="1"/>
          <p:nvPr/>
        </p:nvSpPr>
        <p:spPr>
          <a:xfrm>
            <a:off x="545162" y="2357130"/>
            <a:ext cx="1473480" cy="338554"/>
          </a:xfrm>
          <a:prstGeom prst="rect">
            <a:avLst/>
          </a:prstGeom>
          <a:noFill/>
        </p:spPr>
        <p:txBody>
          <a:bodyPr wrap="none" rtlCol="0">
            <a:spAutoFit/>
          </a:bodyPr>
          <a:lstStyle/>
          <a:p>
            <a:r>
              <a:rPr lang="de-DE" sz="1600" dirty="0">
                <a:solidFill>
                  <a:srgbClr val="006B95"/>
                </a:solidFill>
              </a:rPr>
              <a:t>Das Nim-Spiel</a:t>
            </a:r>
          </a:p>
        </p:txBody>
      </p:sp>
      <p:sp>
        <p:nvSpPr>
          <p:cNvPr id="24" name="Textfeld 23"/>
          <p:cNvSpPr txBox="1"/>
          <p:nvPr/>
        </p:nvSpPr>
        <p:spPr>
          <a:xfrm>
            <a:off x="7974643" y="5312137"/>
            <a:ext cx="1627882" cy="338554"/>
          </a:xfrm>
          <a:prstGeom prst="rect">
            <a:avLst/>
          </a:prstGeom>
          <a:noFill/>
        </p:spPr>
        <p:txBody>
          <a:bodyPr wrap="none" rtlCol="0">
            <a:spAutoFit/>
          </a:bodyPr>
          <a:lstStyle/>
          <a:p>
            <a:r>
              <a:rPr lang="de-DE" sz="1600" dirty="0">
                <a:solidFill>
                  <a:srgbClr val="006B95"/>
                </a:solidFill>
              </a:rPr>
              <a:t>Digitale Drehtür</a:t>
            </a:r>
          </a:p>
        </p:txBody>
      </p:sp>
      <p:pic>
        <p:nvPicPr>
          <p:cNvPr id="32"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1628" y="594597"/>
            <a:ext cx="1838861" cy="219156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76959" y="447372"/>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36" name="Textfeld 35"/>
          <p:cNvSpPr txBox="1"/>
          <p:nvPr/>
        </p:nvSpPr>
        <p:spPr>
          <a:xfrm>
            <a:off x="2620221" y="2198072"/>
            <a:ext cx="1625510" cy="307777"/>
          </a:xfrm>
          <a:prstGeom prst="rect">
            <a:avLst/>
          </a:prstGeom>
          <a:noFill/>
        </p:spPr>
        <p:txBody>
          <a:bodyPr wrap="none" rtlCol="0">
            <a:spAutoFit/>
          </a:bodyPr>
          <a:lstStyle/>
          <a:p>
            <a:pPr algn="ctr"/>
            <a:r>
              <a:rPr lang="de-DE" sz="1400" dirty="0">
                <a:solidFill>
                  <a:srgbClr val="006B95"/>
                </a:solidFill>
              </a:rPr>
              <a:t>Die Webakademie</a:t>
            </a:r>
          </a:p>
        </p:txBody>
      </p:sp>
      <p:pic>
        <p:nvPicPr>
          <p:cNvPr id="37" name="Grafik 3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8851633">
            <a:off x="2823339" y="646072"/>
            <a:ext cx="2056263" cy="669542"/>
          </a:xfrm>
          <a:prstGeom prst="rect">
            <a:avLst/>
          </a:prstGeom>
          <a:solidFill>
            <a:schemeClr val="bg1"/>
          </a:solidFill>
        </p:spPr>
      </p:pic>
      <p:pic>
        <p:nvPicPr>
          <p:cNvPr id="38"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00710" y="79446"/>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39" name="Textfeld 38"/>
          <p:cNvSpPr txBox="1"/>
          <p:nvPr/>
        </p:nvSpPr>
        <p:spPr>
          <a:xfrm>
            <a:off x="6520874" y="1803903"/>
            <a:ext cx="1104790" cy="338554"/>
          </a:xfrm>
          <a:prstGeom prst="rect">
            <a:avLst/>
          </a:prstGeom>
          <a:noFill/>
        </p:spPr>
        <p:txBody>
          <a:bodyPr wrap="none" rtlCol="0">
            <a:spAutoFit/>
          </a:bodyPr>
          <a:lstStyle/>
          <a:p>
            <a:r>
              <a:rPr lang="de-DE" sz="1600" dirty="0">
                <a:solidFill>
                  <a:srgbClr val="006B95"/>
                </a:solidFill>
              </a:rPr>
              <a:t>Begabung</a:t>
            </a:r>
          </a:p>
        </p:txBody>
      </p:sp>
      <p:pic>
        <p:nvPicPr>
          <p:cNvPr id="40" name="Grafik 39"/>
          <p:cNvPicPr>
            <a:picLocks noChangeAspect="1"/>
          </p:cNvPicPr>
          <p:nvPr/>
        </p:nvPicPr>
        <p:blipFill>
          <a:blip r:embed="rId6"/>
          <a:stretch>
            <a:fillRect/>
          </a:stretch>
        </p:blipFill>
        <p:spPr>
          <a:xfrm rot="20222969">
            <a:off x="6506968" y="421621"/>
            <a:ext cx="1395436" cy="974625"/>
          </a:xfrm>
          <a:prstGeom prst="rect">
            <a:avLst/>
          </a:prstGeom>
        </p:spPr>
      </p:pic>
      <p:pic>
        <p:nvPicPr>
          <p:cNvPr id="46"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24109" y="79446"/>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47" name="Textfeld 46"/>
          <p:cNvSpPr txBox="1"/>
          <p:nvPr/>
        </p:nvSpPr>
        <p:spPr>
          <a:xfrm>
            <a:off x="10026352" y="1751068"/>
            <a:ext cx="986167" cy="461665"/>
          </a:xfrm>
          <a:prstGeom prst="rect">
            <a:avLst/>
          </a:prstGeom>
          <a:noFill/>
        </p:spPr>
        <p:txBody>
          <a:bodyPr wrap="none" rtlCol="0">
            <a:spAutoFit/>
          </a:bodyPr>
          <a:lstStyle/>
          <a:p>
            <a:pPr algn="ctr"/>
            <a:r>
              <a:rPr lang="de-DE" sz="1200" dirty="0">
                <a:solidFill>
                  <a:srgbClr val="006B95"/>
                </a:solidFill>
              </a:rPr>
              <a:t>Schulgesetz</a:t>
            </a:r>
          </a:p>
          <a:p>
            <a:pPr algn="ctr"/>
            <a:r>
              <a:rPr lang="de-DE" sz="1200" dirty="0">
                <a:solidFill>
                  <a:srgbClr val="006B95"/>
                </a:solidFill>
              </a:rPr>
              <a:t>Lehrplan</a:t>
            </a:r>
          </a:p>
        </p:txBody>
      </p:sp>
      <p:pic>
        <p:nvPicPr>
          <p:cNvPr id="48" name="Grafik 47"/>
          <p:cNvPicPr>
            <a:picLocks noChangeAspect="1"/>
          </p:cNvPicPr>
          <p:nvPr/>
        </p:nvPicPr>
        <p:blipFill rotWithShape="1">
          <a:blip r:embed="rId7"/>
          <a:srcRect/>
          <a:stretch/>
        </p:blipFill>
        <p:spPr>
          <a:xfrm>
            <a:off x="9945658" y="209367"/>
            <a:ext cx="1177586" cy="1526918"/>
          </a:xfrm>
          <a:prstGeom prst="rect">
            <a:avLst/>
          </a:prstGeom>
        </p:spPr>
      </p:pic>
      <p:pic>
        <p:nvPicPr>
          <p:cNvPr id="49"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73036" y="1766287"/>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50" name="Textfeld 49"/>
          <p:cNvSpPr txBox="1"/>
          <p:nvPr/>
        </p:nvSpPr>
        <p:spPr>
          <a:xfrm>
            <a:off x="8069824" y="3462285"/>
            <a:ext cx="1185453" cy="461665"/>
          </a:xfrm>
          <a:prstGeom prst="rect">
            <a:avLst/>
          </a:prstGeom>
          <a:noFill/>
        </p:spPr>
        <p:txBody>
          <a:bodyPr wrap="none" rtlCol="0">
            <a:spAutoFit/>
          </a:bodyPr>
          <a:lstStyle/>
          <a:p>
            <a:pPr algn="ctr"/>
            <a:r>
              <a:rPr lang="de-DE" sz="1200" dirty="0">
                <a:solidFill>
                  <a:srgbClr val="006B95"/>
                </a:solidFill>
              </a:rPr>
              <a:t>Möglichkeiten </a:t>
            </a:r>
          </a:p>
          <a:p>
            <a:pPr algn="ctr"/>
            <a:r>
              <a:rPr lang="de-DE" sz="1200" dirty="0">
                <a:solidFill>
                  <a:srgbClr val="006B95"/>
                </a:solidFill>
              </a:rPr>
              <a:t>der Begafö</a:t>
            </a:r>
          </a:p>
        </p:txBody>
      </p:sp>
      <p:sp>
        <p:nvSpPr>
          <p:cNvPr id="51" name="Textfeld 50"/>
          <p:cNvSpPr txBox="1"/>
          <p:nvPr/>
        </p:nvSpPr>
        <p:spPr>
          <a:xfrm rot="18087901">
            <a:off x="7544053" y="1785748"/>
            <a:ext cx="2110578" cy="307777"/>
          </a:xfrm>
          <a:prstGeom prst="rect">
            <a:avLst/>
          </a:prstGeom>
          <a:solidFill>
            <a:schemeClr val="bg1"/>
          </a:solidFill>
          <a:ln>
            <a:solidFill>
              <a:srgbClr val="006B95"/>
            </a:solidFill>
          </a:ln>
        </p:spPr>
        <p:txBody>
          <a:bodyPr wrap="none" rtlCol="0">
            <a:spAutoFit/>
          </a:bodyPr>
          <a:lstStyle/>
          <a:p>
            <a:r>
              <a:rPr lang="de-DE" sz="1400" b="1" dirty="0">
                <a:solidFill>
                  <a:srgbClr val="006B95"/>
                </a:solidFill>
              </a:rPr>
              <a:t>Innere Differenzierung</a:t>
            </a:r>
          </a:p>
        </p:txBody>
      </p:sp>
      <p:sp>
        <p:nvSpPr>
          <p:cNvPr id="52" name="Textfeld 51"/>
          <p:cNvSpPr txBox="1"/>
          <p:nvPr/>
        </p:nvSpPr>
        <p:spPr>
          <a:xfrm rot="18860112">
            <a:off x="8053743" y="2392899"/>
            <a:ext cx="1150380" cy="307777"/>
          </a:xfrm>
          <a:prstGeom prst="rect">
            <a:avLst/>
          </a:prstGeom>
          <a:solidFill>
            <a:schemeClr val="bg1"/>
          </a:solidFill>
          <a:ln>
            <a:solidFill>
              <a:srgbClr val="006B95"/>
            </a:solidFill>
          </a:ln>
        </p:spPr>
        <p:txBody>
          <a:bodyPr wrap="none" rtlCol="0">
            <a:spAutoFit/>
          </a:bodyPr>
          <a:lstStyle/>
          <a:p>
            <a:r>
              <a:rPr lang="de-DE" sz="1400" b="1" dirty="0">
                <a:solidFill>
                  <a:srgbClr val="006B95"/>
                </a:solidFill>
              </a:rPr>
              <a:t>Enrichment</a:t>
            </a:r>
          </a:p>
        </p:txBody>
      </p:sp>
      <p:sp>
        <p:nvSpPr>
          <p:cNvPr id="53" name="Textfeld 52"/>
          <p:cNvSpPr txBox="1"/>
          <p:nvPr/>
        </p:nvSpPr>
        <p:spPr>
          <a:xfrm rot="20262768">
            <a:off x="8351249" y="2741469"/>
            <a:ext cx="1255280" cy="307777"/>
          </a:xfrm>
          <a:prstGeom prst="rect">
            <a:avLst/>
          </a:prstGeom>
          <a:solidFill>
            <a:schemeClr val="bg1"/>
          </a:solidFill>
          <a:ln>
            <a:solidFill>
              <a:srgbClr val="006B95"/>
            </a:solidFill>
          </a:ln>
        </p:spPr>
        <p:txBody>
          <a:bodyPr wrap="none" rtlCol="0">
            <a:spAutoFit/>
          </a:bodyPr>
          <a:lstStyle/>
          <a:p>
            <a:r>
              <a:rPr lang="de-DE" sz="1400" b="1" dirty="0">
                <a:solidFill>
                  <a:srgbClr val="006B95"/>
                </a:solidFill>
              </a:rPr>
              <a:t>Akzeleration</a:t>
            </a:r>
          </a:p>
        </p:txBody>
      </p:sp>
      <p:pic>
        <p:nvPicPr>
          <p:cNvPr id="54"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07404" y="2689483"/>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55" name="Textfeld 54"/>
          <p:cNvSpPr txBox="1"/>
          <p:nvPr/>
        </p:nvSpPr>
        <p:spPr>
          <a:xfrm>
            <a:off x="3146231" y="4392458"/>
            <a:ext cx="1154290" cy="338554"/>
          </a:xfrm>
          <a:prstGeom prst="rect">
            <a:avLst/>
          </a:prstGeom>
          <a:noFill/>
        </p:spPr>
        <p:txBody>
          <a:bodyPr wrap="none" rtlCol="0">
            <a:spAutoFit/>
          </a:bodyPr>
          <a:lstStyle/>
          <a:p>
            <a:r>
              <a:rPr lang="de-DE" sz="1600" dirty="0">
                <a:solidFill>
                  <a:srgbClr val="006B95"/>
                </a:solidFill>
              </a:rPr>
              <a:t>Kursräume</a:t>
            </a:r>
          </a:p>
        </p:txBody>
      </p:sp>
      <p:pic>
        <p:nvPicPr>
          <p:cNvPr id="56" name="Grafik 55"/>
          <p:cNvPicPr>
            <a:picLocks noChangeAspect="1"/>
          </p:cNvPicPr>
          <p:nvPr/>
        </p:nvPicPr>
        <p:blipFill rotWithShape="1">
          <a:blip r:embed="rId8"/>
          <a:srcRect r="22408"/>
          <a:stretch/>
        </p:blipFill>
        <p:spPr>
          <a:xfrm rot="2921505">
            <a:off x="3265247" y="3000483"/>
            <a:ext cx="1123172" cy="1023400"/>
          </a:xfrm>
          <a:prstGeom prst="rect">
            <a:avLst/>
          </a:prstGeom>
        </p:spPr>
      </p:pic>
      <p:pic>
        <p:nvPicPr>
          <p:cNvPr id="43"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1628" y="3481802"/>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57" name="Textfeld 56"/>
          <p:cNvSpPr txBox="1"/>
          <p:nvPr/>
        </p:nvSpPr>
        <p:spPr>
          <a:xfrm>
            <a:off x="655186" y="5200909"/>
            <a:ext cx="1223220" cy="338554"/>
          </a:xfrm>
          <a:prstGeom prst="rect">
            <a:avLst/>
          </a:prstGeom>
          <a:noFill/>
        </p:spPr>
        <p:txBody>
          <a:bodyPr wrap="none" rtlCol="0">
            <a:spAutoFit/>
          </a:bodyPr>
          <a:lstStyle/>
          <a:p>
            <a:r>
              <a:rPr lang="de-DE" sz="1600" dirty="0">
                <a:solidFill>
                  <a:srgbClr val="006B95"/>
                </a:solidFill>
              </a:rPr>
              <a:t>Ferienkurse</a:t>
            </a:r>
          </a:p>
        </p:txBody>
      </p:sp>
      <p:pic>
        <p:nvPicPr>
          <p:cNvPr id="58" name="Picture 2" descr="Schneemann, Schnee, Weihnachten, Winte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685321">
            <a:off x="881778" y="3771836"/>
            <a:ext cx="936879" cy="1314918"/>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88895" y="3518085"/>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60" name="Textfeld 59"/>
          <p:cNvSpPr txBox="1"/>
          <p:nvPr/>
        </p:nvSpPr>
        <p:spPr>
          <a:xfrm>
            <a:off x="5084155" y="5278994"/>
            <a:ext cx="1556260" cy="338554"/>
          </a:xfrm>
          <a:prstGeom prst="rect">
            <a:avLst/>
          </a:prstGeom>
          <a:noFill/>
        </p:spPr>
        <p:txBody>
          <a:bodyPr wrap="none" rtlCol="0">
            <a:spAutoFit/>
          </a:bodyPr>
          <a:lstStyle/>
          <a:p>
            <a:r>
              <a:rPr lang="de-DE" sz="1600" dirty="0">
                <a:solidFill>
                  <a:srgbClr val="006B95"/>
                </a:solidFill>
              </a:rPr>
              <a:t>Selbstlernkurse</a:t>
            </a:r>
          </a:p>
        </p:txBody>
      </p:sp>
      <p:pic>
        <p:nvPicPr>
          <p:cNvPr id="61" name="Grafik 60"/>
          <p:cNvPicPr>
            <a:picLocks noChangeAspect="1"/>
          </p:cNvPicPr>
          <p:nvPr/>
        </p:nvPicPr>
        <p:blipFill>
          <a:blip r:embed="rId10">
            <a:extLst>
              <a:ext uri="{BEBA8EAE-BF5A-486C-A8C5-ECC9F3942E4B}">
                <a14:imgProps xmlns:a14="http://schemas.microsoft.com/office/drawing/2010/main">
                  <a14:imgLayer r:embed="rId11">
                    <a14:imgEffect>
                      <a14:backgroundRemoval t="3543" b="98425" l="0" r="99645"/>
                    </a14:imgEffect>
                  </a14:imgLayer>
                </a14:imgProps>
              </a:ext>
            </a:extLst>
          </a:blip>
          <a:stretch>
            <a:fillRect/>
          </a:stretch>
        </p:blipFill>
        <p:spPr>
          <a:xfrm rot="19072124">
            <a:off x="5018641" y="3720326"/>
            <a:ext cx="1499992" cy="1351057"/>
          </a:xfrm>
          <a:prstGeom prst="rect">
            <a:avLst/>
          </a:prstGeom>
        </p:spPr>
      </p:pic>
      <p:pic>
        <p:nvPicPr>
          <p:cNvPr id="45" name="Grafik 44"/>
          <p:cNvPicPr>
            <a:picLocks noChangeAspect="1"/>
          </p:cNvPicPr>
          <p:nvPr/>
        </p:nvPicPr>
        <p:blipFill>
          <a:blip r:embed="rId12"/>
          <a:stretch>
            <a:fillRect/>
          </a:stretch>
        </p:blipFill>
        <p:spPr>
          <a:xfrm rot="19133814">
            <a:off x="628620" y="743839"/>
            <a:ext cx="1229566" cy="1227674"/>
          </a:xfrm>
          <a:prstGeom prst="rect">
            <a:avLst/>
          </a:prstGeom>
        </p:spPr>
      </p:pic>
      <p:sp>
        <p:nvSpPr>
          <p:cNvPr id="62" name="Textfeld 61"/>
          <p:cNvSpPr txBox="1"/>
          <p:nvPr/>
        </p:nvSpPr>
        <p:spPr>
          <a:xfrm>
            <a:off x="672411" y="2350909"/>
            <a:ext cx="1085554" cy="338554"/>
          </a:xfrm>
          <a:prstGeom prst="rect">
            <a:avLst/>
          </a:prstGeom>
          <a:noFill/>
        </p:spPr>
        <p:txBody>
          <a:bodyPr wrap="none" rtlCol="0">
            <a:spAutoFit/>
          </a:bodyPr>
          <a:lstStyle/>
          <a:p>
            <a:r>
              <a:rPr lang="de-DE" sz="1600" dirty="0" err="1">
                <a:solidFill>
                  <a:srgbClr val="006B95"/>
                </a:solidFill>
              </a:rPr>
              <a:t>Foldology</a:t>
            </a:r>
            <a:endParaRPr lang="de-DE" sz="1600" dirty="0">
              <a:solidFill>
                <a:srgbClr val="006B95"/>
              </a:solidFill>
            </a:endParaRPr>
          </a:p>
        </p:txBody>
      </p:sp>
    </p:spTree>
    <p:extLst>
      <p:ext uri="{BB962C8B-B14F-4D97-AF65-F5344CB8AC3E}">
        <p14:creationId xmlns:p14="http://schemas.microsoft.com/office/powerpoint/2010/main" val="196325204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p:cNvSpPr txBox="1">
            <a:spLocks/>
          </p:cNvSpPr>
          <p:nvPr/>
        </p:nvSpPr>
        <p:spPr>
          <a:xfrm>
            <a:off x="2184359" y="109332"/>
            <a:ext cx="8223022" cy="805070"/>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e-DE" sz="3600" dirty="0">
                <a:solidFill>
                  <a:srgbClr val="006B94"/>
                </a:solidFill>
                <a:latin typeface="Arial" panose="020B0604020202020204" pitchFamily="34" charset="0"/>
                <a:cs typeface="Arial" panose="020B0604020202020204" pitchFamily="34" charset="0"/>
              </a:rPr>
              <a:t>Möglichkeiten der Begabtenförderung</a:t>
            </a:r>
          </a:p>
        </p:txBody>
      </p:sp>
      <p:graphicFrame>
        <p:nvGraphicFramePr>
          <p:cNvPr id="4" name="Tabelle 3"/>
          <p:cNvGraphicFramePr>
            <a:graphicFrameLocks noGrp="1"/>
          </p:cNvGraphicFramePr>
          <p:nvPr>
            <p:extLst>
              <p:ext uri="{D42A27DB-BD31-4B8C-83A1-F6EECF244321}">
                <p14:modId xmlns:p14="http://schemas.microsoft.com/office/powerpoint/2010/main" val="2049720464"/>
              </p:ext>
            </p:extLst>
          </p:nvPr>
        </p:nvGraphicFramePr>
        <p:xfrm>
          <a:off x="343519" y="1137101"/>
          <a:ext cx="11593377" cy="5455920"/>
        </p:xfrm>
        <a:graphic>
          <a:graphicData uri="http://schemas.openxmlformats.org/drawingml/2006/table">
            <a:tbl>
              <a:tblPr firstRow="1" bandRow="1">
                <a:tableStyleId>{3B4B98B0-60AC-42C2-AFA5-B58CD77FA1E5}</a:tableStyleId>
              </a:tblPr>
              <a:tblGrid>
                <a:gridCol w="3864459">
                  <a:extLst>
                    <a:ext uri="{9D8B030D-6E8A-4147-A177-3AD203B41FA5}">
                      <a16:colId xmlns:a16="http://schemas.microsoft.com/office/drawing/2014/main" val="1727467541"/>
                    </a:ext>
                  </a:extLst>
                </a:gridCol>
                <a:gridCol w="3864459">
                  <a:extLst>
                    <a:ext uri="{9D8B030D-6E8A-4147-A177-3AD203B41FA5}">
                      <a16:colId xmlns:a16="http://schemas.microsoft.com/office/drawing/2014/main" val="1142884390"/>
                    </a:ext>
                  </a:extLst>
                </a:gridCol>
                <a:gridCol w="3864459">
                  <a:extLst>
                    <a:ext uri="{9D8B030D-6E8A-4147-A177-3AD203B41FA5}">
                      <a16:colId xmlns:a16="http://schemas.microsoft.com/office/drawing/2014/main" val="2964213109"/>
                    </a:ext>
                  </a:extLst>
                </a:gridCol>
              </a:tblGrid>
              <a:tr h="1278886">
                <a:tc>
                  <a:txBody>
                    <a:bodyPr/>
                    <a:lstStyle/>
                    <a:p>
                      <a:pPr algn="ctr"/>
                      <a:r>
                        <a:rPr lang="de-DE" sz="2800" dirty="0">
                          <a:solidFill>
                            <a:srgbClr val="006B95"/>
                          </a:solidFill>
                        </a:rPr>
                        <a:t>Innere Differenzierung</a:t>
                      </a:r>
                    </a:p>
                  </a:txBody>
                  <a:tcPr>
                    <a:lnR w="38100" cap="flat" cmpd="sng" algn="ctr">
                      <a:solidFill>
                        <a:srgbClr val="006B95"/>
                      </a:solidFill>
                      <a:prstDash val="solid"/>
                      <a:round/>
                      <a:headEnd type="none" w="med" len="med"/>
                      <a:tailEnd type="none" w="med" len="med"/>
                    </a:lnR>
                  </a:tcPr>
                </a:tc>
                <a:tc>
                  <a:txBody>
                    <a:bodyPr/>
                    <a:lstStyle/>
                    <a:p>
                      <a:pPr algn="ctr"/>
                      <a:r>
                        <a:rPr lang="de-DE" sz="2800" dirty="0">
                          <a:solidFill>
                            <a:srgbClr val="006B95"/>
                          </a:solidFill>
                        </a:rPr>
                        <a:t>Akzeleration</a:t>
                      </a:r>
                    </a:p>
                    <a:p>
                      <a:pPr algn="ctr"/>
                      <a:r>
                        <a:rPr lang="de-DE" sz="1800" b="0" dirty="0">
                          <a:solidFill>
                            <a:srgbClr val="FF6600"/>
                          </a:solidFill>
                        </a:rPr>
                        <a:t>„beschleunigtes Lernen“, Verweildauer verkürzen</a:t>
                      </a:r>
                    </a:p>
                  </a:txBody>
                  <a:tcPr>
                    <a:lnL w="38100" cap="flat" cmpd="sng" algn="ctr">
                      <a:solidFill>
                        <a:srgbClr val="006B95"/>
                      </a:solidFill>
                      <a:prstDash val="solid"/>
                      <a:round/>
                      <a:headEnd type="none" w="med" len="med"/>
                      <a:tailEnd type="none" w="med" len="med"/>
                    </a:lnL>
                  </a:tcPr>
                </a:tc>
                <a:tc>
                  <a:txBody>
                    <a:bodyPr/>
                    <a:lstStyle/>
                    <a:p>
                      <a:pPr algn="ctr"/>
                      <a:r>
                        <a:rPr lang="de-DE" sz="2800" dirty="0">
                          <a:solidFill>
                            <a:srgbClr val="006B95"/>
                          </a:solidFill>
                        </a:rPr>
                        <a:t>Enrichment</a:t>
                      </a:r>
                      <a:br>
                        <a:rPr lang="de-DE" sz="2800" dirty="0">
                          <a:solidFill>
                            <a:srgbClr val="006B95"/>
                          </a:solidFill>
                        </a:rPr>
                      </a:br>
                      <a:r>
                        <a:rPr lang="de-DE" sz="1800" b="0" dirty="0">
                          <a:solidFill>
                            <a:srgbClr val="FF6600"/>
                          </a:solidFill>
                        </a:rPr>
                        <a:t>zusätzliche Angebote zum Unterricht, Anreicherung übercurricular </a:t>
                      </a:r>
                    </a:p>
                  </a:txBody>
                  <a:tcPr/>
                </a:tc>
                <a:extLst>
                  <a:ext uri="{0D108BD9-81ED-4DB2-BD59-A6C34878D82A}">
                    <a16:rowId xmlns:a16="http://schemas.microsoft.com/office/drawing/2014/main" val="953207051"/>
                  </a:ext>
                </a:extLst>
              </a:tr>
              <a:tr h="3923853">
                <a:tc>
                  <a:txBody>
                    <a:bodyPr/>
                    <a:lstStyle/>
                    <a:p>
                      <a:pPr marL="342900" indent="-342900">
                        <a:buFont typeface="Arial" panose="020B0604020202020204" pitchFamily="34" charset="0"/>
                        <a:buChar char="•"/>
                      </a:pPr>
                      <a:r>
                        <a:rPr lang="de-DE" sz="2400" dirty="0">
                          <a:solidFill>
                            <a:schemeClr val="bg1">
                              <a:lumMod val="65000"/>
                            </a:schemeClr>
                          </a:solidFill>
                        </a:rPr>
                        <a:t>Individualisierung und Differenzierung</a:t>
                      </a:r>
                    </a:p>
                    <a:p>
                      <a:pPr marL="342900" indent="-342900">
                        <a:buFont typeface="Arial" panose="020B0604020202020204" pitchFamily="34" charset="0"/>
                        <a:buChar char="•"/>
                      </a:pPr>
                      <a:r>
                        <a:rPr lang="de-DE" sz="2400" dirty="0">
                          <a:solidFill>
                            <a:schemeClr val="bg1">
                              <a:lumMod val="65000"/>
                            </a:schemeClr>
                          </a:solidFill>
                        </a:rPr>
                        <a:t>kooperative Lernformen</a:t>
                      </a:r>
                    </a:p>
                    <a:p>
                      <a:pPr marL="342900" indent="-342900">
                        <a:buFont typeface="Arial" panose="020B0604020202020204" pitchFamily="34" charset="0"/>
                        <a:buChar char="•"/>
                      </a:pPr>
                      <a:r>
                        <a:rPr lang="de-DE" sz="2400" dirty="0">
                          <a:solidFill>
                            <a:schemeClr val="bg1">
                              <a:lumMod val="65000"/>
                            </a:schemeClr>
                          </a:solidFill>
                        </a:rPr>
                        <a:t>selbständige Lernformen</a:t>
                      </a:r>
                    </a:p>
                    <a:p>
                      <a:pPr marL="342900" indent="-342900">
                        <a:buFont typeface="Arial" panose="020B0604020202020204" pitchFamily="34" charset="0"/>
                        <a:buChar char="•"/>
                      </a:pPr>
                      <a:r>
                        <a:rPr lang="de-DE" sz="2400" dirty="0">
                          <a:solidFill>
                            <a:schemeClr val="bg1">
                              <a:lumMod val="65000"/>
                            </a:schemeClr>
                          </a:solidFill>
                        </a:rPr>
                        <a:t>Projektarbeit</a:t>
                      </a:r>
                    </a:p>
                    <a:p>
                      <a:pPr marL="342900" indent="-342900">
                        <a:buFont typeface="Arial" panose="020B0604020202020204" pitchFamily="34" charset="0"/>
                        <a:buChar char="•"/>
                      </a:pPr>
                      <a:r>
                        <a:rPr lang="de-DE" sz="2400" dirty="0">
                          <a:solidFill>
                            <a:schemeClr val="bg1">
                              <a:lumMod val="65000"/>
                            </a:schemeClr>
                          </a:solidFill>
                        </a:rPr>
                        <a:t>offener Unterricht</a:t>
                      </a:r>
                    </a:p>
                    <a:p>
                      <a:pPr marL="342900" indent="-342900">
                        <a:buFont typeface="Arial" panose="020B0604020202020204" pitchFamily="34" charset="0"/>
                        <a:buChar char="•"/>
                      </a:pPr>
                      <a:r>
                        <a:rPr lang="de-DE" sz="2400" dirty="0">
                          <a:solidFill>
                            <a:schemeClr val="bg1">
                              <a:lumMod val="65000"/>
                            </a:schemeClr>
                          </a:solidFill>
                        </a:rPr>
                        <a:t>Akzeleration, Enrichment</a:t>
                      </a:r>
                    </a:p>
                    <a:p>
                      <a:pPr marL="457200" indent="-457200">
                        <a:buFont typeface="Arial" panose="020B0604020202020204" pitchFamily="34" charset="0"/>
                        <a:buChar char="•"/>
                      </a:pPr>
                      <a:r>
                        <a:rPr lang="de-DE" sz="2400" b="1" baseline="0" dirty="0">
                          <a:solidFill>
                            <a:srgbClr val="FF6600"/>
                          </a:solidFill>
                        </a:rPr>
                        <a:t>Webakademie</a:t>
                      </a:r>
                    </a:p>
                    <a:p>
                      <a:pPr marL="457200" indent="-457200">
                        <a:buFont typeface="Arial" panose="020B0604020202020204" pitchFamily="34" charset="0"/>
                        <a:buChar char="•"/>
                      </a:pPr>
                      <a:r>
                        <a:rPr lang="de-DE" sz="2400" b="1" baseline="0" dirty="0">
                          <a:solidFill>
                            <a:srgbClr val="FF6600"/>
                          </a:solidFill>
                        </a:rPr>
                        <a:t>Drehtürmodell</a:t>
                      </a:r>
                      <a:endParaRPr lang="de-DE" sz="2400" dirty="0">
                        <a:solidFill>
                          <a:srgbClr val="006B95"/>
                        </a:solidFill>
                      </a:endParaRPr>
                    </a:p>
                    <a:p>
                      <a:pPr marL="342900" indent="-342900">
                        <a:buFont typeface="Arial" panose="020B0604020202020204" pitchFamily="34" charset="0"/>
                        <a:buChar char="•"/>
                      </a:pPr>
                      <a:endParaRPr lang="de-DE" sz="2400" dirty="0">
                        <a:solidFill>
                          <a:srgbClr val="006B95"/>
                        </a:solidFill>
                      </a:endParaRPr>
                    </a:p>
                  </a:txBody>
                  <a:tcPr>
                    <a:lnR w="38100" cap="flat" cmpd="sng" algn="ctr">
                      <a:solidFill>
                        <a:srgbClr val="006B95"/>
                      </a:solidFill>
                      <a:prstDash val="solid"/>
                      <a:round/>
                      <a:headEnd type="none" w="med" len="med"/>
                      <a:tailEnd type="none" w="med" len="med"/>
                    </a:lnR>
                  </a:tcPr>
                </a:tc>
                <a:tc>
                  <a:txBody>
                    <a:bodyPr/>
                    <a:lstStyle/>
                    <a:p>
                      <a:pPr marL="457200" indent="-457200">
                        <a:buFont typeface="Arial" panose="020B0604020202020204" pitchFamily="34" charset="0"/>
                        <a:buChar char="•"/>
                      </a:pPr>
                      <a:r>
                        <a:rPr lang="de-DE" sz="2400" dirty="0">
                          <a:solidFill>
                            <a:schemeClr val="bg1">
                              <a:lumMod val="65000"/>
                            </a:schemeClr>
                          </a:solidFill>
                        </a:rPr>
                        <a:t>frühzeitige Einschulung</a:t>
                      </a:r>
                    </a:p>
                    <a:p>
                      <a:pPr marL="457200" indent="-457200">
                        <a:buFont typeface="Arial" panose="020B0604020202020204" pitchFamily="34" charset="0"/>
                        <a:buChar char="•"/>
                      </a:pPr>
                      <a:r>
                        <a:rPr lang="de-DE" sz="2400" dirty="0">
                          <a:solidFill>
                            <a:schemeClr val="bg1">
                              <a:lumMod val="65000"/>
                            </a:schemeClr>
                          </a:solidFill>
                        </a:rPr>
                        <a:t>flexible</a:t>
                      </a:r>
                      <a:r>
                        <a:rPr lang="de-DE" sz="2400" baseline="0" dirty="0">
                          <a:solidFill>
                            <a:schemeClr val="bg1">
                              <a:lumMod val="65000"/>
                            </a:schemeClr>
                          </a:solidFill>
                        </a:rPr>
                        <a:t> Schuleingangsphase</a:t>
                      </a:r>
                    </a:p>
                    <a:p>
                      <a:pPr marL="457200" indent="-457200">
                        <a:buFont typeface="Arial" panose="020B0604020202020204" pitchFamily="34" charset="0"/>
                        <a:buChar char="•"/>
                      </a:pPr>
                      <a:r>
                        <a:rPr lang="de-DE" sz="2400" baseline="0" dirty="0">
                          <a:solidFill>
                            <a:schemeClr val="bg1">
                              <a:lumMod val="65000"/>
                            </a:schemeClr>
                          </a:solidFill>
                        </a:rPr>
                        <a:t>Überspringen einer Klassenstufe</a:t>
                      </a:r>
                    </a:p>
                    <a:p>
                      <a:pPr marL="457200" indent="-457200">
                        <a:buFont typeface="Arial" panose="020B0604020202020204" pitchFamily="34" charset="0"/>
                        <a:buChar char="•"/>
                      </a:pPr>
                      <a:r>
                        <a:rPr lang="de-DE" sz="2400" baseline="0" dirty="0">
                          <a:solidFill>
                            <a:schemeClr val="bg1">
                              <a:lumMod val="65000"/>
                            </a:schemeClr>
                          </a:solidFill>
                        </a:rPr>
                        <a:t>Unterricht in höheren Klassen in einzelnen Fächern</a:t>
                      </a:r>
                      <a:br>
                        <a:rPr lang="de-DE" sz="2400" baseline="0" dirty="0">
                          <a:solidFill>
                            <a:srgbClr val="006B95"/>
                          </a:solidFill>
                        </a:rPr>
                      </a:br>
                      <a:endParaRPr lang="de-DE" sz="2400" dirty="0">
                        <a:solidFill>
                          <a:srgbClr val="006B95"/>
                        </a:solidFill>
                      </a:endParaRPr>
                    </a:p>
                  </a:txBody>
                  <a:tcPr>
                    <a:lnL w="38100" cap="flat" cmpd="sng" algn="ctr">
                      <a:solidFill>
                        <a:srgbClr val="006B95"/>
                      </a:solidFill>
                      <a:prstDash val="solid"/>
                      <a:round/>
                      <a:headEnd type="none" w="med" len="med"/>
                      <a:tailEnd type="none" w="med" len="med"/>
                    </a:lnL>
                  </a:tcPr>
                </a:tc>
                <a:tc>
                  <a:txBody>
                    <a:bodyPr/>
                    <a:lstStyle/>
                    <a:p>
                      <a:pPr marL="457200" indent="-457200">
                        <a:buFont typeface="Arial" panose="020B0604020202020204" pitchFamily="34" charset="0"/>
                        <a:buChar char="•"/>
                      </a:pPr>
                      <a:r>
                        <a:rPr lang="de-DE" sz="2400" dirty="0">
                          <a:solidFill>
                            <a:schemeClr val="bg1">
                              <a:lumMod val="65000"/>
                            </a:schemeClr>
                          </a:solidFill>
                        </a:rPr>
                        <a:t>„Pull-Out“-Programme (zeitweilige Gruppierung mit besonderem</a:t>
                      </a:r>
                      <a:r>
                        <a:rPr lang="de-DE" sz="2400" baseline="0" dirty="0">
                          <a:solidFill>
                            <a:schemeClr val="bg1">
                              <a:lumMod val="65000"/>
                            </a:schemeClr>
                          </a:solidFill>
                        </a:rPr>
                        <a:t> Angebot)</a:t>
                      </a:r>
                    </a:p>
                    <a:p>
                      <a:pPr marL="457200" indent="-457200">
                        <a:buFont typeface="Arial" panose="020B0604020202020204" pitchFamily="34" charset="0"/>
                        <a:buChar char="•"/>
                      </a:pPr>
                      <a:r>
                        <a:rPr lang="de-DE" sz="2400" baseline="0" dirty="0">
                          <a:solidFill>
                            <a:schemeClr val="bg1">
                              <a:lumMod val="65000"/>
                            </a:schemeClr>
                          </a:solidFill>
                        </a:rPr>
                        <a:t>Schülerwettbewerbe</a:t>
                      </a:r>
                    </a:p>
                    <a:p>
                      <a:pPr marL="457200" indent="-457200">
                        <a:buFont typeface="Arial" panose="020B0604020202020204" pitchFamily="34" charset="0"/>
                        <a:buChar char="•"/>
                      </a:pPr>
                      <a:r>
                        <a:rPr lang="de-DE" sz="2400" baseline="0" dirty="0">
                          <a:solidFill>
                            <a:schemeClr val="bg1">
                              <a:lumMod val="65000"/>
                            </a:schemeClr>
                          </a:solidFill>
                        </a:rPr>
                        <a:t>Kurse an Universitäten</a:t>
                      </a:r>
                    </a:p>
                    <a:p>
                      <a:pPr marL="457200" indent="-457200">
                        <a:buFont typeface="Arial" panose="020B0604020202020204" pitchFamily="34" charset="0"/>
                        <a:buChar char="•"/>
                      </a:pPr>
                      <a:r>
                        <a:rPr lang="de-DE" sz="2400" baseline="0" dirty="0">
                          <a:solidFill>
                            <a:schemeClr val="bg1">
                              <a:lumMod val="65000"/>
                            </a:schemeClr>
                          </a:solidFill>
                        </a:rPr>
                        <a:t>Sommerakademie</a:t>
                      </a:r>
                    </a:p>
                    <a:p>
                      <a:pPr marL="457200" indent="-457200">
                        <a:buFont typeface="Arial" panose="020B0604020202020204" pitchFamily="34" charset="0"/>
                        <a:buChar char="•"/>
                      </a:pPr>
                      <a:r>
                        <a:rPr lang="de-DE" sz="2400" b="1" baseline="0" dirty="0">
                          <a:solidFill>
                            <a:srgbClr val="FF6600"/>
                          </a:solidFill>
                        </a:rPr>
                        <a:t>Webakademie</a:t>
                      </a:r>
                    </a:p>
                    <a:p>
                      <a:pPr marL="457200" indent="-457200">
                        <a:buFont typeface="Arial" panose="020B0604020202020204" pitchFamily="34" charset="0"/>
                        <a:buChar char="•"/>
                      </a:pPr>
                      <a:r>
                        <a:rPr lang="de-DE" sz="2400" b="1" baseline="0" dirty="0">
                          <a:solidFill>
                            <a:srgbClr val="FF6600"/>
                          </a:solidFill>
                        </a:rPr>
                        <a:t>Drehtürmodell</a:t>
                      </a:r>
                      <a:endParaRPr lang="de-DE" sz="2400" b="1" dirty="0">
                        <a:solidFill>
                          <a:srgbClr val="FF6600"/>
                        </a:solidFill>
                      </a:endParaRPr>
                    </a:p>
                  </a:txBody>
                  <a:tcPr/>
                </a:tc>
                <a:extLst>
                  <a:ext uri="{0D108BD9-81ED-4DB2-BD59-A6C34878D82A}">
                    <a16:rowId xmlns:a16="http://schemas.microsoft.com/office/drawing/2014/main" val="1426637259"/>
                  </a:ext>
                </a:extLst>
              </a:tr>
            </a:tbl>
          </a:graphicData>
        </a:graphic>
      </p:graphicFrame>
      <p:sp>
        <p:nvSpPr>
          <p:cNvPr id="2" name="Datumsplatzhalter 1">
            <a:extLst>
              <a:ext uri="{FF2B5EF4-FFF2-40B4-BE49-F238E27FC236}">
                <a16:creationId xmlns:a16="http://schemas.microsoft.com/office/drawing/2014/main" id="{E9A08023-0FDB-6FED-0DD9-D9D25C78A97B}"/>
              </a:ext>
            </a:extLst>
          </p:cNvPr>
          <p:cNvSpPr>
            <a:spLocks noGrp="1"/>
          </p:cNvSpPr>
          <p:nvPr>
            <p:ph type="dt" sz="half" idx="10"/>
          </p:nvPr>
        </p:nvSpPr>
        <p:spPr/>
        <p:txBody>
          <a:bodyPr/>
          <a:lstStyle/>
          <a:p>
            <a:fld id="{6CFE927E-6A7E-4441-AA1F-99208DFB0E6C}" type="datetime1">
              <a:rPr lang="de-DE" smtClean="0"/>
              <a:t>03.04.2025</a:t>
            </a:fld>
            <a:endParaRPr lang="de-DE" dirty="0"/>
          </a:p>
        </p:txBody>
      </p:sp>
      <p:sp>
        <p:nvSpPr>
          <p:cNvPr id="5" name="Fußzeilenplatzhalter 4">
            <a:extLst>
              <a:ext uri="{FF2B5EF4-FFF2-40B4-BE49-F238E27FC236}">
                <a16:creationId xmlns:a16="http://schemas.microsoft.com/office/drawing/2014/main" id="{7108B841-30EE-AD26-55CD-17ECE2F63C26}"/>
              </a:ext>
            </a:extLst>
          </p:cNvPr>
          <p:cNvSpPr>
            <a:spLocks noGrp="1"/>
          </p:cNvSpPr>
          <p:nvPr>
            <p:ph type="ftr" sz="quarter" idx="11"/>
          </p:nvPr>
        </p:nvSpPr>
        <p:spPr/>
        <p:txBody>
          <a:bodyPr/>
          <a:lstStyle/>
          <a:p>
            <a:r>
              <a:rPr lang="fi-FI"/>
              <a:t>Andrea Peter-Wehner/LISA Halle (Saale)</a:t>
            </a:r>
            <a:endParaRPr lang="de-DE" dirty="0"/>
          </a:p>
        </p:txBody>
      </p:sp>
      <p:sp>
        <p:nvSpPr>
          <p:cNvPr id="7" name="Pfeil nach rechts 6"/>
          <p:cNvSpPr/>
          <p:nvPr/>
        </p:nvSpPr>
        <p:spPr>
          <a:xfrm>
            <a:off x="7590142" y="5281084"/>
            <a:ext cx="601579" cy="372979"/>
          </a:xfrm>
          <a:prstGeom prst="rightArrow">
            <a:avLst/>
          </a:prstGeom>
          <a:solidFill>
            <a:srgbClr val="006B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Pfeil nach rechts 8"/>
          <p:cNvSpPr/>
          <p:nvPr/>
        </p:nvSpPr>
        <p:spPr>
          <a:xfrm flipH="1">
            <a:off x="3344417" y="5654063"/>
            <a:ext cx="622414" cy="443278"/>
          </a:xfrm>
          <a:prstGeom prst="rightArrow">
            <a:avLst/>
          </a:prstGeom>
          <a:solidFill>
            <a:srgbClr val="006B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632070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35935" y="48768"/>
            <a:ext cx="7680961" cy="931975"/>
          </a:xfrm>
          <a:solidFill>
            <a:schemeClr val="bg1"/>
          </a:solidFill>
        </p:spPr>
        <p:txBody>
          <a:bodyPr>
            <a:normAutofit/>
          </a:bodyPr>
          <a:lstStyle/>
          <a:p>
            <a:pPr algn="ctr"/>
            <a:r>
              <a:rPr lang="de-DE" sz="4000" b="1" dirty="0">
                <a:solidFill>
                  <a:srgbClr val="006B95"/>
                </a:solidFill>
              </a:rPr>
              <a:t>Digitale Drehtür</a:t>
            </a:r>
          </a:p>
        </p:txBody>
      </p:sp>
      <p:pic>
        <p:nvPicPr>
          <p:cNvPr id="1026" name="Picture 2" descr="Digitale Drehtür – Schule am Falkplatz">
            <a:extLst>
              <a:ext uri="{FF2B5EF4-FFF2-40B4-BE49-F238E27FC236}">
                <a16:creationId xmlns:a16="http://schemas.microsoft.com/office/drawing/2014/main" id="{E44F4BF2-354C-4B31-E7BF-7DCA7CE99029}"/>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2099" t="17658" r="22235" b="21846"/>
          <a:stretch/>
        </p:blipFill>
        <p:spPr bwMode="auto">
          <a:xfrm>
            <a:off x="10353730" y="-33885"/>
            <a:ext cx="1679773" cy="1014628"/>
          </a:xfrm>
          <a:prstGeom prst="rect">
            <a:avLst/>
          </a:prstGeom>
          <a:noFill/>
          <a:extLst>
            <a:ext uri="{909E8E84-426E-40DD-AFC4-6F175D3DCCD1}">
              <a14:hiddenFill xmlns:a14="http://schemas.microsoft.com/office/drawing/2010/main">
                <a:solidFill>
                  <a:srgbClr val="FFFFFF"/>
                </a:solidFill>
              </a14:hiddenFill>
            </a:ext>
          </a:extLst>
        </p:spPr>
      </p:pic>
      <p:pic>
        <p:nvPicPr>
          <p:cNvPr id="4" name="Grafik 3"/>
          <p:cNvPicPr>
            <a:picLocks noChangeAspect="1"/>
          </p:cNvPicPr>
          <p:nvPr/>
        </p:nvPicPr>
        <p:blipFill>
          <a:blip r:embed="rId3"/>
          <a:stretch>
            <a:fillRect/>
          </a:stretch>
        </p:blipFill>
        <p:spPr>
          <a:xfrm>
            <a:off x="2972838" y="1119956"/>
            <a:ext cx="7487898" cy="4618087"/>
          </a:xfrm>
          <a:prstGeom prst="rect">
            <a:avLst/>
          </a:prstGeom>
        </p:spPr>
      </p:pic>
      <p:pic>
        <p:nvPicPr>
          <p:cNvPr id="3" name="Grafik 2"/>
          <p:cNvPicPr>
            <a:picLocks noChangeAspect="1"/>
          </p:cNvPicPr>
          <p:nvPr/>
        </p:nvPicPr>
        <p:blipFill>
          <a:blip r:embed="rId4"/>
          <a:stretch>
            <a:fillRect/>
          </a:stretch>
        </p:blipFill>
        <p:spPr>
          <a:xfrm>
            <a:off x="2035116" y="2733674"/>
            <a:ext cx="8915400" cy="1390650"/>
          </a:xfrm>
          <a:prstGeom prst="rect">
            <a:avLst/>
          </a:prstGeom>
          <a:ln w="57150">
            <a:solidFill>
              <a:srgbClr val="3E4867"/>
            </a:solidFill>
          </a:ln>
        </p:spPr>
      </p:pic>
    </p:spTree>
    <p:extLst>
      <p:ext uri="{BB962C8B-B14F-4D97-AF65-F5344CB8AC3E}">
        <p14:creationId xmlns:p14="http://schemas.microsoft.com/office/powerpoint/2010/main" val="105650303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35935" y="48768"/>
            <a:ext cx="7680961" cy="931975"/>
          </a:xfrm>
          <a:solidFill>
            <a:schemeClr val="bg1"/>
          </a:solidFill>
        </p:spPr>
        <p:txBody>
          <a:bodyPr>
            <a:normAutofit/>
          </a:bodyPr>
          <a:lstStyle/>
          <a:p>
            <a:pPr algn="ctr"/>
            <a:r>
              <a:rPr lang="de-DE" sz="4000" b="1" dirty="0">
                <a:solidFill>
                  <a:srgbClr val="006B95"/>
                </a:solidFill>
              </a:rPr>
              <a:t>Digitale Drehtür</a:t>
            </a:r>
          </a:p>
        </p:txBody>
      </p:sp>
      <p:pic>
        <p:nvPicPr>
          <p:cNvPr id="1026" name="Picture 2" descr="Digitale Drehtür – Schule am Falkplatz">
            <a:extLst>
              <a:ext uri="{FF2B5EF4-FFF2-40B4-BE49-F238E27FC236}">
                <a16:creationId xmlns:a16="http://schemas.microsoft.com/office/drawing/2014/main" id="{E44F4BF2-354C-4B31-E7BF-7DCA7CE99029}"/>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2099" t="17658" r="22235" b="21846"/>
          <a:stretch/>
        </p:blipFill>
        <p:spPr bwMode="auto">
          <a:xfrm>
            <a:off x="10353730" y="-33885"/>
            <a:ext cx="1679773" cy="1014628"/>
          </a:xfrm>
          <a:prstGeom prst="rect">
            <a:avLst/>
          </a:prstGeom>
          <a:noFill/>
          <a:extLst>
            <a:ext uri="{909E8E84-426E-40DD-AFC4-6F175D3DCCD1}">
              <a14:hiddenFill xmlns:a14="http://schemas.microsoft.com/office/drawing/2010/main">
                <a:solidFill>
                  <a:srgbClr val="FFFFFF"/>
                </a:solidFill>
              </a14:hiddenFill>
            </a:ext>
          </a:extLst>
        </p:spPr>
      </p:pic>
      <p:pic>
        <p:nvPicPr>
          <p:cNvPr id="3" name="Grafik 2">
            <a:extLst>
              <a:ext uri="{FF2B5EF4-FFF2-40B4-BE49-F238E27FC236}">
                <a16:creationId xmlns:a16="http://schemas.microsoft.com/office/drawing/2014/main" id="{FD2F99E2-343E-28FD-1F97-7B7070738A7B}"/>
              </a:ext>
            </a:extLst>
          </p:cNvPr>
          <p:cNvPicPr>
            <a:picLocks noChangeAspect="1"/>
          </p:cNvPicPr>
          <p:nvPr/>
        </p:nvPicPr>
        <p:blipFill>
          <a:blip r:embed="rId3"/>
          <a:stretch>
            <a:fillRect/>
          </a:stretch>
        </p:blipFill>
        <p:spPr>
          <a:xfrm rot="10800000">
            <a:off x="4151376" y="1135175"/>
            <a:ext cx="4907280" cy="4587649"/>
          </a:xfrm>
          <a:prstGeom prst="rect">
            <a:avLst/>
          </a:prstGeom>
          <a:ln>
            <a:solidFill>
              <a:schemeClr val="bg1">
                <a:lumMod val="65000"/>
              </a:schemeClr>
            </a:solidFill>
          </a:ln>
        </p:spPr>
      </p:pic>
    </p:spTree>
    <p:extLst>
      <p:ext uri="{BB962C8B-B14F-4D97-AF65-F5344CB8AC3E}">
        <p14:creationId xmlns:p14="http://schemas.microsoft.com/office/powerpoint/2010/main" val="428596575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83CCF774-383A-42C8-A8DB-D33B3F307E64}" type="datetime1">
              <a:rPr lang="de-DE" smtClean="0"/>
              <a:t>03.04.2025</a:t>
            </a:fld>
            <a:endParaRPr lang="de-DE"/>
          </a:p>
        </p:txBody>
      </p:sp>
      <p:sp>
        <p:nvSpPr>
          <p:cNvPr id="3" name="Fußzeilenplatzhalter 2"/>
          <p:cNvSpPr>
            <a:spLocks noGrp="1"/>
          </p:cNvSpPr>
          <p:nvPr>
            <p:ph type="ftr" sz="quarter" idx="11"/>
          </p:nvPr>
        </p:nvSpPr>
        <p:spPr/>
        <p:txBody>
          <a:bodyPr/>
          <a:lstStyle/>
          <a:p>
            <a:r>
              <a:rPr lang="de-DE"/>
              <a:t>Andrea Peter-Wehner</a:t>
            </a:r>
            <a:endParaRPr lang="de-DE" dirty="0"/>
          </a:p>
        </p:txBody>
      </p:sp>
      <p:pic>
        <p:nvPicPr>
          <p:cNvPr id="5" name="Grafik 4">
            <a:hlinkClick r:id="rId2"/>
          </p:cNvPr>
          <p:cNvPicPr>
            <a:picLocks noChangeAspect="1"/>
          </p:cNvPicPr>
          <p:nvPr/>
        </p:nvPicPr>
        <p:blipFill>
          <a:blip r:embed="rId3"/>
          <a:stretch>
            <a:fillRect/>
          </a:stretch>
        </p:blipFill>
        <p:spPr>
          <a:xfrm>
            <a:off x="1709603" y="1073458"/>
            <a:ext cx="9361170" cy="4648636"/>
          </a:xfrm>
          <a:prstGeom prst="rect">
            <a:avLst/>
          </a:prstGeom>
        </p:spPr>
      </p:pic>
      <p:sp>
        <p:nvSpPr>
          <p:cNvPr id="6" name="Titel 1"/>
          <p:cNvSpPr txBox="1">
            <a:spLocks/>
          </p:cNvSpPr>
          <p:nvPr/>
        </p:nvSpPr>
        <p:spPr>
          <a:xfrm>
            <a:off x="2549707" y="233166"/>
            <a:ext cx="7680961" cy="722055"/>
          </a:xfrm>
          <a:prstGeom prst="rect">
            <a:avLst/>
          </a:prstGeom>
          <a:solidFill>
            <a:schemeClr val="bg1"/>
          </a:solidFill>
        </p:spPr>
        <p:txBody>
          <a:bodyPr>
            <a:normAutofit/>
          </a:bodyPr>
          <a:lstStyle>
            <a:lvl1pPr algn="l" defTabSz="914400" rtl="0" eaLnBrk="1" latinLnBrk="0" hangingPunct="1">
              <a:lnSpc>
                <a:spcPct val="80000"/>
              </a:lnSpc>
              <a:spcBef>
                <a:spcPct val="0"/>
              </a:spcBef>
              <a:buNone/>
              <a:defRPr sz="4400" b="0" kern="1200" cap="none" spc="100" baseline="0">
                <a:solidFill>
                  <a:srgbClr val="006B95"/>
                </a:solidFill>
                <a:latin typeface="+mn-lt"/>
                <a:ea typeface="+mj-ea"/>
                <a:cs typeface="+mj-cs"/>
              </a:defRPr>
            </a:lvl1pPr>
          </a:lstStyle>
          <a:p>
            <a:pPr algn="ctr"/>
            <a:r>
              <a:rPr lang="de-DE" sz="4000" b="1"/>
              <a:t>Digitale Drehtür</a:t>
            </a:r>
            <a:endParaRPr lang="de-DE" sz="4000" b="1" dirty="0"/>
          </a:p>
        </p:txBody>
      </p:sp>
      <p:sp>
        <p:nvSpPr>
          <p:cNvPr id="7" name="Textfeld 6">
            <a:extLst>
              <a:ext uri="{FF2B5EF4-FFF2-40B4-BE49-F238E27FC236}">
                <a16:creationId xmlns:a16="http://schemas.microsoft.com/office/drawing/2014/main" id="{25EADB5B-B0A5-4395-9D15-F70B3197D9F2}"/>
              </a:ext>
            </a:extLst>
          </p:cNvPr>
          <p:cNvSpPr txBox="1"/>
          <p:nvPr/>
        </p:nvSpPr>
        <p:spPr>
          <a:xfrm>
            <a:off x="2741002" y="6101372"/>
            <a:ext cx="6097464" cy="369332"/>
          </a:xfrm>
          <a:prstGeom prst="rect">
            <a:avLst/>
          </a:prstGeom>
          <a:noFill/>
        </p:spPr>
        <p:txBody>
          <a:bodyPr wrap="square">
            <a:spAutoFit/>
          </a:bodyPr>
          <a:lstStyle/>
          <a:p>
            <a:r>
              <a:rPr lang="de-DE" dirty="0">
                <a:solidFill>
                  <a:srgbClr val="6B9F25"/>
                </a:solidFill>
                <a:hlinkClick r:id="rId4">
                  <a:extLst>
                    <a:ext uri="{A12FA001-AC4F-418D-AE19-62706E023703}">
                      <ahyp:hlinkClr xmlns:ahyp="http://schemas.microsoft.com/office/drawing/2018/hyperlinkcolor" val="tx"/>
                    </a:ext>
                  </a:extLst>
                </a:hlinkClick>
              </a:rPr>
              <a:t>https://www.youtube.com/watch?v=1WOMhE95T8E&amp;t=</a:t>
            </a:r>
            <a:r>
              <a:rPr lang="de-DE" dirty="0">
                <a:solidFill>
                  <a:srgbClr val="006B95"/>
                </a:solidFill>
                <a:hlinkClick r:id="rId4">
                  <a:extLst>
                    <a:ext uri="{A12FA001-AC4F-418D-AE19-62706E023703}">
                      <ahyp:hlinkClr xmlns:ahyp="http://schemas.microsoft.com/office/drawing/2018/hyperlinkcolor" val="tx"/>
                    </a:ext>
                  </a:extLst>
                </a:hlinkClick>
              </a:rPr>
              <a:t>4s</a:t>
            </a:r>
            <a:r>
              <a:rPr lang="de-DE" dirty="0">
                <a:solidFill>
                  <a:srgbClr val="006B95"/>
                </a:solidFill>
              </a:rPr>
              <a:t> </a:t>
            </a:r>
          </a:p>
        </p:txBody>
      </p:sp>
    </p:spTree>
    <p:extLst>
      <p:ext uri="{BB962C8B-B14F-4D97-AF65-F5344CB8AC3E}">
        <p14:creationId xmlns:p14="http://schemas.microsoft.com/office/powerpoint/2010/main" val="357207529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35935" y="48768"/>
            <a:ext cx="7680961" cy="931975"/>
          </a:xfrm>
          <a:solidFill>
            <a:schemeClr val="bg1"/>
          </a:solidFill>
        </p:spPr>
        <p:txBody>
          <a:bodyPr>
            <a:normAutofit/>
          </a:bodyPr>
          <a:lstStyle/>
          <a:p>
            <a:pPr algn="ctr"/>
            <a:r>
              <a:rPr lang="de-DE" sz="4000" b="1" dirty="0">
                <a:solidFill>
                  <a:srgbClr val="006B95"/>
                </a:solidFill>
              </a:rPr>
              <a:t>Digitale Drehtür</a:t>
            </a:r>
          </a:p>
        </p:txBody>
      </p:sp>
      <p:pic>
        <p:nvPicPr>
          <p:cNvPr id="1026" name="Picture 2" descr="Digitale Drehtür – Schule am Falkplatz">
            <a:extLst>
              <a:ext uri="{FF2B5EF4-FFF2-40B4-BE49-F238E27FC236}">
                <a16:creationId xmlns:a16="http://schemas.microsoft.com/office/drawing/2014/main" id="{E44F4BF2-354C-4B31-E7BF-7DCA7CE99029}"/>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2099" t="17658" r="22235" b="21846"/>
          <a:stretch/>
        </p:blipFill>
        <p:spPr bwMode="auto">
          <a:xfrm>
            <a:off x="10353730" y="-33885"/>
            <a:ext cx="1679773" cy="1014628"/>
          </a:xfrm>
          <a:prstGeom prst="rect">
            <a:avLst/>
          </a:prstGeom>
          <a:noFill/>
          <a:extLst>
            <a:ext uri="{909E8E84-426E-40DD-AFC4-6F175D3DCCD1}">
              <a14:hiddenFill xmlns:a14="http://schemas.microsoft.com/office/drawing/2010/main">
                <a:solidFill>
                  <a:srgbClr val="FFFFFF"/>
                </a:solidFill>
              </a14:hiddenFill>
            </a:ext>
          </a:extLst>
        </p:spPr>
      </p:pic>
      <p:pic>
        <p:nvPicPr>
          <p:cNvPr id="3" name="Grafik 2"/>
          <p:cNvPicPr>
            <a:picLocks noChangeAspect="1"/>
          </p:cNvPicPr>
          <p:nvPr/>
        </p:nvPicPr>
        <p:blipFill>
          <a:blip r:embed="rId3"/>
          <a:stretch>
            <a:fillRect/>
          </a:stretch>
        </p:blipFill>
        <p:spPr>
          <a:xfrm>
            <a:off x="138112" y="1394604"/>
            <a:ext cx="5514975" cy="3810000"/>
          </a:xfrm>
          <a:prstGeom prst="rect">
            <a:avLst/>
          </a:prstGeom>
        </p:spPr>
      </p:pic>
    </p:spTree>
    <p:extLst>
      <p:ext uri="{BB962C8B-B14F-4D97-AF65-F5344CB8AC3E}">
        <p14:creationId xmlns:p14="http://schemas.microsoft.com/office/powerpoint/2010/main" val="428241053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35935" y="48768"/>
            <a:ext cx="7680961" cy="931975"/>
          </a:xfrm>
          <a:solidFill>
            <a:schemeClr val="bg1"/>
          </a:solidFill>
        </p:spPr>
        <p:txBody>
          <a:bodyPr>
            <a:normAutofit/>
          </a:bodyPr>
          <a:lstStyle/>
          <a:p>
            <a:pPr algn="ctr"/>
            <a:r>
              <a:rPr lang="de-DE" sz="4000" b="1" dirty="0">
                <a:solidFill>
                  <a:srgbClr val="006B95"/>
                </a:solidFill>
              </a:rPr>
              <a:t>Digitale Drehtür</a:t>
            </a:r>
          </a:p>
        </p:txBody>
      </p:sp>
      <p:pic>
        <p:nvPicPr>
          <p:cNvPr id="1026" name="Picture 2" descr="Digitale Drehtür – Schule am Falkplatz">
            <a:extLst>
              <a:ext uri="{FF2B5EF4-FFF2-40B4-BE49-F238E27FC236}">
                <a16:creationId xmlns:a16="http://schemas.microsoft.com/office/drawing/2014/main" id="{E44F4BF2-354C-4B31-E7BF-7DCA7CE99029}"/>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2099" t="17658" r="22235" b="21846"/>
          <a:stretch/>
        </p:blipFill>
        <p:spPr bwMode="auto">
          <a:xfrm>
            <a:off x="10353730" y="-33885"/>
            <a:ext cx="1679773" cy="1014628"/>
          </a:xfrm>
          <a:prstGeom prst="rect">
            <a:avLst/>
          </a:prstGeom>
          <a:noFill/>
          <a:extLst>
            <a:ext uri="{909E8E84-426E-40DD-AFC4-6F175D3DCCD1}">
              <a14:hiddenFill xmlns:a14="http://schemas.microsoft.com/office/drawing/2010/main">
                <a:solidFill>
                  <a:srgbClr val="FFFFFF"/>
                </a:solidFill>
              </a14:hiddenFill>
            </a:ext>
          </a:extLst>
        </p:spPr>
      </p:pic>
      <p:pic>
        <p:nvPicPr>
          <p:cNvPr id="3" name="Grafik 2"/>
          <p:cNvPicPr>
            <a:picLocks noChangeAspect="1"/>
          </p:cNvPicPr>
          <p:nvPr/>
        </p:nvPicPr>
        <p:blipFill>
          <a:blip r:embed="rId3"/>
          <a:stretch>
            <a:fillRect/>
          </a:stretch>
        </p:blipFill>
        <p:spPr>
          <a:xfrm>
            <a:off x="138112" y="1394604"/>
            <a:ext cx="5514975" cy="3810000"/>
          </a:xfrm>
          <a:prstGeom prst="rect">
            <a:avLst/>
          </a:prstGeom>
        </p:spPr>
      </p:pic>
      <p:sp>
        <p:nvSpPr>
          <p:cNvPr id="4" name="Pfeil nach links 3"/>
          <p:cNvSpPr/>
          <p:nvPr/>
        </p:nvSpPr>
        <p:spPr>
          <a:xfrm>
            <a:off x="6012611" y="1500996"/>
            <a:ext cx="3424686" cy="724619"/>
          </a:xfrm>
          <a:prstGeom prst="leftArrow">
            <a:avLst/>
          </a:prstGeom>
          <a:solidFill>
            <a:srgbClr val="3E48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53380122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35935" y="48768"/>
            <a:ext cx="7680961" cy="931975"/>
          </a:xfrm>
          <a:solidFill>
            <a:schemeClr val="bg1"/>
          </a:solidFill>
        </p:spPr>
        <p:txBody>
          <a:bodyPr>
            <a:normAutofit/>
          </a:bodyPr>
          <a:lstStyle/>
          <a:p>
            <a:pPr algn="ctr"/>
            <a:r>
              <a:rPr lang="de-DE" sz="4000" b="1" dirty="0">
                <a:solidFill>
                  <a:srgbClr val="006B95"/>
                </a:solidFill>
              </a:rPr>
              <a:t>Digitale Drehtür</a:t>
            </a:r>
          </a:p>
        </p:txBody>
      </p:sp>
      <p:pic>
        <p:nvPicPr>
          <p:cNvPr id="1026" name="Picture 2" descr="Digitale Drehtür – Schule am Falkplatz">
            <a:extLst>
              <a:ext uri="{FF2B5EF4-FFF2-40B4-BE49-F238E27FC236}">
                <a16:creationId xmlns:a16="http://schemas.microsoft.com/office/drawing/2014/main" id="{E44F4BF2-354C-4B31-E7BF-7DCA7CE99029}"/>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2099" t="17658" r="22235" b="21846"/>
          <a:stretch/>
        </p:blipFill>
        <p:spPr bwMode="auto">
          <a:xfrm>
            <a:off x="10353730" y="-33885"/>
            <a:ext cx="1679773" cy="1014628"/>
          </a:xfrm>
          <a:prstGeom prst="rect">
            <a:avLst/>
          </a:prstGeom>
          <a:noFill/>
          <a:extLst>
            <a:ext uri="{909E8E84-426E-40DD-AFC4-6F175D3DCCD1}">
              <a14:hiddenFill xmlns:a14="http://schemas.microsoft.com/office/drawing/2010/main">
                <a:solidFill>
                  <a:srgbClr val="FFFFFF"/>
                </a:solidFill>
              </a14:hiddenFill>
            </a:ext>
          </a:extLst>
        </p:spPr>
      </p:pic>
      <p:pic>
        <p:nvPicPr>
          <p:cNvPr id="4" name="Grafik 3">
            <a:extLst>
              <a:ext uri="{FF2B5EF4-FFF2-40B4-BE49-F238E27FC236}">
                <a16:creationId xmlns:a16="http://schemas.microsoft.com/office/drawing/2014/main" id="{A675DEDA-AD8B-4671-8B24-660967BF043C}"/>
              </a:ext>
            </a:extLst>
          </p:cNvPr>
          <p:cNvPicPr>
            <a:picLocks noChangeAspect="1"/>
          </p:cNvPicPr>
          <p:nvPr/>
        </p:nvPicPr>
        <p:blipFill>
          <a:blip r:embed="rId3"/>
          <a:stretch>
            <a:fillRect/>
          </a:stretch>
        </p:blipFill>
        <p:spPr>
          <a:xfrm>
            <a:off x="210030" y="1578036"/>
            <a:ext cx="11771940" cy="3169810"/>
          </a:xfrm>
          <a:prstGeom prst="rect">
            <a:avLst/>
          </a:prstGeom>
        </p:spPr>
      </p:pic>
    </p:spTree>
    <p:extLst>
      <p:ext uri="{BB962C8B-B14F-4D97-AF65-F5344CB8AC3E}">
        <p14:creationId xmlns:p14="http://schemas.microsoft.com/office/powerpoint/2010/main" val="13985450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35935" y="48768"/>
            <a:ext cx="7680961" cy="931975"/>
          </a:xfrm>
          <a:solidFill>
            <a:schemeClr val="bg1"/>
          </a:solidFill>
        </p:spPr>
        <p:txBody>
          <a:bodyPr>
            <a:normAutofit/>
          </a:bodyPr>
          <a:lstStyle/>
          <a:p>
            <a:pPr algn="ctr"/>
            <a:r>
              <a:rPr lang="de-DE" sz="4000" b="1" dirty="0">
                <a:solidFill>
                  <a:srgbClr val="006B95"/>
                </a:solidFill>
              </a:rPr>
              <a:t>Digitale Drehtür</a:t>
            </a:r>
          </a:p>
        </p:txBody>
      </p:sp>
      <p:pic>
        <p:nvPicPr>
          <p:cNvPr id="1026" name="Picture 2" descr="Digitale Drehtür – Schule am Falkplatz">
            <a:extLst>
              <a:ext uri="{FF2B5EF4-FFF2-40B4-BE49-F238E27FC236}">
                <a16:creationId xmlns:a16="http://schemas.microsoft.com/office/drawing/2014/main" id="{E44F4BF2-354C-4B31-E7BF-7DCA7CE99029}"/>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2099" t="17658" r="22235" b="21846"/>
          <a:stretch/>
        </p:blipFill>
        <p:spPr bwMode="auto">
          <a:xfrm>
            <a:off x="10353730" y="-33885"/>
            <a:ext cx="1679773" cy="1014628"/>
          </a:xfrm>
          <a:prstGeom prst="rect">
            <a:avLst/>
          </a:prstGeom>
          <a:noFill/>
          <a:extLst>
            <a:ext uri="{909E8E84-426E-40DD-AFC4-6F175D3DCCD1}">
              <a14:hiddenFill xmlns:a14="http://schemas.microsoft.com/office/drawing/2010/main">
                <a:solidFill>
                  <a:srgbClr val="FFFFFF"/>
                </a:solidFill>
              </a14:hiddenFill>
            </a:ext>
          </a:extLst>
        </p:spPr>
      </p:pic>
      <p:pic>
        <p:nvPicPr>
          <p:cNvPr id="5" name="Grafik 4">
            <a:extLst>
              <a:ext uri="{FF2B5EF4-FFF2-40B4-BE49-F238E27FC236}">
                <a16:creationId xmlns:a16="http://schemas.microsoft.com/office/drawing/2014/main" id="{2BE6E04A-8F87-49F2-AE89-A9027E1EED92}"/>
              </a:ext>
            </a:extLst>
          </p:cNvPr>
          <p:cNvPicPr>
            <a:picLocks noChangeAspect="1"/>
          </p:cNvPicPr>
          <p:nvPr/>
        </p:nvPicPr>
        <p:blipFill>
          <a:blip r:embed="rId3"/>
          <a:stretch>
            <a:fillRect/>
          </a:stretch>
        </p:blipFill>
        <p:spPr>
          <a:xfrm>
            <a:off x="808893" y="1208103"/>
            <a:ext cx="8685402" cy="4542066"/>
          </a:xfrm>
          <a:prstGeom prst="rect">
            <a:avLst/>
          </a:prstGeom>
        </p:spPr>
      </p:pic>
    </p:spTree>
    <p:extLst>
      <p:ext uri="{BB962C8B-B14F-4D97-AF65-F5344CB8AC3E}">
        <p14:creationId xmlns:p14="http://schemas.microsoft.com/office/powerpoint/2010/main" val="25509980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9947882F-6C38-40D0-8790-B502077D4AD7}"/>
              </a:ext>
            </a:extLst>
          </p:cNvPr>
          <p:cNvPicPr>
            <a:picLocks noChangeAspect="1"/>
          </p:cNvPicPr>
          <p:nvPr/>
        </p:nvPicPr>
        <p:blipFill>
          <a:blip r:embed="rId2"/>
          <a:stretch>
            <a:fillRect/>
          </a:stretch>
        </p:blipFill>
        <p:spPr>
          <a:xfrm>
            <a:off x="1300899" y="114360"/>
            <a:ext cx="9946865" cy="5614811"/>
          </a:xfrm>
          <a:prstGeom prst="rect">
            <a:avLst/>
          </a:prstGeom>
        </p:spPr>
      </p:pic>
    </p:spTree>
    <p:extLst>
      <p:ext uri="{BB962C8B-B14F-4D97-AF65-F5344CB8AC3E}">
        <p14:creationId xmlns:p14="http://schemas.microsoft.com/office/powerpoint/2010/main" val="71405845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35935" y="48768"/>
            <a:ext cx="7680961" cy="931975"/>
          </a:xfrm>
          <a:solidFill>
            <a:schemeClr val="bg1"/>
          </a:solidFill>
        </p:spPr>
        <p:txBody>
          <a:bodyPr>
            <a:normAutofit/>
          </a:bodyPr>
          <a:lstStyle/>
          <a:p>
            <a:pPr algn="ctr"/>
            <a:r>
              <a:rPr lang="de-DE" sz="4000" b="1" dirty="0">
                <a:solidFill>
                  <a:srgbClr val="006B95"/>
                </a:solidFill>
              </a:rPr>
              <a:t>Digitale Drehtür</a:t>
            </a:r>
          </a:p>
        </p:txBody>
      </p:sp>
      <p:pic>
        <p:nvPicPr>
          <p:cNvPr id="1026" name="Picture 2" descr="Digitale Drehtür – Schule am Falkplatz">
            <a:extLst>
              <a:ext uri="{FF2B5EF4-FFF2-40B4-BE49-F238E27FC236}">
                <a16:creationId xmlns:a16="http://schemas.microsoft.com/office/drawing/2014/main" id="{E44F4BF2-354C-4B31-E7BF-7DCA7CE99029}"/>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2099" t="17658" r="22235" b="21846"/>
          <a:stretch/>
        </p:blipFill>
        <p:spPr bwMode="auto">
          <a:xfrm>
            <a:off x="10353730" y="-33885"/>
            <a:ext cx="1679773" cy="1014628"/>
          </a:xfrm>
          <a:prstGeom prst="rect">
            <a:avLst/>
          </a:prstGeom>
          <a:noFill/>
          <a:extLst>
            <a:ext uri="{909E8E84-426E-40DD-AFC4-6F175D3DCCD1}">
              <a14:hiddenFill xmlns:a14="http://schemas.microsoft.com/office/drawing/2010/main">
                <a:solidFill>
                  <a:srgbClr val="FFFFFF"/>
                </a:solidFill>
              </a14:hiddenFill>
            </a:ext>
          </a:extLst>
        </p:spPr>
      </p:pic>
      <p:pic>
        <p:nvPicPr>
          <p:cNvPr id="6" name="Grafik 5">
            <a:extLst>
              <a:ext uri="{FF2B5EF4-FFF2-40B4-BE49-F238E27FC236}">
                <a16:creationId xmlns:a16="http://schemas.microsoft.com/office/drawing/2014/main" id="{370999B5-4AA8-9107-ADDC-B68CF56F304F}"/>
              </a:ext>
            </a:extLst>
          </p:cNvPr>
          <p:cNvPicPr>
            <a:picLocks noChangeAspect="1"/>
          </p:cNvPicPr>
          <p:nvPr/>
        </p:nvPicPr>
        <p:blipFill>
          <a:blip r:embed="rId3"/>
          <a:stretch>
            <a:fillRect/>
          </a:stretch>
        </p:blipFill>
        <p:spPr>
          <a:xfrm>
            <a:off x="2064743" y="1146048"/>
            <a:ext cx="3580153" cy="4590943"/>
          </a:xfrm>
          <a:prstGeom prst="rect">
            <a:avLst/>
          </a:prstGeom>
        </p:spPr>
      </p:pic>
      <p:pic>
        <p:nvPicPr>
          <p:cNvPr id="7" name="Grafik 6">
            <a:extLst>
              <a:ext uri="{FF2B5EF4-FFF2-40B4-BE49-F238E27FC236}">
                <a16:creationId xmlns:a16="http://schemas.microsoft.com/office/drawing/2014/main" id="{55CFD553-7B48-968B-709C-AB69F58A94A1}"/>
              </a:ext>
            </a:extLst>
          </p:cNvPr>
          <p:cNvPicPr>
            <a:picLocks noChangeAspect="1"/>
          </p:cNvPicPr>
          <p:nvPr/>
        </p:nvPicPr>
        <p:blipFill>
          <a:blip r:embed="rId4"/>
          <a:stretch>
            <a:fillRect/>
          </a:stretch>
        </p:blipFill>
        <p:spPr>
          <a:xfrm>
            <a:off x="5816337" y="1146048"/>
            <a:ext cx="2766831" cy="1698732"/>
          </a:xfrm>
          <a:prstGeom prst="rect">
            <a:avLst/>
          </a:prstGeom>
        </p:spPr>
      </p:pic>
    </p:spTree>
    <p:extLst>
      <p:ext uri="{BB962C8B-B14F-4D97-AF65-F5344CB8AC3E}">
        <p14:creationId xmlns:p14="http://schemas.microsoft.com/office/powerpoint/2010/main" val="31003524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35935" y="48768"/>
            <a:ext cx="7680961" cy="931975"/>
          </a:xfrm>
          <a:solidFill>
            <a:schemeClr val="bg1"/>
          </a:solidFill>
        </p:spPr>
        <p:txBody>
          <a:bodyPr>
            <a:normAutofit/>
          </a:bodyPr>
          <a:lstStyle/>
          <a:p>
            <a:pPr algn="ctr"/>
            <a:r>
              <a:rPr lang="de-DE" sz="4000" b="1" dirty="0">
                <a:solidFill>
                  <a:srgbClr val="006B95"/>
                </a:solidFill>
              </a:rPr>
              <a:t>Digitale Drehtür</a:t>
            </a:r>
          </a:p>
        </p:txBody>
      </p:sp>
      <p:pic>
        <p:nvPicPr>
          <p:cNvPr id="1026" name="Picture 2" descr="Digitale Drehtür – Schule am Falkplatz">
            <a:extLst>
              <a:ext uri="{FF2B5EF4-FFF2-40B4-BE49-F238E27FC236}">
                <a16:creationId xmlns:a16="http://schemas.microsoft.com/office/drawing/2014/main" id="{E44F4BF2-354C-4B31-E7BF-7DCA7CE99029}"/>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2099" t="17658" r="22235" b="21846"/>
          <a:stretch/>
        </p:blipFill>
        <p:spPr bwMode="auto">
          <a:xfrm>
            <a:off x="10353730" y="-33885"/>
            <a:ext cx="1679773" cy="1014628"/>
          </a:xfrm>
          <a:prstGeom prst="rect">
            <a:avLst/>
          </a:prstGeom>
          <a:noFill/>
          <a:extLst>
            <a:ext uri="{909E8E84-426E-40DD-AFC4-6F175D3DCCD1}">
              <a14:hiddenFill xmlns:a14="http://schemas.microsoft.com/office/drawing/2010/main">
                <a:solidFill>
                  <a:srgbClr val="FFFFFF"/>
                </a:solidFill>
              </a14:hiddenFill>
            </a:ext>
          </a:extLst>
        </p:spPr>
      </p:pic>
      <p:pic>
        <p:nvPicPr>
          <p:cNvPr id="3" name="Grafik 2">
            <a:extLst>
              <a:ext uri="{FF2B5EF4-FFF2-40B4-BE49-F238E27FC236}">
                <a16:creationId xmlns:a16="http://schemas.microsoft.com/office/drawing/2014/main" id="{BD96FC3C-65EE-65E5-6788-B69B73FD07B4}"/>
              </a:ext>
            </a:extLst>
          </p:cNvPr>
          <p:cNvPicPr>
            <a:picLocks noChangeAspect="1"/>
          </p:cNvPicPr>
          <p:nvPr/>
        </p:nvPicPr>
        <p:blipFill>
          <a:blip r:embed="rId3"/>
          <a:stretch>
            <a:fillRect/>
          </a:stretch>
        </p:blipFill>
        <p:spPr>
          <a:xfrm>
            <a:off x="1788630" y="1126932"/>
            <a:ext cx="4904778" cy="4604135"/>
          </a:xfrm>
          <a:prstGeom prst="rect">
            <a:avLst/>
          </a:prstGeom>
        </p:spPr>
      </p:pic>
      <p:pic>
        <p:nvPicPr>
          <p:cNvPr id="4" name="Grafik 3">
            <a:extLst>
              <a:ext uri="{FF2B5EF4-FFF2-40B4-BE49-F238E27FC236}">
                <a16:creationId xmlns:a16="http://schemas.microsoft.com/office/drawing/2014/main" id="{F5104FEA-0846-C321-651A-2FB79FB2ECC7}"/>
              </a:ext>
            </a:extLst>
          </p:cNvPr>
          <p:cNvPicPr>
            <a:picLocks noChangeAspect="1"/>
          </p:cNvPicPr>
          <p:nvPr/>
        </p:nvPicPr>
        <p:blipFill>
          <a:blip r:embed="rId4"/>
          <a:stretch>
            <a:fillRect/>
          </a:stretch>
        </p:blipFill>
        <p:spPr>
          <a:xfrm>
            <a:off x="6693408" y="1126932"/>
            <a:ext cx="4005900" cy="2254818"/>
          </a:xfrm>
          <a:prstGeom prst="rect">
            <a:avLst/>
          </a:prstGeom>
        </p:spPr>
      </p:pic>
    </p:spTree>
    <p:extLst>
      <p:ext uri="{BB962C8B-B14F-4D97-AF65-F5344CB8AC3E}">
        <p14:creationId xmlns:p14="http://schemas.microsoft.com/office/powerpoint/2010/main" val="227334934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35935" y="48768"/>
            <a:ext cx="7680961" cy="931975"/>
          </a:xfrm>
          <a:solidFill>
            <a:schemeClr val="bg1"/>
          </a:solidFill>
        </p:spPr>
        <p:txBody>
          <a:bodyPr>
            <a:normAutofit/>
          </a:bodyPr>
          <a:lstStyle/>
          <a:p>
            <a:pPr algn="ctr"/>
            <a:r>
              <a:rPr lang="de-DE" sz="4000" b="1" dirty="0">
                <a:solidFill>
                  <a:srgbClr val="006B95"/>
                </a:solidFill>
              </a:rPr>
              <a:t>Digitale Drehtür</a:t>
            </a:r>
          </a:p>
        </p:txBody>
      </p:sp>
      <p:pic>
        <p:nvPicPr>
          <p:cNvPr id="1026" name="Picture 2" descr="Digitale Drehtür – Schule am Falkplatz">
            <a:extLst>
              <a:ext uri="{FF2B5EF4-FFF2-40B4-BE49-F238E27FC236}">
                <a16:creationId xmlns:a16="http://schemas.microsoft.com/office/drawing/2014/main" id="{E44F4BF2-354C-4B31-E7BF-7DCA7CE99029}"/>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2099" t="17658" r="22235" b="21846"/>
          <a:stretch/>
        </p:blipFill>
        <p:spPr bwMode="auto">
          <a:xfrm>
            <a:off x="10353730" y="-33885"/>
            <a:ext cx="1679773" cy="1014628"/>
          </a:xfrm>
          <a:prstGeom prst="rect">
            <a:avLst/>
          </a:prstGeom>
          <a:noFill/>
          <a:extLst>
            <a:ext uri="{909E8E84-426E-40DD-AFC4-6F175D3DCCD1}">
              <a14:hiddenFill xmlns:a14="http://schemas.microsoft.com/office/drawing/2010/main">
                <a:solidFill>
                  <a:srgbClr val="FFFFFF"/>
                </a:solidFill>
              </a14:hiddenFill>
            </a:ext>
          </a:extLst>
        </p:spPr>
      </p:pic>
      <p:pic>
        <p:nvPicPr>
          <p:cNvPr id="3" name="Grafik 2">
            <a:extLst>
              <a:ext uri="{FF2B5EF4-FFF2-40B4-BE49-F238E27FC236}">
                <a16:creationId xmlns:a16="http://schemas.microsoft.com/office/drawing/2014/main" id="{F336387E-9740-E35B-6DE6-4D0BAF24546B}"/>
              </a:ext>
            </a:extLst>
          </p:cNvPr>
          <p:cNvPicPr>
            <a:picLocks noChangeAspect="1"/>
          </p:cNvPicPr>
          <p:nvPr/>
        </p:nvPicPr>
        <p:blipFill>
          <a:blip r:embed="rId3"/>
          <a:stretch>
            <a:fillRect/>
          </a:stretch>
        </p:blipFill>
        <p:spPr>
          <a:xfrm>
            <a:off x="1645534" y="1145826"/>
            <a:ext cx="8900931" cy="5127180"/>
          </a:xfrm>
          <a:prstGeom prst="rect">
            <a:avLst/>
          </a:prstGeom>
        </p:spPr>
      </p:pic>
    </p:spTree>
    <p:extLst>
      <p:ext uri="{BB962C8B-B14F-4D97-AF65-F5344CB8AC3E}">
        <p14:creationId xmlns:p14="http://schemas.microsoft.com/office/powerpoint/2010/main" val="135507825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35935" y="48768"/>
            <a:ext cx="7680961" cy="931975"/>
          </a:xfrm>
          <a:solidFill>
            <a:schemeClr val="bg1"/>
          </a:solidFill>
        </p:spPr>
        <p:txBody>
          <a:bodyPr>
            <a:normAutofit/>
          </a:bodyPr>
          <a:lstStyle/>
          <a:p>
            <a:pPr algn="ctr"/>
            <a:r>
              <a:rPr lang="de-DE" sz="4000" b="1" dirty="0">
                <a:solidFill>
                  <a:srgbClr val="006B95"/>
                </a:solidFill>
              </a:rPr>
              <a:t>Digitale Drehtür</a:t>
            </a:r>
          </a:p>
        </p:txBody>
      </p:sp>
      <p:pic>
        <p:nvPicPr>
          <p:cNvPr id="1026" name="Picture 2" descr="Digitale Drehtür – Schule am Falkplatz">
            <a:extLst>
              <a:ext uri="{FF2B5EF4-FFF2-40B4-BE49-F238E27FC236}">
                <a16:creationId xmlns:a16="http://schemas.microsoft.com/office/drawing/2014/main" id="{E44F4BF2-354C-4B31-E7BF-7DCA7CE99029}"/>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2099" t="17658" r="22235" b="21846"/>
          <a:stretch/>
        </p:blipFill>
        <p:spPr bwMode="auto">
          <a:xfrm>
            <a:off x="10353730" y="-33885"/>
            <a:ext cx="1679773" cy="1014628"/>
          </a:xfrm>
          <a:prstGeom prst="rect">
            <a:avLst/>
          </a:prstGeom>
          <a:noFill/>
          <a:extLst>
            <a:ext uri="{909E8E84-426E-40DD-AFC4-6F175D3DCCD1}">
              <a14:hiddenFill xmlns:a14="http://schemas.microsoft.com/office/drawing/2010/main">
                <a:solidFill>
                  <a:srgbClr val="FFFFFF"/>
                </a:solidFill>
              </a14:hiddenFill>
            </a:ext>
          </a:extLst>
        </p:spPr>
      </p:pic>
      <p:pic>
        <p:nvPicPr>
          <p:cNvPr id="3" name="Grafik 2"/>
          <p:cNvPicPr>
            <a:picLocks noChangeAspect="1"/>
          </p:cNvPicPr>
          <p:nvPr/>
        </p:nvPicPr>
        <p:blipFill>
          <a:blip r:embed="rId3"/>
          <a:stretch>
            <a:fillRect/>
          </a:stretch>
        </p:blipFill>
        <p:spPr>
          <a:xfrm>
            <a:off x="0" y="1193663"/>
            <a:ext cx="6543892" cy="5664337"/>
          </a:xfrm>
          <a:prstGeom prst="rect">
            <a:avLst/>
          </a:prstGeom>
        </p:spPr>
      </p:pic>
      <p:pic>
        <p:nvPicPr>
          <p:cNvPr id="6" name="Grafik 5"/>
          <p:cNvPicPr>
            <a:picLocks noChangeAspect="1"/>
          </p:cNvPicPr>
          <p:nvPr/>
        </p:nvPicPr>
        <p:blipFill>
          <a:blip r:embed="rId4"/>
          <a:stretch>
            <a:fillRect/>
          </a:stretch>
        </p:blipFill>
        <p:spPr>
          <a:xfrm>
            <a:off x="6646971" y="2550695"/>
            <a:ext cx="5494672" cy="2911641"/>
          </a:xfrm>
          <a:prstGeom prst="rect">
            <a:avLst/>
          </a:prstGeom>
        </p:spPr>
      </p:pic>
    </p:spTree>
    <p:extLst>
      <p:ext uri="{BB962C8B-B14F-4D97-AF65-F5344CB8AC3E}">
        <p14:creationId xmlns:p14="http://schemas.microsoft.com/office/powerpoint/2010/main" val="131975765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35935" y="48768"/>
            <a:ext cx="7680961" cy="931975"/>
          </a:xfrm>
          <a:solidFill>
            <a:schemeClr val="bg1"/>
          </a:solidFill>
        </p:spPr>
        <p:txBody>
          <a:bodyPr>
            <a:normAutofit/>
          </a:bodyPr>
          <a:lstStyle/>
          <a:p>
            <a:pPr algn="ctr"/>
            <a:r>
              <a:rPr lang="de-DE" sz="4000" b="1" dirty="0">
                <a:solidFill>
                  <a:srgbClr val="006B95"/>
                </a:solidFill>
              </a:rPr>
              <a:t>Digitale Drehtür</a:t>
            </a:r>
          </a:p>
        </p:txBody>
      </p:sp>
      <p:pic>
        <p:nvPicPr>
          <p:cNvPr id="1026" name="Picture 2" descr="Digitale Drehtür – Schule am Falkplatz">
            <a:extLst>
              <a:ext uri="{FF2B5EF4-FFF2-40B4-BE49-F238E27FC236}">
                <a16:creationId xmlns:a16="http://schemas.microsoft.com/office/drawing/2014/main" id="{E44F4BF2-354C-4B31-E7BF-7DCA7CE99029}"/>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2099" t="17658" r="22235" b="21846"/>
          <a:stretch/>
        </p:blipFill>
        <p:spPr bwMode="auto">
          <a:xfrm>
            <a:off x="10353730" y="-33885"/>
            <a:ext cx="1679773" cy="1014628"/>
          </a:xfrm>
          <a:prstGeom prst="rect">
            <a:avLst/>
          </a:prstGeom>
          <a:noFill/>
          <a:extLst>
            <a:ext uri="{909E8E84-426E-40DD-AFC4-6F175D3DCCD1}">
              <a14:hiddenFill xmlns:a14="http://schemas.microsoft.com/office/drawing/2010/main">
                <a:solidFill>
                  <a:srgbClr val="FFFFFF"/>
                </a:solidFill>
              </a14:hiddenFill>
            </a:ext>
          </a:extLst>
        </p:spPr>
      </p:pic>
      <p:pic>
        <p:nvPicPr>
          <p:cNvPr id="3" name="Grafik 2"/>
          <p:cNvPicPr>
            <a:picLocks noChangeAspect="1"/>
          </p:cNvPicPr>
          <p:nvPr/>
        </p:nvPicPr>
        <p:blipFill>
          <a:blip r:embed="rId3"/>
          <a:stretch>
            <a:fillRect/>
          </a:stretch>
        </p:blipFill>
        <p:spPr>
          <a:xfrm>
            <a:off x="138112" y="1394604"/>
            <a:ext cx="5514975" cy="3810000"/>
          </a:xfrm>
          <a:prstGeom prst="rect">
            <a:avLst/>
          </a:prstGeom>
        </p:spPr>
      </p:pic>
      <p:sp>
        <p:nvSpPr>
          <p:cNvPr id="4" name="Pfeil nach links 3"/>
          <p:cNvSpPr/>
          <p:nvPr/>
        </p:nvSpPr>
        <p:spPr>
          <a:xfrm>
            <a:off x="5940422" y="2475554"/>
            <a:ext cx="3424686" cy="724619"/>
          </a:xfrm>
          <a:prstGeom prst="leftArrow">
            <a:avLst/>
          </a:prstGeom>
          <a:solidFill>
            <a:srgbClr val="3E48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75216819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35935" y="48768"/>
            <a:ext cx="7680961" cy="931975"/>
          </a:xfrm>
          <a:solidFill>
            <a:schemeClr val="bg1"/>
          </a:solidFill>
        </p:spPr>
        <p:txBody>
          <a:bodyPr>
            <a:normAutofit/>
          </a:bodyPr>
          <a:lstStyle/>
          <a:p>
            <a:pPr algn="ctr"/>
            <a:r>
              <a:rPr lang="de-DE" sz="4000" b="1" dirty="0">
                <a:solidFill>
                  <a:srgbClr val="006B95"/>
                </a:solidFill>
              </a:rPr>
              <a:t>Kurse der Selbstwerkstatt</a:t>
            </a:r>
          </a:p>
        </p:txBody>
      </p:sp>
      <p:pic>
        <p:nvPicPr>
          <p:cNvPr id="1026" name="Picture 2" descr="Digitale Drehtür – Schule am Falkplatz">
            <a:extLst>
              <a:ext uri="{FF2B5EF4-FFF2-40B4-BE49-F238E27FC236}">
                <a16:creationId xmlns:a16="http://schemas.microsoft.com/office/drawing/2014/main" id="{E44F4BF2-354C-4B31-E7BF-7DCA7CE99029}"/>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2099" t="17658" r="22235" b="21846"/>
          <a:stretch/>
        </p:blipFill>
        <p:spPr bwMode="auto">
          <a:xfrm>
            <a:off x="10353730" y="-33885"/>
            <a:ext cx="1679773" cy="1014628"/>
          </a:xfrm>
          <a:prstGeom prst="rect">
            <a:avLst/>
          </a:prstGeom>
          <a:noFill/>
          <a:extLst>
            <a:ext uri="{909E8E84-426E-40DD-AFC4-6F175D3DCCD1}">
              <a14:hiddenFill xmlns:a14="http://schemas.microsoft.com/office/drawing/2010/main">
                <a:solidFill>
                  <a:srgbClr val="FFFFFF"/>
                </a:solidFill>
              </a14:hiddenFill>
            </a:ext>
          </a:extLst>
        </p:spPr>
      </p:pic>
      <p:sp>
        <p:nvSpPr>
          <p:cNvPr id="3" name="Rechteck 2"/>
          <p:cNvSpPr/>
          <p:nvPr/>
        </p:nvSpPr>
        <p:spPr>
          <a:xfrm>
            <a:off x="0" y="1101623"/>
            <a:ext cx="12192000" cy="4832092"/>
          </a:xfrm>
          <a:prstGeom prst="rect">
            <a:avLst/>
          </a:prstGeom>
        </p:spPr>
        <p:txBody>
          <a:bodyPr wrap="square">
            <a:spAutoFit/>
          </a:bodyPr>
          <a:lstStyle/>
          <a:p>
            <a:r>
              <a:rPr lang="de-DE" sz="2800" dirty="0">
                <a:solidFill>
                  <a:srgbClr val="006B95"/>
                </a:solidFill>
              </a:rPr>
              <a:t>In der Selbst-Werkstatt werden Kompetenzen vermittelt, die man dafür gut brauchen kann: </a:t>
            </a:r>
          </a:p>
          <a:p>
            <a:pPr marL="457200" indent="-457200">
              <a:buFont typeface="Arial" panose="020B0604020202020204" pitchFamily="34" charset="0"/>
              <a:buChar char="•"/>
            </a:pPr>
            <a:r>
              <a:rPr lang="de-DE" sz="2800" dirty="0">
                <a:solidFill>
                  <a:srgbClr val="006B95"/>
                </a:solidFill>
              </a:rPr>
              <a:t>Wie motiviere ich mich, anzufangen und dranzubleiben? </a:t>
            </a:r>
          </a:p>
          <a:p>
            <a:pPr marL="457200" indent="-457200">
              <a:buFont typeface="Arial" panose="020B0604020202020204" pitchFamily="34" charset="0"/>
              <a:buChar char="•"/>
            </a:pPr>
            <a:r>
              <a:rPr lang="de-DE" sz="2800" dirty="0">
                <a:solidFill>
                  <a:srgbClr val="006B95"/>
                </a:solidFill>
              </a:rPr>
              <a:t>Warum sind Gefühle beim Lernen wichtig? </a:t>
            </a:r>
          </a:p>
          <a:p>
            <a:pPr marL="457200" indent="-457200">
              <a:buFont typeface="Arial" panose="020B0604020202020204" pitchFamily="34" charset="0"/>
              <a:buChar char="•"/>
            </a:pPr>
            <a:r>
              <a:rPr lang="de-DE" sz="2800" dirty="0">
                <a:solidFill>
                  <a:srgbClr val="006B95"/>
                </a:solidFill>
              </a:rPr>
              <a:t>Welche Strategien helfen mir beim Lernen?</a:t>
            </a:r>
          </a:p>
          <a:p>
            <a:endParaRPr lang="de-DE" sz="2800" dirty="0">
              <a:solidFill>
                <a:srgbClr val="006B95"/>
              </a:solidFill>
            </a:endParaRPr>
          </a:p>
          <a:p>
            <a:r>
              <a:rPr lang="de-DE" sz="2800" dirty="0">
                <a:solidFill>
                  <a:srgbClr val="006B95"/>
                </a:solidFill>
              </a:rPr>
              <a:t> In der Selbst-Werkstatt werden Schüler:innen in diesen Fragen zu </a:t>
            </a:r>
            <a:r>
              <a:rPr lang="de-DE" sz="2800" dirty="0" err="1">
                <a:solidFill>
                  <a:srgbClr val="006B95"/>
                </a:solidFill>
              </a:rPr>
              <a:t>Expert:innen</a:t>
            </a:r>
            <a:r>
              <a:rPr lang="de-DE" sz="2800" dirty="0">
                <a:solidFill>
                  <a:srgbClr val="006B95"/>
                </a:solidFill>
              </a:rPr>
              <a:t>.</a:t>
            </a:r>
          </a:p>
          <a:p>
            <a:endParaRPr lang="de-DE" sz="2800" dirty="0">
              <a:solidFill>
                <a:srgbClr val="006B95"/>
              </a:solidFill>
            </a:endParaRPr>
          </a:p>
          <a:p>
            <a:r>
              <a:rPr lang="de-DE" sz="2800" dirty="0">
                <a:solidFill>
                  <a:srgbClr val="006B95"/>
                </a:solidFill>
              </a:rPr>
              <a:t>In der Selbst-Werkstatt finden Schüler:innen Lernangebote rund um das ‚Lernen </a:t>
            </a:r>
            <a:r>
              <a:rPr lang="de-DE" sz="2800" dirty="0" err="1">
                <a:solidFill>
                  <a:srgbClr val="006B95"/>
                </a:solidFill>
              </a:rPr>
              <a:t>lernen</a:t>
            </a:r>
            <a:r>
              <a:rPr lang="de-DE" sz="2800" dirty="0">
                <a:solidFill>
                  <a:srgbClr val="006B95"/>
                </a:solidFill>
              </a:rPr>
              <a:t>‘. </a:t>
            </a:r>
          </a:p>
        </p:txBody>
      </p:sp>
    </p:spTree>
    <p:extLst>
      <p:ext uri="{BB962C8B-B14F-4D97-AF65-F5344CB8AC3E}">
        <p14:creationId xmlns:p14="http://schemas.microsoft.com/office/powerpoint/2010/main" val="272675550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35935" y="48768"/>
            <a:ext cx="7680961" cy="931975"/>
          </a:xfrm>
          <a:solidFill>
            <a:schemeClr val="bg1"/>
          </a:solidFill>
        </p:spPr>
        <p:txBody>
          <a:bodyPr>
            <a:normAutofit/>
          </a:bodyPr>
          <a:lstStyle/>
          <a:p>
            <a:pPr algn="ctr"/>
            <a:r>
              <a:rPr lang="de-DE" sz="4000" b="1" dirty="0">
                <a:solidFill>
                  <a:srgbClr val="006B95"/>
                </a:solidFill>
              </a:rPr>
              <a:t>Kurse der Selbstwerkstatt</a:t>
            </a:r>
          </a:p>
        </p:txBody>
      </p:sp>
      <p:pic>
        <p:nvPicPr>
          <p:cNvPr id="1026" name="Picture 2" descr="Digitale Drehtür – Schule am Falkplatz">
            <a:extLst>
              <a:ext uri="{FF2B5EF4-FFF2-40B4-BE49-F238E27FC236}">
                <a16:creationId xmlns:a16="http://schemas.microsoft.com/office/drawing/2014/main" id="{E44F4BF2-354C-4B31-E7BF-7DCA7CE99029}"/>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2099" t="17658" r="22235" b="21846"/>
          <a:stretch/>
        </p:blipFill>
        <p:spPr bwMode="auto">
          <a:xfrm>
            <a:off x="10353730" y="-33885"/>
            <a:ext cx="1679773" cy="1014628"/>
          </a:xfrm>
          <a:prstGeom prst="rect">
            <a:avLst/>
          </a:prstGeom>
          <a:noFill/>
          <a:extLst>
            <a:ext uri="{909E8E84-426E-40DD-AFC4-6F175D3DCCD1}">
              <a14:hiddenFill xmlns:a14="http://schemas.microsoft.com/office/drawing/2010/main">
                <a:solidFill>
                  <a:srgbClr val="FFFFFF"/>
                </a:solidFill>
              </a14:hiddenFill>
            </a:ext>
          </a:extLst>
        </p:spPr>
      </p:pic>
      <p:pic>
        <p:nvPicPr>
          <p:cNvPr id="3" name="Grafik 2"/>
          <p:cNvPicPr>
            <a:picLocks noChangeAspect="1"/>
          </p:cNvPicPr>
          <p:nvPr/>
        </p:nvPicPr>
        <p:blipFill>
          <a:blip r:embed="rId3"/>
          <a:stretch>
            <a:fillRect/>
          </a:stretch>
        </p:blipFill>
        <p:spPr>
          <a:xfrm>
            <a:off x="425005" y="1431365"/>
            <a:ext cx="7426643" cy="3232075"/>
          </a:xfrm>
          <a:prstGeom prst="rect">
            <a:avLst/>
          </a:prstGeom>
        </p:spPr>
      </p:pic>
      <p:pic>
        <p:nvPicPr>
          <p:cNvPr id="6" name="Grafik 5"/>
          <p:cNvPicPr>
            <a:picLocks noChangeAspect="1"/>
          </p:cNvPicPr>
          <p:nvPr/>
        </p:nvPicPr>
        <p:blipFill>
          <a:blip r:embed="rId4"/>
          <a:stretch>
            <a:fillRect/>
          </a:stretch>
        </p:blipFill>
        <p:spPr>
          <a:xfrm>
            <a:off x="8065769" y="1325880"/>
            <a:ext cx="3662045" cy="3337560"/>
          </a:xfrm>
          <a:prstGeom prst="rect">
            <a:avLst/>
          </a:prstGeom>
        </p:spPr>
      </p:pic>
    </p:spTree>
    <p:extLst>
      <p:ext uri="{BB962C8B-B14F-4D97-AF65-F5344CB8AC3E}">
        <p14:creationId xmlns:p14="http://schemas.microsoft.com/office/powerpoint/2010/main" val="284483666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35935" y="48768"/>
            <a:ext cx="7680961" cy="931975"/>
          </a:xfrm>
          <a:solidFill>
            <a:schemeClr val="bg1"/>
          </a:solidFill>
        </p:spPr>
        <p:txBody>
          <a:bodyPr>
            <a:normAutofit/>
          </a:bodyPr>
          <a:lstStyle/>
          <a:p>
            <a:pPr algn="ctr"/>
            <a:r>
              <a:rPr lang="de-DE" sz="4000" b="1" dirty="0">
                <a:solidFill>
                  <a:srgbClr val="006B95"/>
                </a:solidFill>
              </a:rPr>
              <a:t>Kurse der Selbstlernen</a:t>
            </a:r>
          </a:p>
        </p:txBody>
      </p:sp>
      <p:pic>
        <p:nvPicPr>
          <p:cNvPr id="1026" name="Picture 2" descr="Digitale Drehtür – Schule am Falkplatz">
            <a:extLst>
              <a:ext uri="{FF2B5EF4-FFF2-40B4-BE49-F238E27FC236}">
                <a16:creationId xmlns:a16="http://schemas.microsoft.com/office/drawing/2014/main" id="{E44F4BF2-354C-4B31-E7BF-7DCA7CE99029}"/>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2099" t="17658" r="22235" b="21846"/>
          <a:stretch/>
        </p:blipFill>
        <p:spPr bwMode="auto">
          <a:xfrm>
            <a:off x="10353730" y="-33885"/>
            <a:ext cx="1679773" cy="1014628"/>
          </a:xfrm>
          <a:prstGeom prst="rect">
            <a:avLst/>
          </a:prstGeom>
          <a:noFill/>
          <a:extLst>
            <a:ext uri="{909E8E84-426E-40DD-AFC4-6F175D3DCCD1}">
              <a14:hiddenFill xmlns:a14="http://schemas.microsoft.com/office/drawing/2010/main">
                <a:solidFill>
                  <a:srgbClr val="FFFFFF"/>
                </a:solidFill>
              </a14:hiddenFill>
            </a:ext>
          </a:extLst>
        </p:spPr>
      </p:pic>
      <p:pic>
        <p:nvPicPr>
          <p:cNvPr id="5" name="Grafik 4">
            <a:extLst>
              <a:ext uri="{FF2B5EF4-FFF2-40B4-BE49-F238E27FC236}">
                <a16:creationId xmlns:a16="http://schemas.microsoft.com/office/drawing/2014/main" id="{D8F68409-0A92-4F56-AA2A-53CC2D43DC6C}"/>
              </a:ext>
            </a:extLst>
          </p:cNvPr>
          <p:cNvPicPr>
            <a:picLocks noChangeAspect="1"/>
          </p:cNvPicPr>
          <p:nvPr/>
        </p:nvPicPr>
        <p:blipFill>
          <a:blip r:embed="rId3"/>
          <a:stretch>
            <a:fillRect/>
          </a:stretch>
        </p:blipFill>
        <p:spPr>
          <a:xfrm>
            <a:off x="2132496" y="1138194"/>
            <a:ext cx="7927008" cy="5671038"/>
          </a:xfrm>
          <a:prstGeom prst="rect">
            <a:avLst/>
          </a:prstGeom>
        </p:spPr>
      </p:pic>
    </p:spTree>
    <p:extLst>
      <p:ext uri="{BB962C8B-B14F-4D97-AF65-F5344CB8AC3E}">
        <p14:creationId xmlns:p14="http://schemas.microsoft.com/office/powerpoint/2010/main" val="7008465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35935" y="48768"/>
            <a:ext cx="7680961" cy="931975"/>
          </a:xfrm>
          <a:solidFill>
            <a:schemeClr val="bg1"/>
          </a:solidFill>
        </p:spPr>
        <p:txBody>
          <a:bodyPr>
            <a:normAutofit/>
          </a:bodyPr>
          <a:lstStyle/>
          <a:p>
            <a:pPr algn="ctr"/>
            <a:r>
              <a:rPr lang="de-DE" sz="4000" b="1" dirty="0">
                <a:solidFill>
                  <a:srgbClr val="006B95"/>
                </a:solidFill>
              </a:rPr>
              <a:t>Digitale Drehtür</a:t>
            </a:r>
          </a:p>
        </p:txBody>
      </p:sp>
      <p:pic>
        <p:nvPicPr>
          <p:cNvPr id="1026" name="Picture 2" descr="Digitale Drehtür – Schule am Falkplatz">
            <a:extLst>
              <a:ext uri="{FF2B5EF4-FFF2-40B4-BE49-F238E27FC236}">
                <a16:creationId xmlns:a16="http://schemas.microsoft.com/office/drawing/2014/main" id="{E44F4BF2-354C-4B31-E7BF-7DCA7CE99029}"/>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2099" t="17658" r="22235" b="21846"/>
          <a:stretch/>
        </p:blipFill>
        <p:spPr bwMode="auto">
          <a:xfrm>
            <a:off x="10353730" y="-33885"/>
            <a:ext cx="1679773" cy="1014628"/>
          </a:xfrm>
          <a:prstGeom prst="rect">
            <a:avLst/>
          </a:prstGeom>
          <a:noFill/>
          <a:extLst>
            <a:ext uri="{909E8E84-426E-40DD-AFC4-6F175D3DCCD1}">
              <a14:hiddenFill xmlns:a14="http://schemas.microsoft.com/office/drawing/2010/main">
                <a:solidFill>
                  <a:srgbClr val="FFFFFF"/>
                </a:solidFill>
              </a14:hiddenFill>
            </a:ext>
          </a:extLst>
        </p:spPr>
      </p:pic>
      <p:pic>
        <p:nvPicPr>
          <p:cNvPr id="3" name="Grafik 2"/>
          <p:cNvPicPr>
            <a:picLocks noChangeAspect="1"/>
          </p:cNvPicPr>
          <p:nvPr/>
        </p:nvPicPr>
        <p:blipFill>
          <a:blip r:embed="rId3"/>
          <a:stretch>
            <a:fillRect/>
          </a:stretch>
        </p:blipFill>
        <p:spPr>
          <a:xfrm>
            <a:off x="138112" y="1394604"/>
            <a:ext cx="5514975" cy="3810000"/>
          </a:xfrm>
          <a:prstGeom prst="rect">
            <a:avLst/>
          </a:prstGeom>
        </p:spPr>
      </p:pic>
      <p:sp>
        <p:nvSpPr>
          <p:cNvPr id="4" name="Pfeil nach links 3"/>
          <p:cNvSpPr/>
          <p:nvPr/>
        </p:nvSpPr>
        <p:spPr>
          <a:xfrm>
            <a:off x="5988548" y="3299604"/>
            <a:ext cx="3424686" cy="724619"/>
          </a:xfrm>
          <a:prstGeom prst="leftArrow">
            <a:avLst/>
          </a:prstGeom>
          <a:solidFill>
            <a:srgbClr val="3E48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4872987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35935" y="48768"/>
            <a:ext cx="7680961" cy="931975"/>
          </a:xfrm>
          <a:solidFill>
            <a:schemeClr val="bg1"/>
          </a:solidFill>
        </p:spPr>
        <p:txBody>
          <a:bodyPr>
            <a:normAutofit/>
          </a:bodyPr>
          <a:lstStyle/>
          <a:p>
            <a:pPr algn="ctr"/>
            <a:r>
              <a:rPr lang="de-DE" sz="4000" b="1" dirty="0">
                <a:solidFill>
                  <a:srgbClr val="006B95"/>
                </a:solidFill>
              </a:rPr>
              <a:t>Fachliche Werkstätten</a:t>
            </a:r>
          </a:p>
        </p:txBody>
      </p:sp>
      <p:pic>
        <p:nvPicPr>
          <p:cNvPr id="1026" name="Picture 2" descr="Digitale Drehtür – Schule am Falkplatz">
            <a:extLst>
              <a:ext uri="{FF2B5EF4-FFF2-40B4-BE49-F238E27FC236}">
                <a16:creationId xmlns:a16="http://schemas.microsoft.com/office/drawing/2014/main" id="{E44F4BF2-354C-4B31-E7BF-7DCA7CE99029}"/>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2099" t="17658" r="22235" b="21846"/>
          <a:stretch/>
        </p:blipFill>
        <p:spPr bwMode="auto">
          <a:xfrm>
            <a:off x="10353730" y="-33885"/>
            <a:ext cx="1679773" cy="1014628"/>
          </a:xfrm>
          <a:prstGeom prst="rect">
            <a:avLst/>
          </a:prstGeom>
          <a:noFill/>
          <a:extLst>
            <a:ext uri="{909E8E84-426E-40DD-AFC4-6F175D3DCCD1}">
              <a14:hiddenFill xmlns:a14="http://schemas.microsoft.com/office/drawing/2010/main">
                <a:solidFill>
                  <a:srgbClr val="FFFFFF"/>
                </a:solidFill>
              </a14:hiddenFill>
            </a:ext>
          </a:extLst>
        </p:spPr>
      </p:pic>
      <p:pic>
        <p:nvPicPr>
          <p:cNvPr id="4" name="Grafik 3"/>
          <p:cNvPicPr>
            <a:picLocks noChangeAspect="1"/>
          </p:cNvPicPr>
          <p:nvPr/>
        </p:nvPicPr>
        <p:blipFill>
          <a:blip r:embed="rId3"/>
          <a:stretch>
            <a:fillRect/>
          </a:stretch>
        </p:blipFill>
        <p:spPr>
          <a:xfrm>
            <a:off x="823622" y="1399222"/>
            <a:ext cx="3424626" cy="3831146"/>
          </a:xfrm>
          <a:prstGeom prst="rect">
            <a:avLst/>
          </a:prstGeom>
        </p:spPr>
      </p:pic>
      <p:pic>
        <p:nvPicPr>
          <p:cNvPr id="5" name="Grafik 4"/>
          <p:cNvPicPr>
            <a:picLocks noChangeAspect="1"/>
          </p:cNvPicPr>
          <p:nvPr/>
        </p:nvPicPr>
        <p:blipFill>
          <a:blip r:embed="rId4"/>
          <a:stretch>
            <a:fillRect/>
          </a:stretch>
        </p:blipFill>
        <p:spPr>
          <a:xfrm>
            <a:off x="4650105" y="1399222"/>
            <a:ext cx="3381138" cy="3831146"/>
          </a:xfrm>
          <a:prstGeom prst="rect">
            <a:avLst/>
          </a:prstGeom>
        </p:spPr>
      </p:pic>
      <p:pic>
        <p:nvPicPr>
          <p:cNvPr id="6" name="Grafik 5"/>
          <p:cNvPicPr>
            <a:picLocks noChangeAspect="1"/>
          </p:cNvPicPr>
          <p:nvPr/>
        </p:nvPicPr>
        <p:blipFill>
          <a:blip r:embed="rId5"/>
          <a:stretch>
            <a:fillRect/>
          </a:stretch>
        </p:blipFill>
        <p:spPr>
          <a:xfrm>
            <a:off x="8433100" y="1399222"/>
            <a:ext cx="3429716" cy="3835381"/>
          </a:xfrm>
          <a:prstGeom prst="rect">
            <a:avLst/>
          </a:prstGeom>
        </p:spPr>
      </p:pic>
    </p:spTree>
    <p:extLst>
      <p:ext uri="{BB962C8B-B14F-4D97-AF65-F5344CB8AC3E}">
        <p14:creationId xmlns:p14="http://schemas.microsoft.com/office/powerpoint/2010/main" val="17893761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Lst>
          </a:blip>
          <a:srcRect l="26017" t="31698" r="25807" b="31698"/>
          <a:stretch/>
        </p:blipFill>
        <p:spPr>
          <a:xfrm>
            <a:off x="617477" y="3279287"/>
            <a:ext cx="2747588" cy="2087593"/>
          </a:xfrm>
          <a:prstGeom prst="rect">
            <a:avLst/>
          </a:prstGeom>
        </p:spPr>
      </p:pic>
      <p:pic>
        <p:nvPicPr>
          <p:cNvPr id="2" name="Grafik 1"/>
          <p:cNvPicPr>
            <a:picLocks noChangeAspect="1"/>
          </p:cNvPicPr>
          <p:nvPr/>
        </p:nvPicPr>
        <p:blipFill>
          <a:blip r:embed="rId4"/>
          <a:stretch>
            <a:fillRect/>
          </a:stretch>
        </p:blipFill>
        <p:spPr>
          <a:xfrm>
            <a:off x="8686681" y="3279287"/>
            <a:ext cx="2743438" cy="2091109"/>
          </a:xfrm>
          <a:prstGeom prst="rect">
            <a:avLst/>
          </a:prstGeom>
        </p:spPr>
      </p:pic>
      <p:sp>
        <p:nvSpPr>
          <p:cNvPr id="6" name="Pfeil nach links und rechts 5"/>
          <p:cNvSpPr/>
          <p:nvPr/>
        </p:nvSpPr>
        <p:spPr>
          <a:xfrm>
            <a:off x="4038047" y="3600839"/>
            <a:ext cx="3975652" cy="1444487"/>
          </a:xfrm>
          <a:prstGeom prst="leftRightArrow">
            <a:avLst/>
          </a:prstGeom>
          <a:noFill/>
          <a:ln w="133350">
            <a:solidFill>
              <a:srgbClr val="006B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7" name="Grafik 6"/>
          <p:cNvPicPr>
            <a:picLocks noChangeAspect="1"/>
          </p:cNvPicPr>
          <p:nvPr/>
        </p:nvPicPr>
        <p:blipFill>
          <a:blip r:embed="rId5">
            <a:duotone>
              <a:prstClr val="black"/>
              <a:srgbClr val="006B95">
                <a:tint val="45000"/>
                <a:satMod val="400000"/>
              </a:srgbClr>
            </a:duotone>
          </a:blip>
          <a:stretch>
            <a:fillRect/>
          </a:stretch>
        </p:blipFill>
        <p:spPr>
          <a:xfrm>
            <a:off x="4795421" y="424068"/>
            <a:ext cx="2652299" cy="3368000"/>
          </a:xfrm>
          <a:prstGeom prst="rect">
            <a:avLst/>
          </a:prstGeom>
        </p:spPr>
      </p:pic>
    </p:spTree>
    <p:extLst>
      <p:ext uri="{BB962C8B-B14F-4D97-AF65-F5344CB8AC3E}">
        <p14:creationId xmlns:p14="http://schemas.microsoft.com/office/powerpoint/2010/main" val="263674697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35935" y="48768"/>
            <a:ext cx="7680961" cy="931975"/>
          </a:xfrm>
          <a:solidFill>
            <a:schemeClr val="bg1"/>
          </a:solidFill>
        </p:spPr>
        <p:txBody>
          <a:bodyPr>
            <a:normAutofit/>
          </a:bodyPr>
          <a:lstStyle/>
          <a:p>
            <a:pPr algn="ctr"/>
            <a:r>
              <a:rPr lang="de-DE" sz="4000" b="1" dirty="0">
                <a:solidFill>
                  <a:srgbClr val="006B95"/>
                </a:solidFill>
              </a:rPr>
              <a:t>Fachliche Werkstätten</a:t>
            </a:r>
          </a:p>
        </p:txBody>
      </p:sp>
      <p:pic>
        <p:nvPicPr>
          <p:cNvPr id="1026" name="Picture 2" descr="Digitale Drehtür – Schule am Falkplatz">
            <a:extLst>
              <a:ext uri="{FF2B5EF4-FFF2-40B4-BE49-F238E27FC236}">
                <a16:creationId xmlns:a16="http://schemas.microsoft.com/office/drawing/2014/main" id="{E44F4BF2-354C-4B31-E7BF-7DCA7CE99029}"/>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2099" t="17658" r="22235" b="21846"/>
          <a:stretch/>
        </p:blipFill>
        <p:spPr bwMode="auto">
          <a:xfrm>
            <a:off x="10353730" y="-33885"/>
            <a:ext cx="1679773" cy="1014628"/>
          </a:xfrm>
          <a:prstGeom prst="rect">
            <a:avLst/>
          </a:prstGeom>
          <a:noFill/>
          <a:extLst>
            <a:ext uri="{909E8E84-426E-40DD-AFC4-6F175D3DCCD1}">
              <a14:hiddenFill xmlns:a14="http://schemas.microsoft.com/office/drawing/2010/main">
                <a:solidFill>
                  <a:srgbClr val="FFFFFF"/>
                </a:solidFill>
              </a14:hiddenFill>
            </a:ext>
          </a:extLst>
        </p:spPr>
      </p:pic>
      <p:pic>
        <p:nvPicPr>
          <p:cNvPr id="6" name="Grafik 5"/>
          <p:cNvPicPr>
            <a:picLocks noChangeAspect="1"/>
          </p:cNvPicPr>
          <p:nvPr/>
        </p:nvPicPr>
        <p:blipFill>
          <a:blip r:embed="rId3"/>
          <a:stretch>
            <a:fillRect/>
          </a:stretch>
        </p:blipFill>
        <p:spPr>
          <a:xfrm>
            <a:off x="2070517" y="5852913"/>
            <a:ext cx="8401609" cy="823932"/>
          </a:xfrm>
          <a:prstGeom prst="rect">
            <a:avLst/>
          </a:prstGeom>
        </p:spPr>
      </p:pic>
      <p:pic>
        <p:nvPicPr>
          <p:cNvPr id="3" name="Grafik 2"/>
          <p:cNvPicPr>
            <a:picLocks noChangeAspect="1"/>
          </p:cNvPicPr>
          <p:nvPr/>
        </p:nvPicPr>
        <p:blipFill>
          <a:blip r:embed="rId4"/>
          <a:stretch>
            <a:fillRect/>
          </a:stretch>
        </p:blipFill>
        <p:spPr>
          <a:xfrm>
            <a:off x="2809302" y="1168928"/>
            <a:ext cx="7134225" cy="4495800"/>
          </a:xfrm>
          <a:prstGeom prst="rect">
            <a:avLst/>
          </a:prstGeom>
        </p:spPr>
      </p:pic>
    </p:spTree>
    <p:extLst>
      <p:ext uri="{BB962C8B-B14F-4D97-AF65-F5344CB8AC3E}">
        <p14:creationId xmlns:p14="http://schemas.microsoft.com/office/powerpoint/2010/main" val="122397227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35935" y="48768"/>
            <a:ext cx="7680961" cy="931975"/>
          </a:xfrm>
          <a:solidFill>
            <a:schemeClr val="bg1"/>
          </a:solidFill>
        </p:spPr>
        <p:txBody>
          <a:bodyPr>
            <a:normAutofit/>
          </a:bodyPr>
          <a:lstStyle/>
          <a:p>
            <a:pPr algn="ctr"/>
            <a:r>
              <a:rPr lang="de-DE" sz="4000" b="1" dirty="0">
                <a:solidFill>
                  <a:srgbClr val="006B95"/>
                </a:solidFill>
              </a:rPr>
              <a:t>MA: Magische Formen</a:t>
            </a:r>
          </a:p>
        </p:txBody>
      </p:sp>
      <p:pic>
        <p:nvPicPr>
          <p:cNvPr id="1026" name="Picture 2" descr="Digitale Drehtür – Schule am Falkplatz">
            <a:extLst>
              <a:ext uri="{FF2B5EF4-FFF2-40B4-BE49-F238E27FC236}">
                <a16:creationId xmlns:a16="http://schemas.microsoft.com/office/drawing/2014/main" id="{E44F4BF2-354C-4B31-E7BF-7DCA7CE99029}"/>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2099" t="17658" r="22235" b="21846"/>
          <a:stretch/>
        </p:blipFill>
        <p:spPr bwMode="auto">
          <a:xfrm>
            <a:off x="10353730" y="-33885"/>
            <a:ext cx="1679773" cy="1014628"/>
          </a:xfrm>
          <a:prstGeom prst="rect">
            <a:avLst/>
          </a:prstGeom>
          <a:noFill/>
          <a:extLst>
            <a:ext uri="{909E8E84-426E-40DD-AFC4-6F175D3DCCD1}">
              <a14:hiddenFill xmlns:a14="http://schemas.microsoft.com/office/drawing/2010/main">
                <a:solidFill>
                  <a:srgbClr val="FFFFFF"/>
                </a:solidFill>
              </a14:hiddenFill>
            </a:ext>
          </a:extLst>
        </p:spPr>
      </p:pic>
      <p:pic>
        <p:nvPicPr>
          <p:cNvPr id="4" name="Grafik 3"/>
          <p:cNvPicPr>
            <a:picLocks noChangeAspect="1"/>
          </p:cNvPicPr>
          <p:nvPr/>
        </p:nvPicPr>
        <p:blipFill>
          <a:blip r:embed="rId3"/>
          <a:stretch>
            <a:fillRect/>
          </a:stretch>
        </p:blipFill>
        <p:spPr>
          <a:xfrm>
            <a:off x="389762" y="1469516"/>
            <a:ext cx="11305483" cy="3797427"/>
          </a:xfrm>
          <a:prstGeom prst="rect">
            <a:avLst/>
          </a:prstGeom>
        </p:spPr>
      </p:pic>
    </p:spTree>
    <p:extLst>
      <p:ext uri="{BB962C8B-B14F-4D97-AF65-F5344CB8AC3E}">
        <p14:creationId xmlns:p14="http://schemas.microsoft.com/office/powerpoint/2010/main" val="335849298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35935" y="48768"/>
            <a:ext cx="7680961" cy="931975"/>
          </a:xfrm>
          <a:solidFill>
            <a:schemeClr val="bg1"/>
          </a:solidFill>
        </p:spPr>
        <p:txBody>
          <a:bodyPr>
            <a:normAutofit/>
          </a:bodyPr>
          <a:lstStyle/>
          <a:p>
            <a:pPr algn="ctr"/>
            <a:r>
              <a:rPr lang="de-DE" sz="4000" b="1" dirty="0">
                <a:solidFill>
                  <a:srgbClr val="006B95"/>
                </a:solidFill>
              </a:rPr>
              <a:t>MA: Magische Formen</a:t>
            </a:r>
          </a:p>
        </p:txBody>
      </p:sp>
      <p:pic>
        <p:nvPicPr>
          <p:cNvPr id="1026" name="Picture 2" descr="Digitale Drehtür – Schule am Falkplatz">
            <a:extLst>
              <a:ext uri="{FF2B5EF4-FFF2-40B4-BE49-F238E27FC236}">
                <a16:creationId xmlns:a16="http://schemas.microsoft.com/office/drawing/2014/main" id="{E44F4BF2-354C-4B31-E7BF-7DCA7CE99029}"/>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2099" t="17658" r="22235" b="21846"/>
          <a:stretch/>
        </p:blipFill>
        <p:spPr bwMode="auto">
          <a:xfrm>
            <a:off x="10353730" y="-33885"/>
            <a:ext cx="1679773" cy="1014628"/>
          </a:xfrm>
          <a:prstGeom prst="rect">
            <a:avLst/>
          </a:prstGeom>
          <a:noFill/>
          <a:extLst>
            <a:ext uri="{909E8E84-426E-40DD-AFC4-6F175D3DCCD1}">
              <a14:hiddenFill xmlns:a14="http://schemas.microsoft.com/office/drawing/2010/main">
                <a:solidFill>
                  <a:srgbClr val="FFFFFF"/>
                </a:solidFill>
              </a14:hiddenFill>
            </a:ext>
          </a:extLst>
        </p:spPr>
      </p:pic>
      <p:pic>
        <p:nvPicPr>
          <p:cNvPr id="3" name="Grafik 2"/>
          <p:cNvPicPr>
            <a:picLocks noChangeAspect="1"/>
          </p:cNvPicPr>
          <p:nvPr/>
        </p:nvPicPr>
        <p:blipFill>
          <a:blip r:embed="rId3"/>
          <a:stretch>
            <a:fillRect/>
          </a:stretch>
        </p:blipFill>
        <p:spPr>
          <a:xfrm>
            <a:off x="365760" y="1130520"/>
            <a:ext cx="11436963" cy="4587528"/>
          </a:xfrm>
          <a:prstGeom prst="rect">
            <a:avLst/>
          </a:prstGeom>
        </p:spPr>
      </p:pic>
    </p:spTree>
    <p:extLst>
      <p:ext uri="{BB962C8B-B14F-4D97-AF65-F5344CB8AC3E}">
        <p14:creationId xmlns:p14="http://schemas.microsoft.com/office/powerpoint/2010/main" val="336561656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igitale Drehtür – Schule am Falkplatz">
            <a:extLst>
              <a:ext uri="{FF2B5EF4-FFF2-40B4-BE49-F238E27FC236}">
                <a16:creationId xmlns:a16="http://schemas.microsoft.com/office/drawing/2014/main" id="{E44F4BF2-354C-4B31-E7BF-7DCA7CE99029}"/>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2099" t="17658" r="22235" b="21846"/>
          <a:stretch/>
        </p:blipFill>
        <p:spPr bwMode="auto">
          <a:xfrm>
            <a:off x="10353730" y="-33885"/>
            <a:ext cx="1679773" cy="1014628"/>
          </a:xfrm>
          <a:prstGeom prst="rect">
            <a:avLst/>
          </a:prstGeom>
          <a:noFill/>
          <a:extLst>
            <a:ext uri="{909E8E84-426E-40DD-AFC4-6F175D3DCCD1}">
              <a14:hiddenFill xmlns:a14="http://schemas.microsoft.com/office/drawing/2010/main">
                <a:solidFill>
                  <a:srgbClr val="FFFFFF"/>
                </a:solidFill>
              </a14:hiddenFill>
            </a:ext>
          </a:extLst>
        </p:spPr>
      </p:pic>
      <p:sp>
        <p:nvSpPr>
          <p:cNvPr id="7" name="Titel 1"/>
          <p:cNvSpPr>
            <a:spLocks noGrp="1"/>
          </p:cNvSpPr>
          <p:nvPr>
            <p:ph type="title"/>
          </p:nvPr>
        </p:nvSpPr>
        <p:spPr>
          <a:xfrm>
            <a:off x="2535935" y="48768"/>
            <a:ext cx="7680961" cy="931975"/>
          </a:xfrm>
          <a:solidFill>
            <a:schemeClr val="bg1"/>
          </a:solidFill>
        </p:spPr>
        <p:txBody>
          <a:bodyPr>
            <a:normAutofit/>
          </a:bodyPr>
          <a:lstStyle/>
          <a:p>
            <a:pPr algn="ctr"/>
            <a:r>
              <a:rPr lang="de-DE" sz="4000" b="1" dirty="0">
                <a:solidFill>
                  <a:srgbClr val="006B95"/>
                </a:solidFill>
              </a:rPr>
              <a:t>Programmkarte für Lehrer</a:t>
            </a:r>
          </a:p>
        </p:txBody>
      </p:sp>
      <p:pic>
        <p:nvPicPr>
          <p:cNvPr id="6" name="Grafik 5"/>
          <p:cNvPicPr>
            <a:picLocks noChangeAspect="1"/>
          </p:cNvPicPr>
          <p:nvPr/>
        </p:nvPicPr>
        <p:blipFill>
          <a:blip r:embed="rId3"/>
          <a:stretch>
            <a:fillRect/>
          </a:stretch>
        </p:blipFill>
        <p:spPr>
          <a:xfrm>
            <a:off x="2057400" y="1171575"/>
            <a:ext cx="8077200" cy="4514850"/>
          </a:xfrm>
          <a:prstGeom prst="rect">
            <a:avLst/>
          </a:prstGeom>
        </p:spPr>
      </p:pic>
    </p:spTree>
    <p:extLst>
      <p:ext uri="{BB962C8B-B14F-4D97-AF65-F5344CB8AC3E}">
        <p14:creationId xmlns:p14="http://schemas.microsoft.com/office/powerpoint/2010/main" val="178946453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35935" y="48768"/>
            <a:ext cx="7680961" cy="931975"/>
          </a:xfrm>
          <a:solidFill>
            <a:schemeClr val="bg1"/>
          </a:solidFill>
        </p:spPr>
        <p:txBody>
          <a:bodyPr>
            <a:normAutofit/>
          </a:bodyPr>
          <a:lstStyle/>
          <a:p>
            <a:pPr algn="ctr"/>
            <a:r>
              <a:rPr lang="de-DE" sz="4000" b="1" dirty="0">
                <a:solidFill>
                  <a:srgbClr val="006B95"/>
                </a:solidFill>
              </a:rPr>
              <a:t>MA: Magische Formen</a:t>
            </a:r>
          </a:p>
        </p:txBody>
      </p:sp>
      <p:pic>
        <p:nvPicPr>
          <p:cNvPr id="1026" name="Picture 2" descr="Digitale Drehtür – Schule am Falkplatz">
            <a:extLst>
              <a:ext uri="{FF2B5EF4-FFF2-40B4-BE49-F238E27FC236}">
                <a16:creationId xmlns:a16="http://schemas.microsoft.com/office/drawing/2014/main" id="{E44F4BF2-354C-4B31-E7BF-7DCA7CE99029}"/>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2099" t="17658" r="22235" b="21846"/>
          <a:stretch/>
        </p:blipFill>
        <p:spPr bwMode="auto">
          <a:xfrm>
            <a:off x="10353730" y="-33885"/>
            <a:ext cx="1679773" cy="1014628"/>
          </a:xfrm>
          <a:prstGeom prst="rect">
            <a:avLst/>
          </a:prstGeom>
          <a:noFill/>
          <a:extLst>
            <a:ext uri="{909E8E84-426E-40DD-AFC4-6F175D3DCCD1}">
              <a14:hiddenFill xmlns:a14="http://schemas.microsoft.com/office/drawing/2010/main">
                <a:solidFill>
                  <a:srgbClr val="FFFFFF"/>
                </a:solidFill>
              </a14:hiddenFill>
            </a:ext>
          </a:extLst>
        </p:spPr>
      </p:pic>
      <p:pic>
        <p:nvPicPr>
          <p:cNvPr id="5" name="Grafik 4">
            <a:extLst>
              <a:ext uri="{FF2B5EF4-FFF2-40B4-BE49-F238E27FC236}">
                <a16:creationId xmlns:a16="http://schemas.microsoft.com/office/drawing/2014/main" id="{47015ACA-E716-4C8E-880E-3BD614821597}"/>
              </a:ext>
            </a:extLst>
          </p:cNvPr>
          <p:cNvPicPr>
            <a:picLocks noChangeAspect="1"/>
          </p:cNvPicPr>
          <p:nvPr/>
        </p:nvPicPr>
        <p:blipFill>
          <a:blip r:embed="rId3"/>
          <a:stretch>
            <a:fillRect/>
          </a:stretch>
        </p:blipFill>
        <p:spPr>
          <a:xfrm>
            <a:off x="243218" y="1240243"/>
            <a:ext cx="5744377" cy="2953162"/>
          </a:xfrm>
          <a:prstGeom prst="rect">
            <a:avLst/>
          </a:prstGeom>
        </p:spPr>
      </p:pic>
    </p:spTree>
    <p:extLst>
      <p:ext uri="{BB962C8B-B14F-4D97-AF65-F5344CB8AC3E}">
        <p14:creationId xmlns:p14="http://schemas.microsoft.com/office/powerpoint/2010/main" val="157111955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35935" y="48768"/>
            <a:ext cx="7680961" cy="931975"/>
          </a:xfrm>
          <a:solidFill>
            <a:schemeClr val="bg1"/>
          </a:solidFill>
        </p:spPr>
        <p:txBody>
          <a:bodyPr>
            <a:normAutofit/>
          </a:bodyPr>
          <a:lstStyle/>
          <a:p>
            <a:pPr algn="ctr"/>
            <a:r>
              <a:rPr lang="de-DE" sz="4000" b="1" dirty="0">
                <a:solidFill>
                  <a:srgbClr val="006B95"/>
                </a:solidFill>
              </a:rPr>
              <a:t>MA: Magische Formen</a:t>
            </a:r>
          </a:p>
        </p:txBody>
      </p:sp>
      <p:pic>
        <p:nvPicPr>
          <p:cNvPr id="1026" name="Picture 2" descr="Digitale Drehtür – Schule am Falkplatz">
            <a:extLst>
              <a:ext uri="{FF2B5EF4-FFF2-40B4-BE49-F238E27FC236}">
                <a16:creationId xmlns:a16="http://schemas.microsoft.com/office/drawing/2014/main" id="{E44F4BF2-354C-4B31-E7BF-7DCA7CE99029}"/>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2099" t="17658" r="22235" b="21846"/>
          <a:stretch/>
        </p:blipFill>
        <p:spPr bwMode="auto">
          <a:xfrm>
            <a:off x="10353730" y="-33885"/>
            <a:ext cx="1679773" cy="1014628"/>
          </a:xfrm>
          <a:prstGeom prst="rect">
            <a:avLst/>
          </a:prstGeom>
          <a:noFill/>
          <a:extLst>
            <a:ext uri="{909E8E84-426E-40DD-AFC4-6F175D3DCCD1}">
              <a14:hiddenFill xmlns:a14="http://schemas.microsoft.com/office/drawing/2010/main">
                <a:solidFill>
                  <a:srgbClr val="FFFFFF"/>
                </a:solidFill>
              </a14:hiddenFill>
            </a:ext>
          </a:extLst>
        </p:spPr>
      </p:pic>
      <p:pic>
        <p:nvPicPr>
          <p:cNvPr id="4" name="Grafik 3">
            <a:extLst>
              <a:ext uri="{FF2B5EF4-FFF2-40B4-BE49-F238E27FC236}">
                <a16:creationId xmlns:a16="http://schemas.microsoft.com/office/drawing/2014/main" id="{BE259688-BA07-4C9C-873D-8DB594F597D2}"/>
              </a:ext>
            </a:extLst>
          </p:cNvPr>
          <p:cNvPicPr>
            <a:picLocks noChangeAspect="1"/>
          </p:cNvPicPr>
          <p:nvPr/>
        </p:nvPicPr>
        <p:blipFill>
          <a:blip r:embed="rId3"/>
          <a:stretch>
            <a:fillRect/>
          </a:stretch>
        </p:blipFill>
        <p:spPr>
          <a:xfrm>
            <a:off x="246466" y="1225235"/>
            <a:ext cx="6458851" cy="2772162"/>
          </a:xfrm>
          <a:prstGeom prst="rect">
            <a:avLst/>
          </a:prstGeom>
        </p:spPr>
      </p:pic>
    </p:spTree>
    <p:extLst>
      <p:ext uri="{BB962C8B-B14F-4D97-AF65-F5344CB8AC3E}">
        <p14:creationId xmlns:p14="http://schemas.microsoft.com/office/powerpoint/2010/main" val="362846104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35935" y="48768"/>
            <a:ext cx="7680961" cy="931975"/>
          </a:xfrm>
          <a:solidFill>
            <a:schemeClr val="bg1"/>
          </a:solidFill>
        </p:spPr>
        <p:txBody>
          <a:bodyPr>
            <a:normAutofit/>
          </a:bodyPr>
          <a:lstStyle/>
          <a:p>
            <a:pPr algn="ctr"/>
            <a:r>
              <a:rPr lang="de-DE" sz="4000" b="1" dirty="0">
                <a:solidFill>
                  <a:srgbClr val="006B95"/>
                </a:solidFill>
              </a:rPr>
              <a:t>MA: Magische Formen</a:t>
            </a:r>
          </a:p>
        </p:txBody>
      </p:sp>
      <p:pic>
        <p:nvPicPr>
          <p:cNvPr id="1026" name="Picture 2" descr="Digitale Drehtür – Schule am Falkplatz">
            <a:extLst>
              <a:ext uri="{FF2B5EF4-FFF2-40B4-BE49-F238E27FC236}">
                <a16:creationId xmlns:a16="http://schemas.microsoft.com/office/drawing/2014/main" id="{E44F4BF2-354C-4B31-E7BF-7DCA7CE99029}"/>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2099" t="17658" r="22235" b="21846"/>
          <a:stretch/>
        </p:blipFill>
        <p:spPr bwMode="auto">
          <a:xfrm>
            <a:off x="10353730" y="-33885"/>
            <a:ext cx="1679773" cy="1014628"/>
          </a:xfrm>
          <a:prstGeom prst="rect">
            <a:avLst/>
          </a:prstGeom>
          <a:noFill/>
          <a:extLst>
            <a:ext uri="{909E8E84-426E-40DD-AFC4-6F175D3DCCD1}">
              <a14:hiddenFill xmlns:a14="http://schemas.microsoft.com/office/drawing/2010/main">
                <a:solidFill>
                  <a:srgbClr val="FFFFFF"/>
                </a:solidFill>
              </a14:hiddenFill>
            </a:ext>
          </a:extLst>
        </p:spPr>
      </p:pic>
      <p:pic>
        <p:nvPicPr>
          <p:cNvPr id="5" name="Grafik 4">
            <a:extLst>
              <a:ext uri="{FF2B5EF4-FFF2-40B4-BE49-F238E27FC236}">
                <a16:creationId xmlns:a16="http://schemas.microsoft.com/office/drawing/2014/main" id="{9EE43A95-BA1B-4AFF-92EE-88BEFF9683DD}"/>
              </a:ext>
            </a:extLst>
          </p:cNvPr>
          <p:cNvPicPr>
            <a:picLocks noChangeAspect="1"/>
          </p:cNvPicPr>
          <p:nvPr/>
        </p:nvPicPr>
        <p:blipFill>
          <a:blip r:embed="rId3"/>
          <a:stretch>
            <a:fillRect/>
          </a:stretch>
        </p:blipFill>
        <p:spPr>
          <a:xfrm>
            <a:off x="2118947" y="1202083"/>
            <a:ext cx="8012516" cy="4486540"/>
          </a:xfrm>
          <a:prstGeom prst="rect">
            <a:avLst/>
          </a:prstGeom>
        </p:spPr>
      </p:pic>
    </p:spTree>
    <p:extLst>
      <p:ext uri="{BB962C8B-B14F-4D97-AF65-F5344CB8AC3E}">
        <p14:creationId xmlns:p14="http://schemas.microsoft.com/office/powerpoint/2010/main" val="244029324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35935" y="48768"/>
            <a:ext cx="7680961" cy="931975"/>
          </a:xfrm>
          <a:solidFill>
            <a:schemeClr val="bg1"/>
          </a:solidFill>
        </p:spPr>
        <p:txBody>
          <a:bodyPr>
            <a:normAutofit/>
          </a:bodyPr>
          <a:lstStyle/>
          <a:p>
            <a:pPr algn="ctr"/>
            <a:r>
              <a:rPr lang="de-DE" sz="4000" b="1" dirty="0">
                <a:solidFill>
                  <a:srgbClr val="006B95"/>
                </a:solidFill>
              </a:rPr>
              <a:t>MA: Magische Formen</a:t>
            </a:r>
          </a:p>
        </p:txBody>
      </p:sp>
      <p:pic>
        <p:nvPicPr>
          <p:cNvPr id="1026" name="Picture 2" descr="Digitale Drehtür – Schule am Falkplatz">
            <a:extLst>
              <a:ext uri="{FF2B5EF4-FFF2-40B4-BE49-F238E27FC236}">
                <a16:creationId xmlns:a16="http://schemas.microsoft.com/office/drawing/2014/main" id="{E44F4BF2-354C-4B31-E7BF-7DCA7CE99029}"/>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2099" t="17658" r="22235" b="21846"/>
          <a:stretch/>
        </p:blipFill>
        <p:spPr bwMode="auto">
          <a:xfrm>
            <a:off x="10353730" y="-33885"/>
            <a:ext cx="1679773" cy="1014628"/>
          </a:xfrm>
          <a:prstGeom prst="rect">
            <a:avLst/>
          </a:prstGeom>
          <a:noFill/>
          <a:extLst>
            <a:ext uri="{909E8E84-426E-40DD-AFC4-6F175D3DCCD1}">
              <a14:hiddenFill xmlns:a14="http://schemas.microsoft.com/office/drawing/2010/main">
                <a:solidFill>
                  <a:srgbClr val="FFFFFF"/>
                </a:solidFill>
              </a14:hiddenFill>
            </a:ext>
          </a:extLst>
        </p:spPr>
      </p:pic>
      <p:pic>
        <p:nvPicPr>
          <p:cNvPr id="4" name="Grafik 3">
            <a:extLst>
              <a:ext uri="{FF2B5EF4-FFF2-40B4-BE49-F238E27FC236}">
                <a16:creationId xmlns:a16="http://schemas.microsoft.com/office/drawing/2014/main" id="{4A504D92-B6BE-4A11-AC8D-844FC16E6E0E}"/>
              </a:ext>
            </a:extLst>
          </p:cNvPr>
          <p:cNvPicPr>
            <a:picLocks noChangeAspect="1"/>
          </p:cNvPicPr>
          <p:nvPr/>
        </p:nvPicPr>
        <p:blipFill>
          <a:blip r:embed="rId3"/>
          <a:stretch>
            <a:fillRect/>
          </a:stretch>
        </p:blipFill>
        <p:spPr>
          <a:xfrm>
            <a:off x="2177250" y="1239357"/>
            <a:ext cx="7837499" cy="4379286"/>
          </a:xfrm>
          <a:prstGeom prst="rect">
            <a:avLst/>
          </a:prstGeom>
        </p:spPr>
      </p:pic>
    </p:spTree>
    <p:extLst>
      <p:ext uri="{BB962C8B-B14F-4D97-AF65-F5344CB8AC3E}">
        <p14:creationId xmlns:p14="http://schemas.microsoft.com/office/powerpoint/2010/main" val="58006374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35935" y="48768"/>
            <a:ext cx="7680961" cy="931975"/>
          </a:xfrm>
          <a:solidFill>
            <a:schemeClr val="bg1"/>
          </a:solidFill>
        </p:spPr>
        <p:txBody>
          <a:bodyPr>
            <a:normAutofit/>
          </a:bodyPr>
          <a:lstStyle/>
          <a:p>
            <a:pPr algn="ctr"/>
            <a:r>
              <a:rPr lang="de-DE" sz="4000" b="1" dirty="0">
                <a:solidFill>
                  <a:srgbClr val="006B95"/>
                </a:solidFill>
              </a:rPr>
              <a:t>Fachliche Werkstätten</a:t>
            </a:r>
          </a:p>
        </p:txBody>
      </p:sp>
      <p:pic>
        <p:nvPicPr>
          <p:cNvPr id="1026" name="Picture 2" descr="Digitale Drehtür – Schule am Falkplatz">
            <a:extLst>
              <a:ext uri="{FF2B5EF4-FFF2-40B4-BE49-F238E27FC236}">
                <a16:creationId xmlns:a16="http://schemas.microsoft.com/office/drawing/2014/main" id="{E44F4BF2-354C-4B31-E7BF-7DCA7CE99029}"/>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2099" t="17658" r="22235" b="21846"/>
          <a:stretch/>
        </p:blipFill>
        <p:spPr bwMode="auto">
          <a:xfrm>
            <a:off x="10353730" y="-33885"/>
            <a:ext cx="1679773" cy="1014628"/>
          </a:xfrm>
          <a:prstGeom prst="rect">
            <a:avLst/>
          </a:prstGeom>
          <a:noFill/>
          <a:extLst>
            <a:ext uri="{909E8E84-426E-40DD-AFC4-6F175D3DCCD1}">
              <a14:hiddenFill xmlns:a14="http://schemas.microsoft.com/office/drawing/2010/main">
                <a:solidFill>
                  <a:srgbClr val="FFFFFF"/>
                </a:solidFill>
              </a14:hiddenFill>
            </a:ext>
          </a:extLst>
        </p:spPr>
      </p:pic>
      <p:pic>
        <p:nvPicPr>
          <p:cNvPr id="4" name="Grafik 3"/>
          <p:cNvPicPr>
            <a:picLocks noChangeAspect="1"/>
          </p:cNvPicPr>
          <p:nvPr/>
        </p:nvPicPr>
        <p:blipFill>
          <a:blip r:embed="rId3"/>
          <a:stretch>
            <a:fillRect/>
          </a:stretch>
        </p:blipFill>
        <p:spPr>
          <a:xfrm>
            <a:off x="823622" y="1399222"/>
            <a:ext cx="3424626" cy="3831146"/>
          </a:xfrm>
          <a:prstGeom prst="rect">
            <a:avLst/>
          </a:prstGeom>
        </p:spPr>
      </p:pic>
      <p:pic>
        <p:nvPicPr>
          <p:cNvPr id="5" name="Grafik 4"/>
          <p:cNvPicPr>
            <a:picLocks noChangeAspect="1"/>
          </p:cNvPicPr>
          <p:nvPr/>
        </p:nvPicPr>
        <p:blipFill>
          <a:blip r:embed="rId4"/>
          <a:stretch>
            <a:fillRect/>
          </a:stretch>
        </p:blipFill>
        <p:spPr>
          <a:xfrm>
            <a:off x="4650105" y="1399222"/>
            <a:ext cx="3381138" cy="3831146"/>
          </a:xfrm>
          <a:prstGeom prst="rect">
            <a:avLst/>
          </a:prstGeom>
        </p:spPr>
      </p:pic>
      <p:pic>
        <p:nvPicPr>
          <p:cNvPr id="6" name="Grafik 5"/>
          <p:cNvPicPr>
            <a:picLocks noChangeAspect="1"/>
          </p:cNvPicPr>
          <p:nvPr/>
        </p:nvPicPr>
        <p:blipFill>
          <a:blip r:embed="rId5"/>
          <a:stretch>
            <a:fillRect/>
          </a:stretch>
        </p:blipFill>
        <p:spPr>
          <a:xfrm>
            <a:off x="8433100" y="1399222"/>
            <a:ext cx="3429716" cy="3835381"/>
          </a:xfrm>
          <a:prstGeom prst="rect">
            <a:avLst/>
          </a:prstGeom>
        </p:spPr>
      </p:pic>
    </p:spTree>
    <p:extLst>
      <p:ext uri="{BB962C8B-B14F-4D97-AF65-F5344CB8AC3E}">
        <p14:creationId xmlns:p14="http://schemas.microsoft.com/office/powerpoint/2010/main" val="118105572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35935" y="48768"/>
            <a:ext cx="7680961" cy="931975"/>
          </a:xfrm>
          <a:solidFill>
            <a:schemeClr val="bg1"/>
          </a:solidFill>
        </p:spPr>
        <p:txBody>
          <a:bodyPr>
            <a:normAutofit/>
          </a:bodyPr>
          <a:lstStyle/>
          <a:p>
            <a:pPr algn="ctr"/>
            <a:r>
              <a:rPr lang="de-DE" sz="4000" b="1" dirty="0">
                <a:solidFill>
                  <a:srgbClr val="006B95"/>
                </a:solidFill>
              </a:rPr>
              <a:t>Fachliche Werkstätten</a:t>
            </a:r>
          </a:p>
        </p:txBody>
      </p:sp>
      <p:pic>
        <p:nvPicPr>
          <p:cNvPr id="1026" name="Picture 2" descr="Digitale Drehtür – Schule am Falkplatz">
            <a:extLst>
              <a:ext uri="{FF2B5EF4-FFF2-40B4-BE49-F238E27FC236}">
                <a16:creationId xmlns:a16="http://schemas.microsoft.com/office/drawing/2014/main" id="{E44F4BF2-354C-4B31-E7BF-7DCA7CE99029}"/>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2099" t="17658" r="22235" b="21846"/>
          <a:stretch/>
        </p:blipFill>
        <p:spPr bwMode="auto">
          <a:xfrm>
            <a:off x="10353730" y="-33885"/>
            <a:ext cx="1679773" cy="1014628"/>
          </a:xfrm>
          <a:prstGeom prst="rect">
            <a:avLst/>
          </a:prstGeom>
          <a:noFill/>
          <a:extLst>
            <a:ext uri="{909E8E84-426E-40DD-AFC4-6F175D3DCCD1}">
              <a14:hiddenFill xmlns:a14="http://schemas.microsoft.com/office/drawing/2010/main">
                <a:solidFill>
                  <a:srgbClr val="FFFFFF"/>
                </a:solidFill>
              </a14:hiddenFill>
            </a:ext>
          </a:extLst>
        </p:spPr>
      </p:pic>
      <p:pic>
        <p:nvPicPr>
          <p:cNvPr id="7" name="Grafik 6">
            <a:extLst>
              <a:ext uri="{FF2B5EF4-FFF2-40B4-BE49-F238E27FC236}">
                <a16:creationId xmlns:a16="http://schemas.microsoft.com/office/drawing/2014/main" id="{53F1D415-0562-4F45-AB33-46EE9206A525}"/>
              </a:ext>
            </a:extLst>
          </p:cNvPr>
          <p:cNvPicPr>
            <a:picLocks noChangeAspect="1"/>
          </p:cNvPicPr>
          <p:nvPr/>
        </p:nvPicPr>
        <p:blipFill>
          <a:blip r:embed="rId3"/>
          <a:stretch>
            <a:fillRect/>
          </a:stretch>
        </p:blipFill>
        <p:spPr>
          <a:xfrm>
            <a:off x="2514309" y="1164572"/>
            <a:ext cx="7338925" cy="5644660"/>
          </a:xfrm>
          <a:prstGeom prst="rect">
            <a:avLst/>
          </a:prstGeom>
        </p:spPr>
      </p:pic>
    </p:spTree>
    <p:extLst>
      <p:ext uri="{BB962C8B-B14F-4D97-AF65-F5344CB8AC3E}">
        <p14:creationId xmlns:p14="http://schemas.microsoft.com/office/powerpoint/2010/main" val="15868634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Lst>
          </a:blip>
          <a:srcRect l="26017" t="31698" r="25807" b="31698"/>
          <a:stretch/>
        </p:blipFill>
        <p:spPr>
          <a:xfrm>
            <a:off x="405442" y="2311879"/>
            <a:ext cx="2747588" cy="2087593"/>
          </a:xfrm>
          <a:prstGeom prst="rect">
            <a:avLst/>
          </a:prstGeom>
        </p:spPr>
      </p:pic>
      <p:pic>
        <p:nvPicPr>
          <p:cNvPr id="4" name="Grafik 3"/>
          <p:cNvPicPr>
            <a:picLocks noChangeAspect="1"/>
          </p:cNvPicPr>
          <p:nvPr/>
        </p:nvPicPr>
        <p:blipFill>
          <a:blip r:embed="rId4"/>
          <a:stretch>
            <a:fillRect/>
          </a:stretch>
        </p:blipFill>
        <p:spPr>
          <a:xfrm>
            <a:off x="7957233" y="2018581"/>
            <a:ext cx="3881983" cy="3485072"/>
          </a:xfrm>
          <a:prstGeom prst="rect">
            <a:avLst/>
          </a:prstGeom>
        </p:spPr>
      </p:pic>
      <p:sp>
        <p:nvSpPr>
          <p:cNvPr id="5" name="Pfeil nach rechts 4"/>
          <p:cNvSpPr/>
          <p:nvPr/>
        </p:nvSpPr>
        <p:spPr>
          <a:xfrm>
            <a:off x="3933645" y="2389517"/>
            <a:ext cx="3683479" cy="1664898"/>
          </a:xfrm>
          <a:prstGeom prst="rightArrow">
            <a:avLst/>
          </a:prstGeom>
          <a:noFill/>
          <a:ln w="76200">
            <a:solidFill>
              <a:srgbClr val="006B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426000014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35935" y="48768"/>
            <a:ext cx="7680961" cy="931975"/>
          </a:xfrm>
          <a:solidFill>
            <a:schemeClr val="bg1"/>
          </a:solidFill>
        </p:spPr>
        <p:txBody>
          <a:bodyPr>
            <a:normAutofit/>
          </a:bodyPr>
          <a:lstStyle/>
          <a:p>
            <a:pPr algn="ctr"/>
            <a:r>
              <a:rPr lang="de-DE" sz="4000" b="1" dirty="0">
                <a:solidFill>
                  <a:srgbClr val="006B95"/>
                </a:solidFill>
              </a:rPr>
              <a:t>Fachliche Werkstätten</a:t>
            </a:r>
          </a:p>
        </p:txBody>
      </p:sp>
      <p:pic>
        <p:nvPicPr>
          <p:cNvPr id="1026" name="Picture 2" descr="Digitale Drehtür – Schule am Falkplatz">
            <a:extLst>
              <a:ext uri="{FF2B5EF4-FFF2-40B4-BE49-F238E27FC236}">
                <a16:creationId xmlns:a16="http://schemas.microsoft.com/office/drawing/2014/main" id="{E44F4BF2-354C-4B31-E7BF-7DCA7CE99029}"/>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2099" t="17658" r="22235" b="21846"/>
          <a:stretch/>
        </p:blipFill>
        <p:spPr bwMode="auto">
          <a:xfrm>
            <a:off x="10353730" y="-33885"/>
            <a:ext cx="1679773" cy="1014628"/>
          </a:xfrm>
          <a:prstGeom prst="rect">
            <a:avLst/>
          </a:prstGeom>
          <a:noFill/>
          <a:extLst>
            <a:ext uri="{909E8E84-426E-40DD-AFC4-6F175D3DCCD1}">
              <a14:hiddenFill xmlns:a14="http://schemas.microsoft.com/office/drawing/2010/main">
                <a:solidFill>
                  <a:srgbClr val="FFFFFF"/>
                </a:solidFill>
              </a14:hiddenFill>
            </a:ext>
          </a:extLst>
        </p:spPr>
      </p:pic>
      <p:pic>
        <p:nvPicPr>
          <p:cNvPr id="4" name="Grafik 3">
            <a:extLst>
              <a:ext uri="{FF2B5EF4-FFF2-40B4-BE49-F238E27FC236}">
                <a16:creationId xmlns:a16="http://schemas.microsoft.com/office/drawing/2014/main" id="{62E63821-6FEA-41F8-BB5A-79086560781A}"/>
              </a:ext>
            </a:extLst>
          </p:cNvPr>
          <p:cNvPicPr>
            <a:picLocks noChangeAspect="1"/>
          </p:cNvPicPr>
          <p:nvPr/>
        </p:nvPicPr>
        <p:blipFill>
          <a:blip r:embed="rId3"/>
          <a:stretch>
            <a:fillRect/>
          </a:stretch>
        </p:blipFill>
        <p:spPr>
          <a:xfrm>
            <a:off x="2322074" y="1111344"/>
            <a:ext cx="7547852" cy="5697888"/>
          </a:xfrm>
          <a:prstGeom prst="rect">
            <a:avLst/>
          </a:prstGeom>
        </p:spPr>
      </p:pic>
    </p:spTree>
    <p:extLst>
      <p:ext uri="{BB962C8B-B14F-4D97-AF65-F5344CB8AC3E}">
        <p14:creationId xmlns:p14="http://schemas.microsoft.com/office/powerpoint/2010/main" val="179891040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35935" y="48768"/>
            <a:ext cx="7680961" cy="931975"/>
          </a:xfrm>
          <a:solidFill>
            <a:schemeClr val="bg1"/>
          </a:solidFill>
        </p:spPr>
        <p:txBody>
          <a:bodyPr>
            <a:normAutofit/>
          </a:bodyPr>
          <a:lstStyle/>
          <a:p>
            <a:pPr algn="ctr"/>
            <a:r>
              <a:rPr lang="de-DE" sz="4000" b="1" dirty="0">
                <a:solidFill>
                  <a:srgbClr val="006B95"/>
                </a:solidFill>
              </a:rPr>
              <a:t>Digitale Drehtür</a:t>
            </a:r>
          </a:p>
        </p:txBody>
      </p:sp>
      <p:pic>
        <p:nvPicPr>
          <p:cNvPr id="1026" name="Picture 2" descr="Digitale Drehtür – Schule am Falkplatz">
            <a:extLst>
              <a:ext uri="{FF2B5EF4-FFF2-40B4-BE49-F238E27FC236}">
                <a16:creationId xmlns:a16="http://schemas.microsoft.com/office/drawing/2014/main" id="{E44F4BF2-354C-4B31-E7BF-7DCA7CE99029}"/>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2099" t="17658" r="22235" b="21846"/>
          <a:stretch/>
        </p:blipFill>
        <p:spPr bwMode="auto">
          <a:xfrm>
            <a:off x="10353730" y="-33885"/>
            <a:ext cx="1679773" cy="1014628"/>
          </a:xfrm>
          <a:prstGeom prst="rect">
            <a:avLst/>
          </a:prstGeom>
          <a:noFill/>
          <a:extLst>
            <a:ext uri="{909E8E84-426E-40DD-AFC4-6F175D3DCCD1}">
              <a14:hiddenFill xmlns:a14="http://schemas.microsoft.com/office/drawing/2010/main">
                <a:solidFill>
                  <a:srgbClr val="FFFFFF"/>
                </a:solidFill>
              </a14:hiddenFill>
            </a:ext>
          </a:extLst>
        </p:spPr>
      </p:pic>
      <p:pic>
        <p:nvPicPr>
          <p:cNvPr id="3" name="Grafik 2"/>
          <p:cNvPicPr>
            <a:picLocks noChangeAspect="1"/>
          </p:cNvPicPr>
          <p:nvPr/>
        </p:nvPicPr>
        <p:blipFill>
          <a:blip r:embed="rId3"/>
          <a:stretch>
            <a:fillRect/>
          </a:stretch>
        </p:blipFill>
        <p:spPr>
          <a:xfrm>
            <a:off x="138112" y="1394604"/>
            <a:ext cx="5514975" cy="3810000"/>
          </a:xfrm>
          <a:prstGeom prst="rect">
            <a:avLst/>
          </a:prstGeom>
        </p:spPr>
      </p:pic>
      <p:sp>
        <p:nvSpPr>
          <p:cNvPr id="4" name="Pfeil nach links 3"/>
          <p:cNvSpPr/>
          <p:nvPr/>
        </p:nvSpPr>
        <p:spPr>
          <a:xfrm>
            <a:off x="5919537" y="4317521"/>
            <a:ext cx="3424686" cy="724619"/>
          </a:xfrm>
          <a:prstGeom prst="leftArrow">
            <a:avLst/>
          </a:prstGeom>
          <a:solidFill>
            <a:srgbClr val="3E48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19794963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35935" y="48768"/>
            <a:ext cx="7680961" cy="931975"/>
          </a:xfrm>
          <a:solidFill>
            <a:schemeClr val="bg1"/>
          </a:solidFill>
        </p:spPr>
        <p:txBody>
          <a:bodyPr>
            <a:normAutofit/>
          </a:bodyPr>
          <a:lstStyle/>
          <a:p>
            <a:pPr algn="ctr"/>
            <a:r>
              <a:rPr lang="de-DE" sz="4000" b="1" dirty="0">
                <a:solidFill>
                  <a:srgbClr val="006B95"/>
                </a:solidFill>
              </a:rPr>
              <a:t>Projektwerkstatt</a:t>
            </a:r>
          </a:p>
        </p:txBody>
      </p:sp>
      <p:pic>
        <p:nvPicPr>
          <p:cNvPr id="1026" name="Picture 2" descr="Digitale Drehtür – Schule am Falkplatz">
            <a:extLst>
              <a:ext uri="{FF2B5EF4-FFF2-40B4-BE49-F238E27FC236}">
                <a16:creationId xmlns:a16="http://schemas.microsoft.com/office/drawing/2014/main" id="{E44F4BF2-354C-4B31-E7BF-7DCA7CE99029}"/>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2099" t="17658" r="22235" b="21846"/>
          <a:stretch/>
        </p:blipFill>
        <p:spPr bwMode="auto">
          <a:xfrm>
            <a:off x="10353730" y="-33885"/>
            <a:ext cx="1679773" cy="1014628"/>
          </a:xfrm>
          <a:prstGeom prst="rect">
            <a:avLst/>
          </a:prstGeom>
          <a:noFill/>
          <a:extLst>
            <a:ext uri="{909E8E84-426E-40DD-AFC4-6F175D3DCCD1}">
              <a14:hiddenFill xmlns:a14="http://schemas.microsoft.com/office/drawing/2010/main">
                <a:solidFill>
                  <a:srgbClr val="FFFFFF"/>
                </a:solidFill>
              </a14:hiddenFill>
            </a:ext>
          </a:extLst>
        </p:spPr>
      </p:pic>
      <p:pic>
        <p:nvPicPr>
          <p:cNvPr id="3" name="Grafik 2"/>
          <p:cNvPicPr>
            <a:picLocks noChangeAspect="1"/>
          </p:cNvPicPr>
          <p:nvPr/>
        </p:nvPicPr>
        <p:blipFill>
          <a:blip r:embed="rId3"/>
          <a:stretch>
            <a:fillRect/>
          </a:stretch>
        </p:blipFill>
        <p:spPr>
          <a:xfrm>
            <a:off x="122622" y="1236807"/>
            <a:ext cx="3836003" cy="3758151"/>
          </a:xfrm>
          <a:prstGeom prst="rect">
            <a:avLst/>
          </a:prstGeom>
        </p:spPr>
      </p:pic>
      <p:sp>
        <p:nvSpPr>
          <p:cNvPr id="6" name="Rechteck 5"/>
          <p:cNvSpPr/>
          <p:nvPr/>
        </p:nvSpPr>
        <p:spPr>
          <a:xfrm>
            <a:off x="4022785" y="1236807"/>
            <a:ext cx="8010718" cy="4154984"/>
          </a:xfrm>
          <a:prstGeom prst="rect">
            <a:avLst/>
          </a:prstGeom>
        </p:spPr>
        <p:txBody>
          <a:bodyPr wrap="square">
            <a:spAutoFit/>
          </a:bodyPr>
          <a:lstStyle/>
          <a:p>
            <a:r>
              <a:rPr lang="de-DE" sz="2400" dirty="0">
                <a:solidFill>
                  <a:srgbClr val="006B95"/>
                </a:solidFill>
              </a:rPr>
              <a:t>In der „Projekt-Werkstatt“ können Schülerinnen</a:t>
            </a:r>
          </a:p>
          <a:p>
            <a:r>
              <a:rPr lang="de-DE" sz="2400" dirty="0">
                <a:solidFill>
                  <a:srgbClr val="006B95"/>
                </a:solidFill>
              </a:rPr>
              <a:t>und Schüler </a:t>
            </a:r>
            <a:r>
              <a:rPr lang="de-DE" sz="2400" b="1" dirty="0">
                <a:solidFill>
                  <a:srgbClr val="006B95"/>
                </a:solidFill>
              </a:rPr>
              <a:t>interessengeleitet und selbstgesteuert</a:t>
            </a:r>
          </a:p>
          <a:p>
            <a:r>
              <a:rPr lang="de-DE" sz="2400" dirty="0">
                <a:solidFill>
                  <a:srgbClr val="006B95"/>
                </a:solidFill>
              </a:rPr>
              <a:t>ein Projekt umsetzen und es am Ende präsentieren.</a:t>
            </a:r>
          </a:p>
          <a:p>
            <a:endParaRPr lang="de-DE" sz="2400" dirty="0">
              <a:solidFill>
                <a:srgbClr val="006B95"/>
              </a:solidFill>
            </a:endParaRPr>
          </a:p>
          <a:p>
            <a:r>
              <a:rPr lang="de-DE" sz="2400" dirty="0">
                <a:solidFill>
                  <a:srgbClr val="006B95"/>
                </a:solidFill>
              </a:rPr>
              <a:t>Schülerinnen und Schüler befassen sich mit einem komplexen Problem auf mehreren und unterschiedlichen</a:t>
            </a:r>
          </a:p>
          <a:p>
            <a:r>
              <a:rPr lang="de-DE" sz="2400" dirty="0">
                <a:solidFill>
                  <a:srgbClr val="006B95"/>
                </a:solidFill>
              </a:rPr>
              <a:t>Ebenen näher. </a:t>
            </a:r>
          </a:p>
          <a:p>
            <a:r>
              <a:rPr lang="de-DE" sz="2400" dirty="0">
                <a:solidFill>
                  <a:srgbClr val="006B95"/>
                </a:solidFill>
              </a:rPr>
              <a:t>Sie erweitern ihre Fähigkeiten im Bereich der Meta-Kognition (Reflexion, Selbstregulierung, Motivation), des </a:t>
            </a:r>
            <a:r>
              <a:rPr lang="de-DE" sz="2400" dirty="0" err="1">
                <a:solidFill>
                  <a:srgbClr val="006B95"/>
                </a:solidFill>
              </a:rPr>
              <a:t>kollaborativen</a:t>
            </a:r>
            <a:r>
              <a:rPr lang="de-DE" sz="2400" dirty="0">
                <a:solidFill>
                  <a:srgbClr val="006B95"/>
                </a:solidFill>
              </a:rPr>
              <a:t> Arbeitens, der Wissensaneignung sowie der Wissensverwaltung.</a:t>
            </a:r>
          </a:p>
        </p:txBody>
      </p:sp>
    </p:spTree>
    <p:extLst>
      <p:ext uri="{BB962C8B-B14F-4D97-AF65-F5344CB8AC3E}">
        <p14:creationId xmlns:p14="http://schemas.microsoft.com/office/powerpoint/2010/main" val="170062552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35935" y="48768"/>
            <a:ext cx="7680961" cy="931975"/>
          </a:xfrm>
          <a:solidFill>
            <a:schemeClr val="bg1"/>
          </a:solidFill>
        </p:spPr>
        <p:txBody>
          <a:bodyPr>
            <a:normAutofit/>
          </a:bodyPr>
          <a:lstStyle/>
          <a:p>
            <a:pPr algn="ctr"/>
            <a:r>
              <a:rPr lang="de-DE" sz="4000" b="1" dirty="0">
                <a:solidFill>
                  <a:srgbClr val="006B95"/>
                </a:solidFill>
              </a:rPr>
              <a:t>Digitale Drehtür</a:t>
            </a:r>
          </a:p>
        </p:txBody>
      </p:sp>
      <p:pic>
        <p:nvPicPr>
          <p:cNvPr id="1026" name="Picture 2" descr="Digitale Drehtür – Schule am Falkplatz">
            <a:extLst>
              <a:ext uri="{FF2B5EF4-FFF2-40B4-BE49-F238E27FC236}">
                <a16:creationId xmlns:a16="http://schemas.microsoft.com/office/drawing/2014/main" id="{E44F4BF2-354C-4B31-E7BF-7DCA7CE99029}"/>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2099" t="17658" r="22235" b="21846"/>
          <a:stretch/>
        </p:blipFill>
        <p:spPr bwMode="auto">
          <a:xfrm>
            <a:off x="10353730" y="-33885"/>
            <a:ext cx="1679773" cy="1014628"/>
          </a:xfrm>
          <a:prstGeom prst="rect">
            <a:avLst/>
          </a:prstGeom>
          <a:noFill/>
          <a:extLst>
            <a:ext uri="{909E8E84-426E-40DD-AFC4-6F175D3DCCD1}">
              <a14:hiddenFill xmlns:a14="http://schemas.microsoft.com/office/drawing/2010/main">
                <a:solidFill>
                  <a:srgbClr val="FFFFFF"/>
                </a:solidFill>
              </a14:hiddenFill>
            </a:ext>
          </a:extLst>
        </p:spPr>
      </p:pic>
      <p:pic>
        <p:nvPicPr>
          <p:cNvPr id="4" name="Grafik 3">
            <a:extLst>
              <a:ext uri="{FF2B5EF4-FFF2-40B4-BE49-F238E27FC236}">
                <a16:creationId xmlns:a16="http://schemas.microsoft.com/office/drawing/2014/main" id="{BD664839-C7FD-6BD8-4040-898CEE4605E8}"/>
              </a:ext>
            </a:extLst>
          </p:cNvPr>
          <p:cNvPicPr>
            <a:picLocks noChangeAspect="1"/>
          </p:cNvPicPr>
          <p:nvPr/>
        </p:nvPicPr>
        <p:blipFill>
          <a:blip r:embed="rId3"/>
          <a:stretch>
            <a:fillRect/>
          </a:stretch>
        </p:blipFill>
        <p:spPr>
          <a:xfrm>
            <a:off x="137522" y="1649366"/>
            <a:ext cx="11895981" cy="3349354"/>
          </a:xfrm>
          <a:prstGeom prst="rect">
            <a:avLst/>
          </a:prstGeom>
        </p:spPr>
      </p:pic>
    </p:spTree>
    <p:extLst>
      <p:ext uri="{BB962C8B-B14F-4D97-AF65-F5344CB8AC3E}">
        <p14:creationId xmlns:p14="http://schemas.microsoft.com/office/powerpoint/2010/main" val="261977680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438400" y="0"/>
            <a:ext cx="9604248" cy="1024128"/>
          </a:xfrm>
          <a:solidFill>
            <a:schemeClr val="bg1"/>
          </a:solidFill>
        </p:spPr>
        <p:txBody>
          <a:bodyPr>
            <a:normAutofit fontScale="90000"/>
          </a:bodyPr>
          <a:lstStyle/>
          <a:p>
            <a:pPr algn="ctr"/>
            <a:r>
              <a:rPr lang="de-DE" sz="3600" b="1" dirty="0">
                <a:solidFill>
                  <a:srgbClr val="006B95"/>
                </a:solidFill>
              </a:rPr>
              <a:t>Das Schulische </a:t>
            </a:r>
            <a:r>
              <a:rPr lang="de-DE" sz="3600" b="1" dirty="0" err="1">
                <a:solidFill>
                  <a:srgbClr val="006B95"/>
                </a:solidFill>
              </a:rPr>
              <a:t>Enrichment</a:t>
            </a:r>
            <a:r>
              <a:rPr lang="de-DE" sz="3600" b="1" dirty="0">
                <a:solidFill>
                  <a:srgbClr val="006B95"/>
                </a:solidFill>
              </a:rPr>
              <a:t>- Modell (SEM) von Joseph S. </a:t>
            </a:r>
            <a:r>
              <a:rPr lang="de-DE" sz="3600" b="1" dirty="0" err="1">
                <a:solidFill>
                  <a:srgbClr val="006B95"/>
                </a:solidFill>
              </a:rPr>
              <a:t>Renzulli</a:t>
            </a:r>
            <a:r>
              <a:rPr lang="de-DE" sz="3600" b="1" dirty="0">
                <a:solidFill>
                  <a:srgbClr val="006B95"/>
                </a:solidFill>
              </a:rPr>
              <a:t> und Sally M. Reis </a:t>
            </a:r>
          </a:p>
        </p:txBody>
      </p:sp>
      <p:graphicFrame>
        <p:nvGraphicFramePr>
          <p:cNvPr id="3" name="Tabelle 2"/>
          <p:cNvGraphicFramePr>
            <a:graphicFrameLocks noGrp="1"/>
          </p:cNvGraphicFramePr>
          <p:nvPr>
            <p:extLst>
              <p:ext uri="{D42A27DB-BD31-4B8C-83A1-F6EECF244321}">
                <p14:modId xmlns:p14="http://schemas.microsoft.com/office/powerpoint/2010/main" val="1332959942"/>
              </p:ext>
            </p:extLst>
          </p:nvPr>
        </p:nvGraphicFramePr>
        <p:xfrm>
          <a:off x="109728" y="2933638"/>
          <a:ext cx="11932920" cy="2834640"/>
        </p:xfrm>
        <a:graphic>
          <a:graphicData uri="http://schemas.openxmlformats.org/drawingml/2006/table">
            <a:tbl>
              <a:tblPr firstRow="1" bandRow="1">
                <a:tableStyleId>{5C22544A-7EE6-4342-B048-85BDC9FD1C3A}</a:tableStyleId>
              </a:tblPr>
              <a:tblGrid>
                <a:gridCol w="3977640">
                  <a:extLst>
                    <a:ext uri="{9D8B030D-6E8A-4147-A177-3AD203B41FA5}">
                      <a16:colId xmlns:a16="http://schemas.microsoft.com/office/drawing/2014/main" val="2072314831"/>
                    </a:ext>
                  </a:extLst>
                </a:gridCol>
                <a:gridCol w="3977640">
                  <a:extLst>
                    <a:ext uri="{9D8B030D-6E8A-4147-A177-3AD203B41FA5}">
                      <a16:colId xmlns:a16="http://schemas.microsoft.com/office/drawing/2014/main" val="2926389638"/>
                    </a:ext>
                  </a:extLst>
                </a:gridCol>
                <a:gridCol w="3977640">
                  <a:extLst>
                    <a:ext uri="{9D8B030D-6E8A-4147-A177-3AD203B41FA5}">
                      <a16:colId xmlns:a16="http://schemas.microsoft.com/office/drawing/2014/main" val="4290046050"/>
                    </a:ext>
                  </a:extLst>
                </a:gridCol>
              </a:tblGrid>
              <a:tr h="814819">
                <a:tc>
                  <a:txBody>
                    <a:bodyPr/>
                    <a:lstStyle/>
                    <a:p>
                      <a:pPr algn="ctr"/>
                      <a:r>
                        <a:rPr lang="de-DE" sz="2400" dirty="0"/>
                        <a:t>Typ I Aktivitäten („</a:t>
                      </a:r>
                      <a:r>
                        <a:rPr lang="de-DE" sz="2400" dirty="0" err="1"/>
                        <a:t>Apéro</a:t>
                      </a:r>
                      <a:r>
                        <a:rPr lang="de-DE" sz="2400" dirty="0"/>
                        <a:t>-Häppchen“)</a:t>
                      </a:r>
                    </a:p>
                  </a:txBody>
                  <a:tcPr/>
                </a:tc>
                <a:tc>
                  <a:txBody>
                    <a:bodyPr/>
                    <a:lstStyle/>
                    <a:p>
                      <a:pPr algn="ctr"/>
                      <a:r>
                        <a:rPr lang="de-DE" sz="2400" dirty="0"/>
                        <a:t>Typ II Aktivitäten („Kochkurs“)</a:t>
                      </a:r>
                    </a:p>
                  </a:txBody>
                  <a:tcPr/>
                </a:tc>
                <a:tc>
                  <a:txBody>
                    <a:bodyPr/>
                    <a:lstStyle/>
                    <a:p>
                      <a:pPr algn="ctr"/>
                      <a:r>
                        <a:rPr lang="de-DE" sz="2400" dirty="0"/>
                        <a:t>Typ III Aktivitäten („Festmahlzeit“)</a:t>
                      </a:r>
                    </a:p>
                  </a:txBody>
                  <a:tcPr/>
                </a:tc>
                <a:extLst>
                  <a:ext uri="{0D108BD9-81ED-4DB2-BD59-A6C34878D82A}">
                    <a16:rowId xmlns:a16="http://schemas.microsoft.com/office/drawing/2014/main" val="460500778"/>
                  </a:ext>
                </a:extLst>
              </a:tr>
              <a:tr h="1822125">
                <a:tc>
                  <a:txBody>
                    <a:bodyPr/>
                    <a:lstStyle/>
                    <a:p>
                      <a:r>
                        <a:rPr lang="de-DE" b="1" dirty="0">
                          <a:solidFill>
                            <a:srgbClr val="006B95"/>
                          </a:solidFill>
                        </a:rPr>
                        <a:t>Schnupperangebote</a:t>
                      </a:r>
                      <a:r>
                        <a:rPr lang="de-DE" dirty="0">
                          <a:solidFill>
                            <a:srgbClr val="006B95"/>
                          </a:solidFill>
                        </a:rPr>
                        <a:t> sollen </a:t>
                      </a:r>
                      <a:r>
                        <a:rPr lang="de-DE" b="1" dirty="0">
                          <a:solidFill>
                            <a:srgbClr val="006B95"/>
                          </a:solidFill>
                        </a:rPr>
                        <a:t>Interessensgebiete</a:t>
                      </a:r>
                      <a:r>
                        <a:rPr lang="de-DE" dirty="0">
                          <a:solidFill>
                            <a:srgbClr val="006B95"/>
                          </a:solidFill>
                        </a:rPr>
                        <a:t> erschließen und den Lernenden die Entscheidung vereinfachen, eine Problemstellung zu erforschen oder ein Thema zu vertiefen.</a:t>
                      </a:r>
                    </a:p>
                  </a:txBody>
                  <a:tcPr/>
                </a:tc>
                <a:tc>
                  <a:txBody>
                    <a:bodyPr/>
                    <a:lstStyle/>
                    <a:p>
                      <a:r>
                        <a:rPr lang="de-DE" dirty="0">
                          <a:solidFill>
                            <a:srgbClr val="006B95"/>
                          </a:solidFill>
                        </a:rPr>
                        <a:t>Materialien, weiterführenden </a:t>
                      </a:r>
                      <a:r>
                        <a:rPr lang="de-DE" b="1" dirty="0">
                          <a:solidFill>
                            <a:srgbClr val="006B95"/>
                          </a:solidFill>
                        </a:rPr>
                        <a:t>Methoden und Lerntechniken</a:t>
                      </a:r>
                      <a:r>
                        <a:rPr lang="de-DE" dirty="0">
                          <a:solidFill>
                            <a:srgbClr val="006B95"/>
                          </a:solidFill>
                        </a:rPr>
                        <a:t>, welche die Entwicklung höherer Denkprozesse ermöglichen. Sie bringen Lernenden </a:t>
                      </a:r>
                      <a:r>
                        <a:rPr lang="de-DE" b="1" dirty="0">
                          <a:solidFill>
                            <a:srgbClr val="006B95"/>
                          </a:solidFill>
                        </a:rPr>
                        <a:t>fortgeschrittene und professionelle Arbeitstechniken näher.</a:t>
                      </a:r>
                    </a:p>
                  </a:txBody>
                  <a:tcPr/>
                </a:tc>
                <a:tc>
                  <a:txBody>
                    <a:bodyPr/>
                    <a:lstStyle/>
                    <a:p>
                      <a:r>
                        <a:rPr lang="de-DE" dirty="0">
                          <a:solidFill>
                            <a:srgbClr val="006B95"/>
                          </a:solidFill>
                        </a:rPr>
                        <a:t>Lernende werden selber zu „Forscherinnen“ und „Forschern“ und ein echtes Problem oder Themenfeld mit geeigneten Methoden wird bearbeitet.</a:t>
                      </a:r>
                    </a:p>
                  </a:txBody>
                  <a:tcPr/>
                </a:tc>
                <a:extLst>
                  <a:ext uri="{0D108BD9-81ED-4DB2-BD59-A6C34878D82A}">
                    <a16:rowId xmlns:a16="http://schemas.microsoft.com/office/drawing/2014/main" val="263931660"/>
                  </a:ext>
                </a:extLst>
              </a:tr>
            </a:tbl>
          </a:graphicData>
        </a:graphic>
      </p:graphicFrame>
      <p:pic>
        <p:nvPicPr>
          <p:cNvPr id="1026" name="Picture 2" descr="Josef Renzulli.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0016" y="1099597"/>
            <a:ext cx="1907479" cy="1711889"/>
          </a:xfrm>
          <a:prstGeom prst="rect">
            <a:avLst/>
          </a:prstGeom>
          <a:noFill/>
          <a:extLst>
            <a:ext uri="{909E8E84-426E-40DD-AFC4-6F175D3DCCD1}">
              <a14:hiddenFill xmlns:a14="http://schemas.microsoft.com/office/drawing/2010/main">
                <a:solidFill>
                  <a:srgbClr val="FFFFFF"/>
                </a:solidFill>
              </a14:hiddenFill>
            </a:ext>
          </a:extLst>
        </p:spPr>
      </p:pic>
      <p:sp>
        <p:nvSpPr>
          <p:cNvPr id="4" name="Rechteck 3"/>
          <p:cNvSpPr/>
          <p:nvPr/>
        </p:nvSpPr>
        <p:spPr>
          <a:xfrm>
            <a:off x="8053961" y="2933638"/>
            <a:ext cx="3988687" cy="2834640"/>
          </a:xfrm>
          <a:prstGeom prst="rect">
            <a:avLst/>
          </a:pr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49135328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35935" y="48768"/>
            <a:ext cx="7680961" cy="931975"/>
          </a:xfrm>
          <a:solidFill>
            <a:schemeClr val="bg1"/>
          </a:solidFill>
        </p:spPr>
        <p:txBody>
          <a:bodyPr>
            <a:normAutofit/>
          </a:bodyPr>
          <a:lstStyle/>
          <a:p>
            <a:pPr algn="ctr"/>
            <a:r>
              <a:rPr lang="de-DE" sz="4000" b="1" dirty="0">
                <a:solidFill>
                  <a:srgbClr val="006B95"/>
                </a:solidFill>
              </a:rPr>
              <a:t>Digitale Drehtür</a:t>
            </a:r>
          </a:p>
        </p:txBody>
      </p:sp>
      <p:pic>
        <p:nvPicPr>
          <p:cNvPr id="1026" name="Picture 2" descr="Digitale Drehtür – Schule am Falkplatz">
            <a:extLst>
              <a:ext uri="{FF2B5EF4-FFF2-40B4-BE49-F238E27FC236}">
                <a16:creationId xmlns:a16="http://schemas.microsoft.com/office/drawing/2014/main" id="{E44F4BF2-354C-4B31-E7BF-7DCA7CE99029}"/>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2099" t="17658" r="22235" b="21846"/>
          <a:stretch/>
        </p:blipFill>
        <p:spPr bwMode="auto">
          <a:xfrm>
            <a:off x="10353730" y="-33885"/>
            <a:ext cx="1679773" cy="1014628"/>
          </a:xfrm>
          <a:prstGeom prst="rect">
            <a:avLst/>
          </a:prstGeom>
          <a:noFill/>
          <a:extLst>
            <a:ext uri="{909E8E84-426E-40DD-AFC4-6F175D3DCCD1}">
              <a14:hiddenFill xmlns:a14="http://schemas.microsoft.com/office/drawing/2010/main">
                <a:solidFill>
                  <a:srgbClr val="FFFFFF"/>
                </a:solidFill>
              </a14:hiddenFill>
            </a:ext>
          </a:extLst>
        </p:spPr>
      </p:pic>
      <p:pic>
        <p:nvPicPr>
          <p:cNvPr id="3" name="Grafik 2"/>
          <p:cNvPicPr>
            <a:picLocks noChangeAspect="1"/>
          </p:cNvPicPr>
          <p:nvPr/>
        </p:nvPicPr>
        <p:blipFill>
          <a:blip r:embed="rId3">
            <a:clrChange>
              <a:clrFrom>
                <a:srgbClr val="FFFFFF"/>
              </a:clrFrom>
              <a:clrTo>
                <a:srgbClr val="FFFFFF">
                  <a:alpha val="0"/>
                </a:srgbClr>
              </a:clrTo>
            </a:clrChange>
          </a:blip>
          <a:stretch>
            <a:fillRect/>
          </a:stretch>
        </p:blipFill>
        <p:spPr>
          <a:xfrm>
            <a:off x="2156603" y="980743"/>
            <a:ext cx="7836461" cy="4755823"/>
          </a:xfrm>
          <a:prstGeom prst="rect">
            <a:avLst/>
          </a:prstGeom>
        </p:spPr>
      </p:pic>
    </p:spTree>
    <p:extLst>
      <p:ext uri="{BB962C8B-B14F-4D97-AF65-F5344CB8AC3E}">
        <p14:creationId xmlns:p14="http://schemas.microsoft.com/office/powerpoint/2010/main" val="373948214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35935" y="48768"/>
            <a:ext cx="7680961" cy="931975"/>
          </a:xfrm>
          <a:solidFill>
            <a:schemeClr val="bg1"/>
          </a:solidFill>
        </p:spPr>
        <p:txBody>
          <a:bodyPr>
            <a:normAutofit/>
          </a:bodyPr>
          <a:lstStyle/>
          <a:p>
            <a:pPr algn="ctr"/>
            <a:r>
              <a:rPr lang="de-DE" sz="4000" b="1" dirty="0">
                <a:solidFill>
                  <a:srgbClr val="006B95"/>
                </a:solidFill>
              </a:rPr>
              <a:t>Digitale Drehtür</a:t>
            </a:r>
          </a:p>
        </p:txBody>
      </p:sp>
      <p:pic>
        <p:nvPicPr>
          <p:cNvPr id="1026" name="Picture 2" descr="Digitale Drehtür – Schule am Falkplatz">
            <a:extLst>
              <a:ext uri="{FF2B5EF4-FFF2-40B4-BE49-F238E27FC236}">
                <a16:creationId xmlns:a16="http://schemas.microsoft.com/office/drawing/2014/main" id="{E44F4BF2-354C-4B31-E7BF-7DCA7CE99029}"/>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2099" t="17658" r="22235" b="21846"/>
          <a:stretch/>
        </p:blipFill>
        <p:spPr bwMode="auto">
          <a:xfrm>
            <a:off x="10353730" y="-33885"/>
            <a:ext cx="1679773" cy="1014628"/>
          </a:xfrm>
          <a:prstGeom prst="rect">
            <a:avLst/>
          </a:prstGeom>
          <a:noFill/>
          <a:extLst>
            <a:ext uri="{909E8E84-426E-40DD-AFC4-6F175D3DCCD1}">
              <a14:hiddenFill xmlns:a14="http://schemas.microsoft.com/office/drawing/2010/main">
                <a:solidFill>
                  <a:srgbClr val="FFFFFF"/>
                </a:solidFill>
              </a14:hiddenFill>
            </a:ext>
          </a:extLst>
        </p:spPr>
      </p:pic>
      <p:sp>
        <p:nvSpPr>
          <p:cNvPr id="3" name="Rechteck 2"/>
          <p:cNvSpPr/>
          <p:nvPr/>
        </p:nvSpPr>
        <p:spPr>
          <a:xfrm>
            <a:off x="300790" y="1402890"/>
            <a:ext cx="11732713" cy="3416320"/>
          </a:xfrm>
          <a:prstGeom prst="rect">
            <a:avLst/>
          </a:prstGeom>
        </p:spPr>
        <p:txBody>
          <a:bodyPr wrap="square">
            <a:spAutoFit/>
          </a:bodyPr>
          <a:lstStyle/>
          <a:p>
            <a:r>
              <a:rPr lang="de-DE" sz="3600" b="1" dirty="0">
                <a:solidFill>
                  <a:srgbClr val="006B95"/>
                </a:solidFill>
              </a:rPr>
              <a:t>Testaccount:</a:t>
            </a:r>
          </a:p>
          <a:p>
            <a:r>
              <a:rPr lang="de-DE" sz="3600" dirty="0">
                <a:solidFill>
                  <a:srgbClr val="006B95"/>
                </a:solidFill>
              </a:rPr>
              <a:t>Anmeldenamen: </a:t>
            </a:r>
          </a:p>
          <a:p>
            <a:r>
              <a:rPr lang="de-DE" sz="3600" dirty="0">
                <a:solidFill>
                  <a:srgbClr val="006B95"/>
                </a:solidFill>
              </a:rPr>
              <a:t>testaccount1@digitale-drehtuer.de </a:t>
            </a:r>
          </a:p>
          <a:p>
            <a:endParaRPr lang="de-DE" sz="3600" dirty="0">
              <a:solidFill>
                <a:srgbClr val="006B95"/>
              </a:solidFill>
            </a:endParaRPr>
          </a:p>
          <a:p>
            <a:r>
              <a:rPr lang="de-DE" sz="3600" dirty="0">
                <a:solidFill>
                  <a:srgbClr val="006B95"/>
                </a:solidFill>
              </a:rPr>
              <a:t>Passwort: </a:t>
            </a:r>
          </a:p>
          <a:p>
            <a:r>
              <a:rPr lang="de-DE" sz="3600" dirty="0">
                <a:solidFill>
                  <a:srgbClr val="006B95"/>
                </a:solidFill>
              </a:rPr>
              <a:t>5M5w0QLOdmyT </a:t>
            </a:r>
          </a:p>
        </p:txBody>
      </p:sp>
      <p:pic>
        <p:nvPicPr>
          <p:cNvPr id="4" name="Grafik 3"/>
          <p:cNvPicPr>
            <a:picLocks noChangeAspect="1"/>
          </p:cNvPicPr>
          <p:nvPr/>
        </p:nvPicPr>
        <p:blipFill>
          <a:blip r:embed="rId3"/>
          <a:stretch>
            <a:fillRect/>
          </a:stretch>
        </p:blipFill>
        <p:spPr>
          <a:xfrm>
            <a:off x="8062150" y="1402485"/>
            <a:ext cx="3724275" cy="3695700"/>
          </a:xfrm>
          <a:prstGeom prst="rect">
            <a:avLst/>
          </a:prstGeom>
        </p:spPr>
      </p:pic>
    </p:spTree>
    <p:extLst>
      <p:ext uri="{BB962C8B-B14F-4D97-AF65-F5344CB8AC3E}">
        <p14:creationId xmlns:p14="http://schemas.microsoft.com/office/powerpoint/2010/main" val="45154912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83CCF774-383A-42C8-A8DB-D33B3F307E64}" type="datetime1">
              <a:rPr lang="de-DE" smtClean="0"/>
              <a:t>03.04.2025</a:t>
            </a:fld>
            <a:endParaRPr lang="de-DE"/>
          </a:p>
        </p:txBody>
      </p:sp>
      <p:sp>
        <p:nvSpPr>
          <p:cNvPr id="3" name="Fußzeilenplatzhalter 2"/>
          <p:cNvSpPr>
            <a:spLocks noGrp="1"/>
          </p:cNvSpPr>
          <p:nvPr>
            <p:ph type="ftr" sz="quarter" idx="11"/>
          </p:nvPr>
        </p:nvSpPr>
        <p:spPr/>
        <p:txBody>
          <a:bodyPr/>
          <a:lstStyle/>
          <a:p>
            <a:r>
              <a:rPr lang="de-DE"/>
              <a:t>Andrea Peter-Wehner</a:t>
            </a:r>
            <a:endParaRPr lang="de-DE" dirty="0"/>
          </a:p>
        </p:txBody>
      </p:sp>
      <p:pic>
        <p:nvPicPr>
          <p:cNvPr id="5" name="Grafik 4"/>
          <p:cNvPicPr>
            <a:picLocks noChangeAspect="1"/>
          </p:cNvPicPr>
          <p:nvPr/>
        </p:nvPicPr>
        <p:blipFill>
          <a:blip r:embed="rId2"/>
          <a:stretch>
            <a:fillRect/>
          </a:stretch>
        </p:blipFill>
        <p:spPr>
          <a:xfrm>
            <a:off x="2101200" y="1194816"/>
            <a:ext cx="8130406" cy="5071681"/>
          </a:xfrm>
          <a:prstGeom prst="rect">
            <a:avLst/>
          </a:prstGeom>
        </p:spPr>
      </p:pic>
      <p:sp>
        <p:nvSpPr>
          <p:cNvPr id="6" name="Titel 1"/>
          <p:cNvSpPr txBox="1">
            <a:spLocks/>
          </p:cNvSpPr>
          <p:nvPr/>
        </p:nvSpPr>
        <p:spPr>
          <a:xfrm>
            <a:off x="2550645" y="222513"/>
            <a:ext cx="7680961" cy="768096"/>
          </a:xfrm>
          <a:prstGeom prst="rect">
            <a:avLst/>
          </a:prstGeom>
          <a:solidFill>
            <a:schemeClr val="bg1"/>
          </a:solidFill>
        </p:spPr>
        <p:txBody>
          <a:bodyPr>
            <a:normAutofit/>
          </a:bodyPr>
          <a:lstStyle>
            <a:lvl1pPr algn="l" defTabSz="914400" rtl="0" eaLnBrk="1" latinLnBrk="0" hangingPunct="1">
              <a:lnSpc>
                <a:spcPct val="80000"/>
              </a:lnSpc>
              <a:spcBef>
                <a:spcPct val="0"/>
              </a:spcBef>
              <a:buNone/>
              <a:defRPr sz="4400" b="0" kern="1200" cap="none" spc="100" baseline="0">
                <a:solidFill>
                  <a:srgbClr val="006B95"/>
                </a:solidFill>
                <a:latin typeface="+mn-lt"/>
                <a:ea typeface="+mj-ea"/>
                <a:cs typeface="+mj-cs"/>
              </a:defRPr>
            </a:lvl1pPr>
          </a:lstStyle>
          <a:p>
            <a:pPr algn="ctr"/>
            <a:r>
              <a:rPr lang="de-DE" sz="4000" b="1"/>
              <a:t>Digitale Drehtür</a:t>
            </a:r>
            <a:endParaRPr lang="de-DE" sz="4000" b="1" dirty="0"/>
          </a:p>
        </p:txBody>
      </p:sp>
      <p:sp>
        <p:nvSpPr>
          <p:cNvPr id="7" name="Rechteck 6"/>
          <p:cNvSpPr/>
          <p:nvPr/>
        </p:nvSpPr>
        <p:spPr>
          <a:xfrm>
            <a:off x="8510016" y="1194816"/>
            <a:ext cx="1194816" cy="560832"/>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p:cNvSpPr txBox="1"/>
          <p:nvPr/>
        </p:nvSpPr>
        <p:spPr>
          <a:xfrm>
            <a:off x="8510016" y="1959855"/>
            <a:ext cx="2741456" cy="369332"/>
          </a:xfrm>
          <a:prstGeom prst="rect">
            <a:avLst/>
          </a:prstGeom>
          <a:noFill/>
          <a:ln>
            <a:solidFill>
              <a:schemeClr val="tx1"/>
            </a:solidFill>
          </a:ln>
        </p:spPr>
        <p:txBody>
          <a:bodyPr wrap="none" rtlCol="0">
            <a:spAutoFit/>
          </a:bodyPr>
          <a:lstStyle/>
          <a:p>
            <a:r>
              <a:rPr lang="de-DE" dirty="0"/>
              <a:t>Registrierung für Schulen</a:t>
            </a:r>
          </a:p>
        </p:txBody>
      </p:sp>
    </p:spTree>
    <p:extLst>
      <p:ext uri="{BB962C8B-B14F-4D97-AF65-F5344CB8AC3E}">
        <p14:creationId xmlns:p14="http://schemas.microsoft.com/office/powerpoint/2010/main" val="1023688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83CCF774-383A-42C8-A8DB-D33B3F307E64}" type="datetime1">
              <a:rPr lang="de-DE" smtClean="0"/>
              <a:t>03.04.2025</a:t>
            </a:fld>
            <a:endParaRPr lang="de-DE"/>
          </a:p>
        </p:txBody>
      </p:sp>
      <p:sp>
        <p:nvSpPr>
          <p:cNvPr id="3" name="Fußzeilenplatzhalter 2"/>
          <p:cNvSpPr>
            <a:spLocks noGrp="1"/>
          </p:cNvSpPr>
          <p:nvPr>
            <p:ph type="ftr" sz="quarter" idx="11"/>
          </p:nvPr>
        </p:nvSpPr>
        <p:spPr/>
        <p:txBody>
          <a:bodyPr/>
          <a:lstStyle/>
          <a:p>
            <a:r>
              <a:rPr lang="de-DE"/>
              <a:t>Andrea Peter-Wehner</a:t>
            </a:r>
            <a:endParaRPr lang="de-DE" dirty="0"/>
          </a:p>
        </p:txBody>
      </p:sp>
      <p:sp>
        <p:nvSpPr>
          <p:cNvPr id="6" name="Titel 1"/>
          <p:cNvSpPr txBox="1">
            <a:spLocks/>
          </p:cNvSpPr>
          <p:nvPr/>
        </p:nvSpPr>
        <p:spPr>
          <a:xfrm>
            <a:off x="2550645" y="222513"/>
            <a:ext cx="7680961" cy="768096"/>
          </a:xfrm>
          <a:prstGeom prst="rect">
            <a:avLst/>
          </a:prstGeom>
          <a:solidFill>
            <a:schemeClr val="bg1"/>
          </a:solidFill>
        </p:spPr>
        <p:txBody>
          <a:bodyPr>
            <a:normAutofit/>
          </a:bodyPr>
          <a:lstStyle>
            <a:lvl1pPr algn="l" defTabSz="914400" rtl="0" eaLnBrk="1" latinLnBrk="0" hangingPunct="1">
              <a:lnSpc>
                <a:spcPct val="80000"/>
              </a:lnSpc>
              <a:spcBef>
                <a:spcPct val="0"/>
              </a:spcBef>
              <a:buNone/>
              <a:defRPr sz="4400" b="0" kern="1200" cap="none" spc="100" baseline="0">
                <a:solidFill>
                  <a:srgbClr val="006B95"/>
                </a:solidFill>
                <a:latin typeface="+mn-lt"/>
                <a:ea typeface="+mj-ea"/>
                <a:cs typeface="+mj-cs"/>
              </a:defRPr>
            </a:lvl1pPr>
          </a:lstStyle>
          <a:p>
            <a:pPr algn="ctr"/>
            <a:r>
              <a:rPr lang="de-DE" sz="4000" b="1"/>
              <a:t>Digitale Drehtür</a:t>
            </a:r>
            <a:endParaRPr lang="de-DE" sz="4000" b="1" dirty="0"/>
          </a:p>
        </p:txBody>
      </p:sp>
      <p:pic>
        <p:nvPicPr>
          <p:cNvPr id="8" name="Grafik 7"/>
          <p:cNvPicPr>
            <a:picLocks noChangeAspect="1"/>
          </p:cNvPicPr>
          <p:nvPr/>
        </p:nvPicPr>
        <p:blipFill>
          <a:blip r:embed="rId2"/>
          <a:stretch>
            <a:fillRect/>
          </a:stretch>
        </p:blipFill>
        <p:spPr>
          <a:xfrm>
            <a:off x="3739365" y="1126355"/>
            <a:ext cx="5791200" cy="4818459"/>
          </a:xfrm>
          <a:prstGeom prst="rect">
            <a:avLst/>
          </a:prstGeom>
        </p:spPr>
      </p:pic>
      <p:sp>
        <p:nvSpPr>
          <p:cNvPr id="7" name="Rechteck 6"/>
          <p:cNvSpPr/>
          <p:nvPr/>
        </p:nvSpPr>
        <p:spPr>
          <a:xfrm>
            <a:off x="6184317" y="5090064"/>
            <a:ext cx="960195" cy="990496"/>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400213810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83CCF774-383A-42C8-A8DB-D33B3F307E64}" type="datetime1">
              <a:rPr lang="de-DE" smtClean="0"/>
              <a:t>03.04.2025</a:t>
            </a:fld>
            <a:endParaRPr lang="de-DE"/>
          </a:p>
        </p:txBody>
      </p:sp>
      <p:sp>
        <p:nvSpPr>
          <p:cNvPr id="3" name="Fußzeilenplatzhalter 2"/>
          <p:cNvSpPr>
            <a:spLocks noGrp="1"/>
          </p:cNvSpPr>
          <p:nvPr>
            <p:ph type="ftr" sz="quarter" idx="11"/>
          </p:nvPr>
        </p:nvSpPr>
        <p:spPr/>
        <p:txBody>
          <a:bodyPr/>
          <a:lstStyle/>
          <a:p>
            <a:r>
              <a:rPr lang="de-DE"/>
              <a:t>Andrea Peter-Wehner</a:t>
            </a:r>
            <a:endParaRPr lang="de-DE" dirty="0"/>
          </a:p>
        </p:txBody>
      </p:sp>
      <p:sp>
        <p:nvSpPr>
          <p:cNvPr id="6" name="Titel 1"/>
          <p:cNvSpPr txBox="1">
            <a:spLocks/>
          </p:cNvSpPr>
          <p:nvPr/>
        </p:nvSpPr>
        <p:spPr>
          <a:xfrm>
            <a:off x="2550645" y="222513"/>
            <a:ext cx="7680961" cy="768096"/>
          </a:xfrm>
          <a:prstGeom prst="rect">
            <a:avLst/>
          </a:prstGeom>
          <a:solidFill>
            <a:schemeClr val="bg1"/>
          </a:solidFill>
        </p:spPr>
        <p:txBody>
          <a:bodyPr>
            <a:normAutofit/>
          </a:bodyPr>
          <a:lstStyle>
            <a:lvl1pPr algn="l" defTabSz="914400" rtl="0" eaLnBrk="1" latinLnBrk="0" hangingPunct="1">
              <a:lnSpc>
                <a:spcPct val="80000"/>
              </a:lnSpc>
              <a:spcBef>
                <a:spcPct val="0"/>
              </a:spcBef>
              <a:buNone/>
              <a:defRPr sz="4400" b="0" kern="1200" cap="none" spc="100" baseline="0">
                <a:solidFill>
                  <a:srgbClr val="006B95"/>
                </a:solidFill>
                <a:latin typeface="+mn-lt"/>
                <a:ea typeface="+mj-ea"/>
                <a:cs typeface="+mj-cs"/>
              </a:defRPr>
            </a:lvl1pPr>
          </a:lstStyle>
          <a:p>
            <a:pPr algn="ctr"/>
            <a:r>
              <a:rPr lang="de-DE" sz="4000" b="1" dirty="0"/>
              <a:t>Digitale Drehtür</a:t>
            </a:r>
          </a:p>
        </p:txBody>
      </p:sp>
      <p:pic>
        <p:nvPicPr>
          <p:cNvPr id="4" name="Grafik 3"/>
          <p:cNvPicPr>
            <a:picLocks noChangeAspect="1"/>
          </p:cNvPicPr>
          <p:nvPr/>
        </p:nvPicPr>
        <p:blipFill>
          <a:blip r:embed="rId2"/>
          <a:stretch>
            <a:fillRect/>
          </a:stretch>
        </p:blipFill>
        <p:spPr>
          <a:xfrm>
            <a:off x="4086837" y="1159061"/>
            <a:ext cx="4608576" cy="4615049"/>
          </a:xfrm>
          <a:prstGeom prst="rect">
            <a:avLst/>
          </a:prstGeom>
        </p:spPr>
      </p:pic>
    </p:spTree>
    <p:extLst>
      <p:ext uri="{BB962C8B-B14F-4D97-AF65-F5344CB8AC3E}">
        <p14:creationId xmlns:p14="http://schemas.microsoft.com/office/powerpoint/2010/main" val="9172335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329665" y="279624"/>
            <a:ext cx="9115124" cy="5262979"/>
          </a:xfrm>
          <a:prstGeom prst="rect">
            <a:avLst/>
          </a:prstGeom>
        </p:spPr>
        <p:txBody>
          <a:bodyPr wrap="square">
            <a:spAutoFit/>
          </a:bodyPr>
          <a:lstStyle/>
          <a:p>
            <a:r>
              <a:rPr lang="de-DE" sz="2400" dirty="0">
                <a:solidFill>
                  <a:srgbClr val="006B95"/>
                </a:solidFill>
              </a:rPr>
              <a:t>Wir leben in einer digitalen Wissensgesellschaft, in der stetig neue Berufe für Hochqualifizierte entstehen und entstehen werden. </a:t>
            </a:r>
          </a:p>
          <a:p>
            <a:endParaRPr lang="de-DE" sz="2400" dirty="0">
              <a:solidFill>
                <a:srgbClr val="006B95"/>
              </a:solidFill>
            </a:endParaRPr>
          </a:p>
          <a:p>
            <a:r>
              <a:rPr lang="de-DE" sz="2400" dirty="0">
                <a:solidFill>
                  <a:srgbClr val="006B95"/>
                </a:solidFill>
              </a:rPr>
              <a:t>Bei gut einem Viertel aller Schülerinnen und Schüler wird eine Begabung mit besonderer Ausprägung identifiziert. </a:t>
            </a:r>
          </a:p>
          <a:p>
            <a:endParaRPr lang="de-DE" sz="2400" dirty="0">
              <a:solidFill>
                <a:srgbClr val="006B95"/>
              </a:solidFill>
            </a:endParaRPr>
          </a:p>
          <a:p>
            <a:r>
              <a:rPr lang="de-DE" sz="2400" b="1" i="1" dirty="0">
                <a:solidFill>
                  <a:srgbClr val="C00000"/>
                </a:solidFill>
              </a:rPr>
              <a:t>Die Förderung von begabten und zur Leistung bereiten Schülerinnen und Schülern sollte daher möglichst viele Lernende erreichen. Hierfür sind digitale Formate, </a:t>
            </a:r>
            <a:r>
              <a:rPr lang="de-DE" sz="2400" b="1" i="1" dirty="0">
                <a:solidFill>
                  <a:srgbClr val="FF6600"/>
                </a:solidFill>
              </a:rPr>
              <a:t>wie beispielsweise die Webakademie</a:t>
            </a:r>
            <a:r>
              <a:rPr lang="de-DE" sz="2400" b="1" i="1" dirty="0">
                <a:solidFill>
                  <a:srgbClr val="C00000"/>
                </a:solidFill>
              </a:rPr>
              <a:t>, auszuweiten. </a:t>
            </a:r>
          </a:p>
          <a:p>
            <a:endParaRPr lang="de-DE" sz="2400" dirty="0">
              <a:solidFill>
                <a:srgbClr val="006B95"/>
              </a:solidFill>
            </a:endParaRPr>
          </a:p>
          <a:p>
            <a:r>
              <a:rPr lang="de-DE" sz="2400" dirty="0">
                <a:solidFill>
                  <a:srgbClr val="006B95"/>
                </a:solidFill>
              </a:rPr>
              <a:t>Die Konzepte der Schulen mit inhaltlichen Schwerpunkten sind unter Berücksichtigung der Erkenntnisse aus der Forschung auf dem Gebiet der Begabtenförderung weiterzuentwickeln.</a:t>
            </a:r>
          </a:p>
        </p:txBody>
      </p:sp>
      <p:pic>
        <p:nvPicPr>
          <p:cNvPr id="4" name="Grafik 3"/>
          <p:cNvPicPr>
            <a:picLocks noChangeAspect="1"/>
          </p:cNvPicPr>
          <p:nvPr/>
        </p:nvPicPr>
        <p:blipFill>
          <a:blip r:embed="rId2"/>
          <a:stretch>
            <a:fillRect/>
          </a:stretch>
        </p:blipFill>
        <p:spPr>
          <a:xfrm>
            <a:off x="9847326" y="159308"/>
            <a:ext cx="2171700" cy="2105025"/>
          </a:xfrm>
          <a:prstGeom prst="rect">
            <a:avLst/>
          </a:prstGeom>
        </p:spPr>
      </p:pic>
    </p:spTree>
    <p:extLst>
      <p:ext uri="{BB962C8B-B14F-4D97-AF65-F5344CB8AC3E}">
        <p14:creationId xmlns:p14="http://schemas.microsoft.com/office/powerpoint/2010/main" val="345255040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83CCF774-383A-42C8-A8DB-D33B3F307E64}" type="datetime1">
              <a:rPr lang="de-DE" smtClean="0"/>
              <a:t>03.04.2025</a:t>
            </a:fld>
            <a:endParaRPr lang="de-DE"/>
          </a:p>
        </p:txBody>
      </p:sp>
      <p:sp>
        <p:nvSpPr>
          <p:cNvPr id="3" name="Fußzeilenplatzhalter 2"/>
          <p:cNvSpPr>
            <a:spLocks noGrp="1"/>
          </p:cNvSpPr>
          <p:nvPr>
            <p:ph type="ftr" sz="quarter" idx="11"/>
          </p:nvPr>
        </p:nvSpPr>
        <p:spPr/>
        <p:txBody>
          <a:bodyPr/>
          <a:lstStyle/>
          <a:p>
            <a:r>
              <a:rPr lang="de-DE"/>
              <a:t>Andrea Peter-Wehner</a:t>
            </a:r>
            <a:endParaRPr lang="de-DE" dirty="0"/>
          </a:p>
        </p:txBody>
      </p:sp>
      <p:sp>
        <p:nvSpPr>
          <p:cNvPr id="5" name="Rectangle 1"/>
          <p:cNvSpPr>
            <a:spLocks noChangeArrowheads="1"/>
          </p:cNvSpPr>
          <p:nvPr/>
        </p:nvSpPr>
        <p:spPr bwMode="auto">
          <a:xfrm>
            <a:off x="355303" y="1044189"/>
            <a:ext cx="11358879" cy="387798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2800" b="1" i="0" u="none" strike="noStrike" cap="none" normalizeH="0" baseline="0" dirty="0">
                <a:ln>
                  <a:noFill/>
                </a:ln>
                <a:solidFill>
                  <a:srgbClr val="006B95"/>
                </a:solidFill>
                <a:effectLst/>
                <a:latin typeface="Arial" panose="020B0604020202020204" pitchFamily="34" charset="0"/>
                <a:ea typeface="Lexend"/>
              </a:rPr>
              <a:t>Was passiert im Anschluss?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2800" b="1" i="0" u="none" strike="noStrike" cap="none" normalizeH="0" baseline="0" dirty="0">
              <a:ln>
                <a:noFill/>
              </a:ln>
              <a:solidFill>
                <a:srgbClr val="006B95"/>
              </a:solidFill>
              <a:effectLst/>
              <a:latin typeface="Arial" panose="020B0604020202020204" pitchFamily="34" charset="0"/>
              <a:ea typeface="Lexend"/>
            </a:endParaRPr>
          </a:p>
          <a:p>
            <a:pPr marL="0" marR="0" lvl="0" indent="0" algn="l" defTabSz="914400" rtl="0" eaLnBrk="0" fontAlgn="base" latinLnBrk="0" hangingPunct="0">
              <a:lnSpc>
                <a:spcPct val="100000"/>
              </a:lnSpc>
              <a:spcBef>
                <a:spcPct val="0"/>
              </a:spcBef>
              <a:spcAft>
                <a:spcPct val="0"/>
              </a:spcAft>
              <a:buClrTx/>
              <a:buSzTx/>
              <a:buFontTx/>
              <a:buAutoNum type="arabicPeriod"/>
              <a:tabLst/>
            </a:pPr>
            <a:r>
              <a:rPr kumimoji="0" lang="de-DE" altLang="de-DE" sz="2800" b="0" i="0" u="none" strike="noStrike" cap="none" normalizeH="0" baseline="0" dirty="0">
                <a:ln>
                  <a:noFill/>
                </a:ln>
                <a:solidFill>
                  <a:srgbClr val="006B95"/>
                </a:solidFill>
                <a:effectLst/>
                <a:latin typeface="Arial" panose="020B0604020202020204" pitchFamily="34" charset="0"/>
                <a:ea typeface="Lexend"/>
              </a:rPr>
              <a:t>Wir erhalten das ausgefüllte Formular und pflegen Ihre Schule in das </a:t>
            </a:r>
          </a:p>
          <a:p>
            <a:pPr marL="0" marR="0" lvl="0" indent="0" algn="l" defTabSz="914400" rtl="0" eaLnBrk="0" fontAlgn="base" latinLnBrk="0" hangingPunct="0">
              <a:lnSpc>
                <a:spcPct val="100000"/>
              </a:lnSpc>
              <a:spcBef>
                <a:spcPct val="0"/>
              </a:spcBef>
              <a:spcAft>
                <a:spcPct val="0"/>
              </a:spcAft>
              <a:buClrTx/>
              <a:buSzTx/>
              <a:tabLst/>
            </a:pPr>
            <a:r>
              <a:rPr kumimoji="0" lang="de-DE" altLang="de-DE" sz="2800" b="0" i="0" u="none" strike="noStrike" cap="none" normalizeH="0" baseline="0" dirty="0">
                <a:ln>
                  <a:noFill/>
                </a:ln>
                <a:solidFill>
                  <a:srgbClr val="006B95"/>
                </a:solidFill>
                <a:effectLst/>
                <a:latin typeface="Arial" panose="020B0604020202020204" pitchFamily="34" charset="0"/>
                <a:ea typeface="Lexend"/>
              </a:rPr>
              <a:t>System ein.</a:t>
            </a:r>
          </a:p>
          <a:p>
            <a:pPr marL="0" marR="0" lvl="0" indent="0" algn="l" defTabSz="914400" rtl="0" eaLnBrk="0" fontAlgn="base" latinLnBrk="0" hangingPunct="0">
              <a:lnSpc>
                <a:spcPct val="100000"/>
              </a:lnSpc>
              <a:spcBef>
                <a:spcPct val="0"/>
              </a:spcBef>
              <a:spcAft>
                <a:spcPct val="0"/>
              </a:spcAft>
              <a:buClrTx/>
              <a:buSzTx/>
              <a:tabLst/>
            </a:pPr>
            <a:endParaRPr kumimoji="0" lang="de-DE" altLang="de-DE" sz="2800" b="0" i="0" u="none" strike="noStrike" cap="none" normalizeH="0" baseline="0" dirty="0">
              <a:ln>
                <a:noFill/>
              </a:ln>
              <a:solidFill>
                <a:srgbClr val="006B95"/>
              </a:solidFill>
              <a:effectLst/>
              <a:latin typeface="Arial" panose="020B0604020202020204" pitchFamily="34" charset="0"/>
              <a:ea typeface="Lexend"/>
            </a:endParaRPr>
          </a:p>
          <a:p>
            <a:pPr marL="0" marR="0" lvl="0" indent="0" algn="l" defTabSz="914400" rtl="0" eaLnBrk="0" fontAlgn="base" latinLnBrk="0" hangingPunct="0">
              <a:lnSpc>
                <a:spcPct val="100000"/>
              </a:lnSpc>
              <a:spcBef>
                <a:spcPct val="0"/>
              </a:spcBef>
              <a:spcAft>
                <a:spcPct val="0"/>
              </a:spcAft>
              <a:buClrTx/>
              <a:buSzTx/>
              <a:buFontTx/>
              <a:buAutoNum type="arabicPeriod" startAt="2"/>
              <a:tabLst/>
            </a:pPr>
            <a:r>
              <a:rPr kumimoji="0" lang="de-DE" altLang="de-DE" sz="2800" b="0" i="0" u="none" strike="noStrike" cap="none" normalizeH="0" baseline="0" dirty="0">
                <a:ln>
                  <a:noFill/>
                </a:ln>
                <a:solidFill>
                  <a:srgbClr val="006B95"/>
                </a:solidFill>
                <a:effectLst/>
                <a:latin typeface="Arial" panose="020B0604020202020204" pitchFamily="34" charset="0"/>
                <a:ea typeface="Lexend"/>
              </a:rPr>
              <a:t>Sie erhalten von uns innerhalb von 1 – 2 Wochen eine E-Mail mit </a:t>
            </a:r>
          </a:p>
          <a:p>
            <a:pPr marL="0" marR="0" lvl="0" indent="0" algn="l" defTabSz="914400" rtl="0" eaLnBrk="0" fontAlgn="base" latinLnBrk="0" hangingPunct="0">
              <a:lnSpc>
                <a:spcPct val="100000"/>
              </a:lnSpc>
              <a:spcBef>
                <a:spcPct val="0"/>
              </a:spcBef>
              <a:spcAft>
                <a:spcPct val="0"/>
              </a:spcAft>
              <a:buClrTx/>
              <a:buSzTx/>
              <a:tabLst/>
            </a:pPr>
            <a:r>
              <a:rPr kumimoji="0" lang="de-DE" altLang="de-DE" sz="2800" b="0" i="0" u="none" strike="noStrike" cap="none" normalizeH="0" baseline="0" dirty="0">
                <a:ln>
                  <a:noFill/>
                </a:ln>
                <a:solidFill>
                  <a:srgbClr val="006B95"/>
                </a:solidFill>
                <a:effectLst/>
                <a:latin typeface="Arial" panose="020B0604020202020204" pitchFamily="34" charset="0"/>
                <a:ea typeface="Lexend"/>
              </a:rPr>
              <a:t>dem individuellen Registrierungslink Ihrer Schule und weiteres </a:t>
            </a:r>
          </a:p>
          <a:p>
            <a:pPr marL="0" marR="0" lvl="0" indent="0" algn="l" defTabSz="914400" rtl="0" eaLnBrk="0" fontAlgn="base" latinLnBrk="0" hangingPunct="0">
              <a:lnSpc>
                <a:spcPct val="100000"/>
              </a:lnSpc>
              <a:spcBef>
                <a:spcPct val="0"/>
              </a:spcBef>
              <a:spcAft>
                <a:spcPct val="0"/>
              </a:spcAft>
              <a:buClrTx/>
              <a:buSzTx/>
              <a:tabLst/>
            </a:pPr>
            <a:r>
              <a:rPr kumimoji="0" lang="de-DE" altLang="de-DE" sz="2800" b="0" i="0" u="none" strike="noStrike" cap="none" normalizeH="0" baseline="0" dirty="0">
                <a:ln>
                  <a:noFill/>
                </a:ln>
                <a:solidFill>
                  <a:srgbClr val="006B95"/>
                </a:solidFill>
                <a:effectLst/>
                <a:latin typeface="Arial" panose="020B0604020202020204" pitchFamily="34" charset="0"/>
                <a:ea typeface="Lexend"/>
              </a:rPr>
              <a:t>Informationsmaterial.</a:t>
            </a: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2800" b="0" i="0" u="none" strike="noStrike" cap="none" normalizeH="0" baseline="0" dirty="0">
                <a:ln>
                  <a:noFill/>
                </a:ln>
                <a:solidFill>
                  <a:srgbClr val="006B95"/>
                </a:solidFill>
                <a:effectLst/>
                <a:latin typeface="Arial" panose="020B0604020202020204" pitchFamily="34" charset="0"/>
                <a:ea typeface="Lexend"/>
              </a:rPr>
              <a:t> </a:t>
            </a:r>
            <a:endParaRPr kumimoji="0" lang="de-DE" altLang="de-DE" sz="2800" b="0" i="0" u="none" strike="noStrike" cap="none" normalizeH="0" baseline="0" dirty="0">
              <a:ln>
                <a:noFill/>
              </a:ln>
              <a:solidFill>
                <a:srgbClr val="006B95"/>
              </a:solidFill>
              <a:effectLst/>
              <a:latin typeface="Arial" panose="020B0604020202020204" pitchFamily="34" charset="0"/>
            </a:endParaRPr>
          </a:p>
        </p:txBody>
      </p:sp>
      <p:sp>
        <p:nvSpPr>
          <p:cNvPr id="8" name="Rectangle 3"/>
          <p:cNvSpPr>
            <a:spLocks noChangeArrowheads="1"/>
          </p:cNvSpPr>
          <p:nvPr/>
        </p:nvSpPr>
        <p:spPr bwMode="auto">
          <a:xfrm>
            <a:off x="355303" y="4957775"/>
            <a:ext cx="11653817" cy="73866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200" b="1" i="0" u="none" strike="noStrike" cap="none" normalizeH="0" baseline="0" dirty="0">
              <a:ln>
                <a:noFill/>
              </a:ln>
              <a:solidFill>
                <a:srgbClr val="333333"/>
              </a:solidFill>
              <a:effectLst/>
              <a:latin typeface="Arial" panose="020B0604020202020204" pitchFamily="34" charset="0"/>
              <a:ea typeface="Lexend"/>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200" b="1" i="0" u="none" strike="noStrike" cap="none" normalizeH="0" baseline="0" dirty="0">
                <a:ln>
                  <a:noFill/>
                </a:ln>
                <a:solidFill>
                  <a:srgbClr val="006B95"/>
                </a:solidFill>
                <a:effectLst/>
                <a:latin typeface="Arial" panose="020B0604020202020204" pitchFamily="34" charset="0"/>
                <a:ea typeface="Lexend"/>
              </a:rPr>
              <a:t>Wichtig!</a:t>
            </a:r>
            <a:endParaRPr kumimoji="0" lang="de-DE" altLang="de-DE" sz="1200" b="0" i="0" u="none" strike="noStrike" cap="none" normalizeH="0" baseline="0" dirty="0">
              <a:ln>
                <a:noFill/>
              </a:ln>
              <a:solidFill>
                <a:srgbClr val="006B95"/>
              </a:solidFill>
              <a:effectLst/>
              <a:latin typeface="Arial" panose="020B0604020202020204" pitchFamily="34" charset="0"/>
              <a:ea typeface="Lexend"/>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200" b="0" i="0" u="none" strike="noStrike" cap="none" normalizeH="0" baseline="0" dirty="0">
                <a:ln>
                  <a:noFill/>
                </a:ln>
                <a:solidFill>
                  <a:srgbClr val="006B95"/>
                </a:solidFill>
                <a:effectLst/>
                <a:latin typeface="Arial" panose="020B0604020202020204" pitchFamily="34" charset="0"/>
                <a:ea typeface="Lexend"/>
              </a:rPr>
              <a:t>Wir bearbeiten Neueingänge jeden </a:t>
            </a:r>
            <a:r>
              <a:rPr kumimoji="0" lang="de-DE" altLang="de-DE" sz="1200" b="1" i="0" u="none" strike="noStrike" cap="none" normalizeH="0" baseline="0" dirty="0">
                <a:ln>
                  <a:noFill/>
                </a:ln>
                <a:solidFill>
                  <a:srgbClr val="006B95"/>
                </a:solidFill>
                <a:effectLst/>
                <a:latin typeface="Arial" panose="020B0604020202020204" pitchFamily="34" charset="0"/>
                <a:ea typeface="Lexend"/>
              </a:rPr>
              <a:t>Dienstag</a:t>
            </a:r>
            <a:r>
              <a:rPr kumimoji="0" lang="de-DE" altLang="de-DE" sz="1200" b="0" i="0" u="none" strike="noStrike" cap="none" normalizeH="0" baseline="0" dirty="0">
                <a:ln>
                  <a:noFill/>
                </a:ln>
                <a:solidFill>
                  <a:srgbClr val="006B95"/>
                </a:solidFill>
                <a:effectLst/>
                <a:latin typeface="Arial" panose="020B0604020202020204" pitchFamily="34" charset="0"/>
                <a:ea typeface="Lexend"/>
              </a:rPr>
              <a:t> und </a:t>
            </a:r>
            <a:r>
              <a:rPr kumimoji="0" lang="de-DE" altLang="de-DE" sz="1200" b="1" i="0" u="none" strike="noStrike" cap="none" normalizeH="0" baseline="0" dirty="0">
                <a:ln>
                  <a:noFill/>
                </a:ln>
                <a:solidFill>
                  <a:srgbClr val="006B95"/>
                </a:solidFill>
                <a:effectLst/>
                <a:latin typeface="Arial" panose="020B0604020202020204" pitchFamily="34" charset="0"/>
                <a:ea typeface="Lexend"/>
              </a:rPr>
              <a:t>Mittwoch</a:t>
            </a:r>
            <a:r>
              <a:rPr kumimoji="0" lang="de-DE" altLang="de-DE" sz="1200" b="0" i="0" u="none" strike="noStrike" cap="none" normalizeH="0" baseline="0" dirty="0">
                <a:ln>
                  <a:noFill/>
                </a:ln>
                <a:solidFill>
                  <a:srgbClr val="006B95"/>
                </a:solidFill>
                <a:effectLst/>
                <a:latin typeface="Arial" panose="020B0604020202020204" pitchFamily="34" charset="0"/>
                <a:ea typeface="Lexend"/>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200" b="0" i="0" u="none" strike="noStrike" cap="none" normalizeH="0" baseline="0" dirty="0">
                <a:ln>
                  <a:noFill/>
                </a:ln>
                <a:solidFill>
                  <a:srgbClr val="006B95"/>
                </a:solidFill>
                <a:effectLst/>
                <a:latin typeface="Arial" panose="020B0604020202020204" pitchFamily="34" charset="0"/>
                <a:ea typeface="Lexend"/>
              </a:rPr>
              <a:t>Sollten Sie innerhalb von zwei Wochen keine Mail von uns erhalten haben, wenden Sie sich bitte an: </a:t>
            </a:r>
            <a:r>
              <a:rPr kumimoji="0" lang="de-DE" altLang="de-DE" sz="1200" b="0" i="0" u="none" strike="noStrike" cap="none" normalizeH="0" baseline="0" dirty="0">
                <a:ln>
                  <a:noFill/>
                </a:ln>
                <a:solidFill>
                  <a:srgbClr val="006B95"/>
                </a:solidFill>
                <a:effectLst/>
                <a:latin typeface="Arial" panose="020B0604020202020204" pitchFamily="34" charset="0"/>
                <a:ea typeface="Lexend"/>
                <a:hlinkClick r:id="rId2"/>
              </a:rPr>
              <a:t>kontakt@digitale-drehtuer.de</a:t>
            </a:r>
            <a:endParaRPr kumimoji="0" lang="de-DE" altLang="de-DE" sz="1800" b="0" i="0" u="none" strike="noStrike" cap="none" normalizeH="0" baseline="0" dirty="0">
              <a:ln>
                <a:noFill/>
              </a:ln>
              <a:solidFill>
                <a:srgbClr val="006B95"/>
              </a:solidFill>
              <a:effectLst/>
              <a:latin typeface="Arial" panose="020B0604020202020204" pitchFamily="34" charset="0"/>
            </a:endParaRPr>
          </a:p>
        </p:txBody>
      </p:sp>
      <p:sp>
        <p:nvSpPr>
          <p:cNvPr id="11" name="Titel 1"/>
          <p:cNvSpPr txBox="1">
            <a:spLocks/>
          </p:cNvSpPr>
          <p:nvPr/>
        </p:nvSpPr>
        <p:spPr>
          <a:xfrm>
            <a:off x="2550645" y="222513"/>
            <a:ext cx="7680961" cy="768096"/>
          </a:xfrm>
          <a:prstGeom prst="rect">
            <a:avLst/>
          </a:prstGeom>
          <a:solidFill>
            <a:schemeClr val="bg1"/>
          </a:solidFill>
        </p:spPr>
        <p:txBody>
          <a:bodyPr>
            <a:normAutofit/>
          </a:bodyPr>
          <a:lstStyle>
            <a:lvl1pPr algn="l" defTabSz="914400" rtl="0" eaLnBrk="1" latinLnBrk="0" hangingPunct="1">
              <a:lnSpc>
                <a:spcPct val="80000"/>
              </a:lnSpc>
              <a:spcBef>
                <a:spcPct val="0"/>
              </a:spcBef>
              <a:buNone/>
              <a:defRPr sz="4400" b="0" kern="1200" cap="none" spc="100" baseline="0">
                <a:solidFill>
                  <a:srgbClr val="006B95"/>
                </a:solidFill>
                <a:latin typeface="+mn-lt"/>
                <a:ea typeface="+mj-ea"/>
                <a:cs typeface="+mj-cs"/>
              </a:defRPr>
            </a:lvl1pPr>
          </a:lstStyle>
          <a:p>
            <a:pPr algn="ctr"/>
            <a:r>
              <a:rPr lang="de-DE" sz="4000" b="1" dirty="0"/>
              <a:t>Digitale Drehtür</a:t>
            </a:r>
          </a:p>
        </p:txBody>
      </p:sp>
    </p:spTree>
    <p:extLst>
      <p:ext uri="{BB962C8B-B14F-4D97-AF65-F5344CB8AC3E}">
        <p14:creationId xmlns:p14="http://schemas.microsoft.com/office/powerpoint/2010/main" val="366073295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83CCF774-383A-42C8-A8DB-D33B3F307E64}" type="datetime1">
              <a:rPr lang="de-DE" smtClean="0"/>
              <a:t>03.04.2025</a:t>
            </a:fld>
            <a:endParaRPr lang="de-DE"/>
          </a:p>
        </p:txBody>
      </p:sp>
      <p:sp>
        <p:nvSpPr>
          <p:cNvPr id="3" name="Fußzeilenplatzhalter 2"/>
          <p:cNvSpPr>
            <a:spLocks noGrp="1"/>
          </p:cNvSpPr>
          <p:nvPr>
            <p:ph type="ftr" sz="quarter" idx="11"/>
          </p:nvPr>
        </p:nvSpPr>
        <p:spPr/>
        <p:txBody>
          <a:bodyPr/>
          <a:lstStyle/>
          <a:p>
            <a:r>
              <a:rPr lang="de-DE"/>
              <a:t>Andrea Peter-Wehner</a:t>
            </a:r>
            <a:endParaRPr lang="de-DE" dirty="0"/>
          </a:p>
        </p:txBody>
      </p:sp>
      <p:pic>
        <p:nvPicPr>
          <p:cNvPr id="5" name="Grafik 4"/>
          <p:cNvPicPr>
            <a:picLocks noChangeAspect="1"/>
          </p:cNvPicPr>
          <p:nvPr/>
        </p:nvPicPr>
        <p:blipFill>
          <a:blip r:embed="rId2"/>
          <a:stretch>
            <a:fillRect/>
          </a:stretch>
        </p:blipFill>
        <p:spPr>
          <a:xfrm>
            <a:off x="2537930" y="0"/>
            <a:ext cx="9498391" cy="1103472"/>
          </a:xfrm>
          <a:prstGeom prst="rect">
            <a:avLst/>
          </a:prstGeom>
        </p:spPr>
      </p:pic>
      <p:pic>
        <p:nvPicPr>
          <p:cNvPr id="4" name="Grafik 3"/>
          <p:cNvPicPr>
            <a:picLocks noChangeAspect="1"/>
          </p:cNvPicPr>
          <p:nvPr/>
        </p:nvPicPr>
        <p:blipFill>
          <a:blip r:embed="rId3"/>
          <a:stretch>
            <a:fillRect/>
          </a:stretch>
        </p:blipFill>
        <p:spPr>
          <a:xfrm>
            <a:off x="112151" y="1491916"/>
            <a:ext cx="6911605" cy="3453063"/>
          </a:xfrm>
          <a:prstGeom prst="rect">
            <a:avLst/>
          </a:prstGeom>
        </p:spPr>
      </p:pic>
      <p:pic>
        <p:nvPicPr>
          <p:cNvPr id="6" name="Grafik 5"/>
          <p:cNvPicPr>
            <a:picLocks noChangeAspect="1"/>
          </p:cNvPicPr>
          <p:nvPr/>
        </p:nvPicPr>
        <p:blipFill>
          <a:blip r:embed="rId4"/>
          <a:stretch>
            <a:fillRect/>
          </a:stretch>
        </p:blipFill>
        <p:spPr>
          <a:xfrm>
            <a:off x="4566134" y="1141201"/>
            <a:ext cx="7241586" cy="4369261"/>
          </a:xfrm>
          <a:prstGeom prst="rect">
            <a:avLst/>
          </a:prstGeom>
        </p:spPr>
      </p:pic>
      <p:sp>
        <p:nvSpPr>
          <p:cNvPr id="7" name="Titel 1"/>
          <p:cNvSpPr txBox="1">
            <a:spLocks/>
          </p:cNvSpPr>
          <p:nvPr/>
        </p:nvSpPr>
        <p:spPr>
          <a:xfrm>
            <a:off x="112151" y="85748"/>
            <a:ext cx="9461562" cy="931975"/>
          </a:xfrm>
          <a:prstGeom prst="rect">
            <a:avLst/>
          </a:prstGeom>
          <a:solidFill>
            <a:schemeClr val="bg1"/>
          </a:solidFill>
        </p:spPr>
        <p:txBody>
          <a:bodyPr>
            <a:normAutofit fontScale="92500" lnSpcReduction="10000"/>
          </a:bodyPr>
          <a:lstStyle>
            <a:lvl1pPr algn="l" defTabSz="914400" rtl="0" eaLnBrk="1" latinLnBrk="0" hangingPunct="1">
              <a:lnSpc>
                <a:spcPct val="80000"/>
              </a:lnSpc>
              <a:spcBef>
                <a:spcPct val="0"/>
              </a:spcBef>
              <a:buNone/>
              <a:defRPr sz="4400" b="0" kern="1200" cap="none" spc="100" baseline="0">
                <a:solidFill>
                  <a:srgbClr val="006B95"/>
                </a:solidFill>
                <a:latin typeface="+mn-lt"/>
                <a:ea typeface="+mj-ea"/>
                <a:cs typeface="+mj-cs"/>
              </a:defRPr>
            </a:lvl1pPr>
          </a:lstStyle>
          <a:p>
            <a:pPr algn="ctr">
              <a:lnSpc>
                <a:spcPct val="100000"/>
              </a:lnSpc>
            </a:pPr>
            <a:r>
              <a:rPr lang="de-DE" sz="3200" dirty="0">
                <a:latin typeface="Arial" panose="020B0604020202020204" pitchFamily="34" charset="0"/>
                <a:cs typeface="Arial" panose="020B0604020202020204" pitchFamily="34" charset="0"/>
              </a:rPr>
              <a:t>Bausteine zur Entwicklung eines schulischen </a:t>
            </a:r>
          </a:p>
          <a:p>
            <a:pPr algn="ctr">
              <a:lnSpc>
                <a:spcPct val="100000"/>
              </a:lnSpc>
            </a:pPr>
            <a:r>
              <a:rPr lang="de-DE" sz="3200" dirty="0">
                <a:latin typeface="Arial" panose="020B0604020202020204" pitchFamily="34" charset="0"/>
                <a:cs typeface="Arial" panose="020B0604020202020204" pitchFamily="34" charset="0"/>
              </a:rPr>
              <a:t>Konzepts für die Digitale Drehtür</a:t>
            </a:r>
          </a:p>
        </p:txBody>
      </p:sp>
    </p:spTree>
    <p:extLst>
      <p:ext uri="{BB962C8B-B14F-4D97-AF65-F5344CB8AC3E}">
        <p14:creationId xmlns:p14="http://schemas.microsoft.com/office/powerpoint/2010/main" val="168224904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ihandform 6"/>
          <p:cNvSpPr/>
          <p:nvPr/>
        </p:nvSpPr>
        <p:spPr>
          <a:xfrm>
            <a:off x="8758989" y="4150449"/>
            <a:ext cx="1058779" cy="722340"/>
          </a:xfrm>
          <a:custGeom>
            <a:avLst/>
            <a:gdLst>
              <a:gd name="connsiteX0" fmla="*/ 0 w 1058779"/>
              <a:gd name="connsiteY0" fmla="*/ 722340 h 722340"/>
              <a:gd name="connsiteX1" fmla="*/ 649706 w 1058779"/>
              <a:gd name="connsiteY1" fmla="*/ 541867 h 722340"/>
              <a:gd name="connsiteX2" fmla="*/ 649706 w 1058779"/>
              <a:gd name="connsiteY2" fmla="*/ 229046 h 722340"/>
              <a:gd name="connsiteX3" fmla="*/ 637674 w 1058779"/>
              <a:gd name="connsiteY3" fmla="*/ 180919 h 722340"/>
              <a:gd name="connsiteX4" fmla="*/ 974558 w 1058779"/>
              <a:gd name="connsiteY4" fmla="*/ 12477 h 722340"/>
              <a:gd name="connsiteX5" fmla="*/ 986590 w 1058779"/>
              <a:gd name="connsiteY5" fmla="*/ 12477 h 722340"/>
              <a:gd name="connsiteX6" fmla="*/ 1058779 w 1058779"/>
              <a:gd name="connsiteY6" fmla="*/ 12477 h 722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8779" h="722340">
                <a:moveTo>
                  <a:pt x="0" y="722340"/>
                </a:moveTo>
                <a:cubicBezTo>
                  <a:pt x="270711" y="673211"/>
                  <a:pt x="541422" y="624083"/>
                  <a:pt x="649706" y="541867"/>
                </a:cubicBezTo>
                <a:cubicBezTo>
                  <a:pt x="757990" y="459651"/>
                  <a:pt x="651711" y="289204"/>
                  <a:pt x="649706" y="229046"/>
                </a:cubicBezTo>
                <a:cubicBezTo>
                  <a:pt x="647701" y="168888"/>
                  <a:pt x="583532" y="217014"/>
                  <a:pt x="637674" y="180919"/>
                </a:cubicBezTo>
                <a:cubicBezTo>
                  <a:pt x="691816" y="144824"/>
                  <a:pt x="974558" y="12477"/>
                  <a:pt x="974558" y="12477"/>
                </a:cubicBezTo>
                <a:cubicBezTo>
                  <a:pt x="1032711" y="-15597"/>
                  <a:pt x="986590" y="12477"/>
                  <a:pt x="986590" y="12477"/>
                </a:cubicBezTo>
                <a:lnTo>
                  <a:pt x="1058779" y="12477"/>
                </a:ln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Freihandform 5"/>
          <p:cNvSpPr/>
          <p:nvPr/>
        </p:nvSpPr>
        <p:spPr>
          <a:xfrm rot="254014">
            <a:off x="1672389" y="5020991"/>
            <a:ext cx="3392198" cy="587183"/>
          </a:xfrm>
          <a:custGeom>
            <a:avLst/>
            <a:gdLst>
              <a:gd name="connsiteX0" fmla="*/ 0 w 2255173"/>
              <a:gd name="connsiteY0" fmla="*/ 137931 h 765032"/>
              <a:gd name="connsiteX1" fmla="*/ 613611 w 2255173"/>
              <a:gd name="connsiteY1" fmla="*/ 751541 h 765032"/>
              <a:gd name="connsiteX2" fmla="*/ 1082843 w 2255173"/>
              <a:gd name="connsiteY2" fmla="*/ 498878 h 765032"/>
              <a:gd name="connsiteX3" fmla="*/ 1419727 w 2255173"/>
              <a:gd name="connsiteY3" fmla="*/ 583099 h 765032"/>
              <a:gd name="connsiteX4" fmla="*/ 1876927 w 2255173"/>
              <a:gd name="connsiteY4" fmla="*/ 763573 h 765032"/>
              <a:gd name="connsiteX5" fmla="*/ 2237874 w 2255173"/>
              <a:gd name="connsiteY5" fmla="*/ 474815 h 765032"/>
              <a:gd name="connsiteX6" fmla="*/ 2201779 w 2255173"/>
              <a:gd name="connsiteY6" fmla="*/ 41678 h 765032"/>
              <a:gd name="connsiteX7" fmla="*/ 2213811 w 2255173"/>
              <a:gd name="connsiteY7" fmla="*/ 41678 h 765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55173" h="765032">
                <a:moveTo>
                  <a:pt x="0" y="137931"/>
                </a:moveTo>
                <a:cubicBezTo>
                  <a:pt x="216568" y="414657"/>
                  <a:pt x="433137" y="691383"/>
                  <a:pt x="613611" y="751541"/>
                </a:cubicBezTo>
                <a:cubicBezTo>
                  <a:pt x="794085" y="811699"/>
                  <a:pt x="948490" y="526952"/>
                  <a:pt x="1082843" y="498878"/>
                </a:cubicBezTo>
                <a:cubicBezTo>
                  <a:pt x="1217196" y="470804"/>
                  <a:pt x="1287380" y="538983"/>
                  <a:pt x="1419727" y="583099"/>
                </a:cubicBezTo>
                <a:cubicBezTo>
                  <a:pt x="1552074" y="627215"/>
                  <a:pt x="1740569" y="781620"/>
                  <a:pt x="1876927" y="763573"/>
                </a:cubicBezTo>
                <a:cubicBezTo>
                  <a:pt x="2013285" y="745526"/>
                  <a:pt x="2183732" y="595131"/>
                  <a:pt x="2237874" y="474815"/>
                </a:cubicBezTo>
                <a:cubicBezTo>
                  <a:pt x="2292016" y="354499"/>
                  <a:pt x="2201779" y="41678"/>
                  <a:pt x="2201779" y="41678"/>
                </a:cubicBezTo>
                <a:cubicBezTo>
                  <a:pt x="2197769" y="-30511"/>
                  <a:pt x="2205790" y="5583"/>
                  <a:pt x="2213811" y="41678"/>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Freihandform 4"/>
          <p:cNvSpPr/>
          <p:nvPr/>
        </p:nvSpPr>
        <p:spPr>
          <a:xfrm>
            <a:off x="8915400" y="2129589"/>
            <a:ext cx="1559515" cy="1371600"/>
          </a:xfrm>
          <a:custGeom>
            <a:avLst/>
            <a:gdLst>
              <a:gd name="connsiteX0" fmla="*/ 866274 w 1559515"/>
              <a:gd name="connsiteY0" fmla="*/ 0 h 1371600"/>
              <a:gd name="connsiteX1" fmla="*/ 1552074 w 1559515"/>
              <a:gd name="connsiteY1" fmla="*/ 637674 h 1371600"/>
              <a:gd name="connsiteX2" fmla="*/ 1215189 w 1559515"/>
              <a:gd name="connsiteY2" fmla="*/ 974558 h 1371600"/>
              <a:gd name="connsiteX3" fmla="*/ 974558 w 1559515"/>
              <a:gd name="connsiteY3" fmla="*/ 505327 h 1371600"/>
              <a:gd name="connsiteX4" fmla="*/ 890337 w 1559515"/>
              <a:gd name="connsiteY4" fmla="*/ 1167064 h 1371600"/>
              <a:gd name="connsiteX5" fmla="*/ 0 w 1559515"/>
              <a:gd name="connsiteY5" fmla="*/ 137160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9515" h="1371600">
                <a:moveTo>
                  <a:pt x="866274" y="0"/>
                </a:moveTo>
                <a:cubicBezTo>
                  <a:pt x="1180098" y="237624"/>
                  <a:pt x="1493922" y="475248"/>
                  <a:pt x="1552074" y="637674"/>
                </a:cubicBezTo>
                <a:cubicBezTo>
                  <a:pt x="1610227" y="800100"/>
                  <a:pt x="1311442" y="996616"/>
                  <a:pt x="1215189" y="974558"/>
                </a:cubicBezTo>
                <a:cubicBezTo>
                  <a:pt x="1118936" y="952500"/>
                  <a:pt x="1028700" y="473243"/>
                  <a:pt x="974558" y="505327"/>
                </a:cubicBezTo>
                <a:cubicBezTo>
                  <a:pt x="920416" y="537411"/>
                  <a:pt x="1052763" y="1022685"/>
                  <a:pt x="890337" y="1167064"/>
                </a:cubicBezTo>
                <a:cubicBezTo>
                  <a:pt x="727911" y="1311443"/>
                  <a:pt x="363955" y="1341521"/>
                  <a:pt x="0" y="1371600"/>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Freihandform 3"/>
          <p:cNvSpPr/>
          <p:nvPr/>
        </p:nvSpPr>
        <p:spPr>
          <a:xfrm>
            <a:off x="7820526" y="138586"/>
            <a:ext cx="2070283" cy="1148793"/>
          </a:xfrm>
          <a:custGeom>
            <a:avLst/>
            <a:gdLst>
              <a:gd name="connsiteX0" fmla="*/ 0 w 2070283"/>
              <a:gd name="connsiteY0" fmla="*/ 1148793 h 1148793"/>
              <a:gd name="connsiteX1" fmla="*/ 782053 w 2070283"/>
              <a:gd name="connsiteY1" fmla="*/ 77982 h 1148793"/>
              <a:gd name="connsiteX2" fmla="*/ 336885 w 2070283"/>
              <a:gd name="connsiteY2" fmla="*/ 114077 h 1148793"/>
              <a:gd name="connsiteX3" fmla="*/ 1275348 w 2070283"/>
              <a:gd name="connsiteY3" fmla="*/ 366740 h 1148793"/>
              <a:gd name="connsiteX4" fmla="*/ 1840832 w 2070283"/>
              <a:gd name="connsiteY4" fmla="*/ 559246 h 1148793"/>
              <a:gd name="connsiteX5" fmla="*/ 2057400 w 2070283"/>
              <a:gd name="connsiteY5" fmla="*/ 1088635 h 1148793"/>
              <a:gd name="connsiteX6" fmla="*/ 2045369 w 2070283"/>
              <a:gd name="connsiteY6" fmla="*/ 1028477 h 1148793"/>
              <a:gd name="connsiteX7" fmla="*/ 2045369 w 2070283"/>
              <a:gd name="connsiteY7" fmla="*/ 1064572 h 1148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0283" h="1148793">
                <a:moveTo>
                  <a:pt x="0" y="1148793"/>
                </a:moveTo>
                <a:cubicBezTo>
                  <a:pt x="362953" y="699614"/>
                  <a:pt x="725906" y="250435"/>
                  <a:pt x="782053" y="77982"/>
                </a:cubicBezTo>
                <a:cubicBezTo>
                  <a:pt x="838200" y="-94471"/>
                  <a:pt x="254669" y="65951"/>
                  <a:pt x="336885" y="114077"/>
                </a:cubicBezTo>
                <a:cubicBezTo>
                  <a:pt x="419101" y="162203"/>
                  <a:pt x="1024690" y="292545"/>
                  <a:pt x="1275348" y="366740"/>
                </a:cubicBezTo>
                <a:cubicBezTo>
                  <a:pt x="1526006" y="440935"/>
                  <a:pt x="1710490" y="438930"/>
                  <a:pt x="1840832" y="559246"/>
                </a:cubicBezTo>
                <a:cubicBezTo>
                  <a:pt x="1971174" y="679562"/>
                  <a:pt x="2023311" y="1010430"/>
                  <a:pt x="2057400" y="1088635"/>
                </a:cubicBezTo>
                <a:cubicBezTo>
                  <a:pt x="2091489" y="1166840"/>
                  <a:pt x="2047374" y="1032487"/>
                  <a:pt x="2045369" y="1028477"/>
                </a:cubicBezTo>
                <a:cubicBezTo>
                  <a:pt x="2043364" y="1024467"/>
                  <a:pt x="2044366" y="1044519"/>
                  <a:pt x="2045369" y="1064572"/>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 name="Freihandform 43"/>
          <p:cNvSpPr/>
          <p:nvPr/>
        </p:nvSpPr>
        <p:spPr>
          <a:xfrm>
            <a:off x="6208295" y="4072090"/>
            <a:ext cx="2046570" cy="1330093"/>
          </a:xfrm>
          <a:custGeom>
            <a:avLst/>
            <a:gdLst>
              <a:gd name="connsiteX0" fmla="*/ 0 w 2046570"/>
              <a:gd name="connsiteY0" fmla="*/ 247247 h 1330093"/>
              <a:gd name="connsiteX1" fmla="*/ 613610 w 2046570"/>
              <a:gd name="connsiteY1" fmla="*/ 18647 h 1330093"/>
              <a:gd name="connsiteX2" fmla="*/ 1179094 w 2046570"/>
              <a:gd name="connsiteY2" fmla="*/ 680384 h 1330093"/>
              <a:gd name="connsiteX3" fmla="*/ 1347537 w 2046570"/>
              <a:gd name="connsiteY3" fmla="*/ 1330089 h 1330093"/>
              <a:gd name="connsiteX4" fmla="*/ 1985210 w 2046570"/>
              <a:gd name="connsiteY4" fmla="*/ 692415 h 1330093"/>
              <a:gd name="connsiteX5" fmla="*/ 1985210 w 2046570"/>
              <a:gd name="connsiteY5" fmla="*/ 680384 h 133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6570" h="1330093">
                <a:moveTo>
                  <a:pt x="0" y="247247"/>
                </a:moveTo>
                <a:cubicBezTo>
                  <a:pt x="208547" y="96852"/>
                  <a:pt x="417094" y="-53543"/>
                  <a:pt x="613610" y="18647"/>
                </a:cubicBezTo>
                <a:cubicBezTo>
                  <a:pt x="810126" y="90836"/>
                  <a:pt x="1056773" y="461810"/>
                  <a:pt x="1179094" y="680384"/>
                </a:cubicBezTo>
                <a:cubicBezTo>
                  <a:pt x="1301415" y="898958"/>
                  <a:pt x="1213184" y="1328084"/>
                  <a:pt x="1347537" y="1330089"/>
                </a:cubicBezTo>
                <a:cubicBezTo>
                  <a:pt x="1481890" y="1332094"/>
                  <a:pt x="1985210" y="692415"/>
                  <a:pt x="1985210" y="692415"/>
                </a:cubicBezTo>
                <a:cubicBezTo>
                  <a:pt x="2091489" y="584131"/>
                  <a:pt x="2038349" y="632257"/>
                  <a:pt x="1985210" y="680384"/>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Freihandform 41"/>
          <p:cNvSpPr/>
          <p:nvPr/>
        </p:nvSpPr>
        <p:spPr>
          <a:xfrm>
            <a:off x="221051" y="3016726"/>
            <a:ext cx="2943254" cy="1773703"/>
          </a:xfrm>
          <a:custGeom>
            <a:avLst/>
            <a:gdLst>
              <a:gd name="connsiteX0" fmla="*/ 2943254 w 2943254"/>
              <a:gd name="connsiteY0" fmla="*/ 484463 h 1773703"/>
              <a:gd name="connsiteX1" fmla="*/ 1114454 w 2943254"/>
              <a:gd name="connsiteY1" fmla="*/ 376179 h 1773703"/>
              <a:gd name="connsiteX2" fmla="*/ 1451338 w 2943254"/>
              <a:gd name="connsiteY2" fmla="*/ 15232 h 1773703"/>
              <a:gd name="connsiteX3" fmla="*/ 2089012 w 2943254"/>
              <a:gd name="connsiteY3" fmla="*/ 123516 h 1773703"/>
              <a:gd name="connsiteX4" fmla="*/ 224117 w 2943254"/>
              <a:gd name="connsiteY4" fmla="*/ 628842 h 1773703"/>
              <a:gd name="connsiteX5" fmla="*/ 115833 w 2943254"/>
              <a:gd name="connsiteY5" fmla="*/ 1615432 h 1773703"/>
              <a:gd name="connsiteX6" fmla="*/ 970075 w 2943254"/>
              <a:gd name="connsiteY6" fmla="*/ 1759811 h 1773703"/>
              <a:gd name="connsiteX7" fmla="*/ 982107 w 2943254"/>
              <a:gd name="connsiteY7" fmla="*/ 1759811 h 177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43254" h="1773703">
                <a:moveTo>
                  <a:pt x="2943254" y="484463"/>
                </a:moveTo>
                <a:cubicBezTo>
                  <a:pt x="2153180" y="469423"/>
                  <a:pt x="1363107" y="454384"/>
                  <a:pt x="1114454" y="376179"/>
                </a:cubicBezTo>
                <a:cubicBezTo>
                  <a:pt x="865801" y="297974"/>
                  <a:pt x="1288912" y="57342"/>
                  <a:pt x="1451338" y="15232"/>
                </a:cubicBezTo>
                <a:cubicBezTo>
                  <a:pt x="1613764" y="-26878"/>
                  <a:pt x="2293549" y="21248"/>
                  <a:pt x="2089012" y="123516"/>
                </a:cubicBezTo>
                <a:cubicBezTo>
                  <a:pt x="1884475" y="225784"/>
                  <a:pt x="552980" y="380189"/>
                  <a:pt x="224117" y="628842"/>
                </a:cubicBezTo>
                <a:cubicBezTo>
                  <a:pt x="-104746" y="877495"/>
                  <a:pt x="-8493" y="1426937"/>
                  <a:pt x="115833" y="1615432"/>
                </a:cubicBezTo>
                <a:cubicBezTo>
                  <a:pt x="240159" y="1803927"/>
                  <a:pt x="970075" y="1759811"/>
                  <a:pt x="970075" y="1759811"/>
                </a:cubicBezTo>
                <a:cubicBezTo>
                  <a:pt x="1114454" y="1783874"/>
                  <a:pt x="1048280" y="1771842"/>
                  <a:pt x="982107" y="1759811"/>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Freihandform 40"/>
          <p:cNvSpPr/>
          <p:nvPr/>
        </p:nvSpPr>
        <p:spPr>
          <a:xfrm>
            <a:off x="4501918" y="2509427"/>
            <a:ext cx="3427012" cy="916555"/>
          </a:xfrm>
          <a:custGeom>
            <a:avLst/>
            <a:gdLst>
              <a:gd name="connsiteX0" fmla="*/ 2490536 w 2490536"/>
              <a:gd name="connsiteY0" fmla="*/ 944618 h 1403102"/>
              <a:gd name="connsiteX1" fmla="*/ 1479884 w 2490536"/>
              <a:gd name="connsiteY1" fmla="*/ 776176 h 1403102"/>
              <a:gd name="connsiteX2" fmla="*/ 1094873 w 2490536"/>
              <a:gd name="connsiteY2" fmla="*/ 162566 h 1403102"/>
              <a:gd name="connsiteX3" fmla="*/ 1491915 w 2490536"/>
              <a:gd name="connsiteY3" fmla="*/ 18187 h 1403102"/>
              <a:gd name="connsiteX4" fmla="*/ 1648326 w 2490536"/>
              <a:gd name="connsiteY4" fmla="*/ 487418 h 1403102"/>
              <a:gd name="connsiteX5" fmla="*/ 1082842 w 2490536"/>
              <a:gd name="connsiteY5" fmla="*/ 1257439 h 1403102"/>
              <a:gd name="connsiteX6" fmla="*/ 0 w 2490536"/>
              <a:gd name="connsiteY6" fmla="*/ 1401818 h 1403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0536" h="1403102">
                <a:moveTo>
                  <a:pt x="2490536" y="944618"/>
                </a:moveTo>
                <a:cubicBezTo>
                  <a:pt x="2101515" y="925568"/>
                  <a:pt x="1712494" y="906518"/>
                  <a:pt x="1479884" y="776176"/>
                </a:cubicBezTo>
                <a:cubicBezTo>
                  <a:pt x="1247274" y="645834"/>
                  <a:pt x="1092868" y="288897"/>
                  <a:pt x="1094873" y="162566"/>
                </a:cubicBezTo>
                <a:cubicBezTo>
                  <a:pt x="1096878" y="36235"/>
                  <a:pt x="1399673" y="-35955"/>
                  <a:pt x="1491915" y="18187"/>
                </a:cubicBezTo>
                <a:cubicBezTo>
                  <a:pt x="1584157" y="72329"/>
                  <a:pt x="1716505" y="280876"/>
                  <a:pt x="1648326" y="487418"/>
                </a:cubicBezTo>
                <a:cubicBezTo>
                  <a:pt x="1580147" y="693960"/>
                  <a:pt x="1357563" y="1105039"/>
                  <a:pt x="1082842" y="1257439"/>
                </a:cubicBezTo>
                <a:cubicBezTo>
                  <a:pt x="808121" y="1409839"/>
                  <a:pt x="404060" y="1405828"/>
                  <a:pt x="0" y="1401818"/>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Freihandform 26"/>
          <p:cNvSpPr/>
          <p:nvPr/>
        </p:nvSpPr>
        <p:spPr>
          <a:xfrm>
            <a:off x="4319337" y="191679"/>
            <a:ext cx="2319618" cy="1613755"/>
          </a:xfrm>
          <a:custGeom>
            <a:avLst/>
            <a:gdLst>
              <a:gd name="connsiteX0" fmla="*/ 0 w 2319618"/>
              <a:gd name="connsiteY0" fmla="*/ 638500 h 1613755"/>
              <a:gd name="connsiteX1" fmla="*/ 216568 w 2319618"/>
              <a:gd name="connsiteY1" fmla="*/ 24889 h 1613755"/>
              <a:gd name="connsiteX2" fmla="*/ 661737 w 2319618"/>
              <a:gd name="connsiteY2" fmla="*/ 265521 h 1613755"/>
              <a:gd name="connsiteX3" fmla="*/ 1179095 w 2319618"/>
              <a:gd name="connsiteY3" fmla="*/ 373805 h 1613755"/>
              <a:gd name="connsiteX4" fmla="*/ 1263316 w 2319618"/>
              <a:gd name="connsiteY4" fmla="*/ 12858 h 1613755"/>
              <a:gd name="connsiteX5" fmla="*/ 1540042 w 2319618"/>
              <a:gd name="connsiteY5" fmla="*/ 229426 h 1613755"/>
              <a:gd name="connsiteX6" fmla="*/ 1323474 w 2319618"/>
              <a:gd name="connsiteY6" fmla="*/ 1564932 h 1613755"/>
              <a:gd name="connsiteX7" fmla="*/ 1034716 w 2319618"/>
              <a:gd name="connsiteY7" fmla="*/ 1288205 h 1613755"/>
              <a:gd name="connsiteX8" fmla="*/ 1251284 w 2319618"/>
              <a:gd name="connsiteY8" fmla="*/ 951321 h 1613755"/>
              <a:gd name="connsiteX9" fmla="*/ 2225842 w 2319618"/>
              <a:gd name="connsiteY9" fmla="*/ 746784 h 1613755"/>
              <a:gd name="connsiteX10" fmla="*/ 2225842 w 2319618"/>
              <a:gd name="connsiteY10" fmla="*/ 722721 h 1613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19618" h="1613755">
                <a:moveTo>
                  <a:pt x="0" y="638500"/>
                </a:moveTo>
                <a:cubicBezTo>
                  <a:pt x="53139" y="362776"/>
                  <a:pt x="106279" y="87052"/>
                  <a:pt x="216568" y="24889"/>
                </a:cubicBezTo>
                <a:cubicBezTo>
                  <a:pt x="326857" y="-37274"/>
                  <a:pt x="501316" y="207368"/>
                  <a:pt x="661737" y="265521"/>
                </a:cubicBezTo>
                <a:cubicBezTo>
                  <a:pt x="822158" y="323674"/>
                  <a:pt x="1078832" y="415915"/>
                  <a:pt x="1179095" y="373805"/>
                </a:cubicBezTo>
                <a:cubicBezTo>
                  <a:pt x="1279358" y="331695"/>
                  <a:pt x="1203158" y="36921"/>
                  <a:pt x="1263316" y="12858"/>
                </a:cubicBezTo>
                <a:cubicBezTo>
                  <a:pt x="1323474" y="-11205"/>
                  <a:pt x="1530016" y="-29253"/>
                  <a:pt x="1540042" y="229426"/>
                </a:cubicBezTo>
                <a:cubicBezTo>
                  <a:pt x="1550068" y="488105"/>
                  <a:pt x="1407695" y="1388469"/>
                  <a:pt x="1323474" y="1564932"/>
                </a:cubicBezTo>
                <a:cubicBezTo>
                  <a:pt x="1239253" y="1741395"/>
                  <a:pt x="1046748" y="1390474"/>
                  <a:pt x="1034716" y="1288205"/>
                </a:cubicBezTo>
                <a:cubicBezTo>
                  <a:pt x="1022684" y="1185937"/>
                  <a:pt x="1052763" y="1041558"/>
                  <a:pt x="1251284" y="951321"/>
                </a:cubicBezTo>
                <a:cubicBezTo>
                  <a:pt x="1449805" y="861084"/>
                  <a:pt x="2225842" y="746784"/>
                  <a:pt x="2225842" y="746784"/>
                </a:cubicBezTo>
                <a:cubicBezTo>
                  <a:pt x="2388268" y="708684"/>
                  <a:pt x="2307055" y="715702"/>
                  <a:pt x="2225842" y="722721"/>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Freihandform 25"/>
          <p:cNvSpPr/>
          <p:nvPr/>
        </p:nvSpPr>
        <p:spPr>
          <a:xfrm>
            <a:off x="1181819" y="420682"/>
            <a:ext cx="2380890" cy="1399492"/>
          </a:xfrm>
          <a:custGeom>
            <a:avLst/>
            <a:gdLst>
              <a:gd name="connsiteX0" fmla="*/ 0 w 2380890"/>
              <a:gd name="connsiteY0" fmla="*/ 1399492 h 1399492"/>
              <a:gd name="connsiteX1" fmla="*/ 422694 w 2380890"/>
              <a:gd name="connsiteY1" fmla="*/ 2012 h 1399492"/>
              <a:gd name="connsiteX2" fmla="*/ 1250830 w 2380890"/>
              <a:gd name="connsiteY2" fmla="*/ 1080314 h 1399492"/>
              <a:gd name="connsiteX3" fmla="*/ 2380890 w 2380890"/>
              <a:gd name="connsiteY3" fmla="*/ 683499 h 1399492"/>
              <a:gd name="connsiteX4" fmla="*/ 2380890 w 2380890"/>
              <a:gd name="connsiteY4" fmla="*/ 683499 h 1399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0890" h="1399492">
                <a:moveTo>
                  <a:pt x="0" y="1399492"/>
                </a:moveTo>
                <a:cubicBezTo>
                  <a:pt x="107111" y="727350"/>
                  <a:pt x="214222" y="55208"/>
                  <a:pt x="422694" y="2012"/>
                </a:cubicBezTo>
                <a:cubicBezTo>
                  <a:pt x="631166" y="-51184"/>
                  <a:pt x="924464" y="966733"/>
                  <a:pt x="1250830" y="1080314"/>
                </a:cubicBezTo>
                <a:lnTo>
                  <a:pt x="2380890" y="683499"/>
                </a:lnTo>
                <a:lnTo>
                  <a:pt x="2380890" y="683499"/>
                </a:ln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Datumsplatzhalter 1"/>
          <p:cNvSpPr>
            <a:spLocks noGrp="1"/>
          </p:cNvSpPr>
          <p:nvPr>
            <p:ph type="dt" sz="half" idx="10"/>
          </p:nvPr>
        </p:nvSpPr>
        <p:spPr/>
        <p:txBody>
          <a:bodyPr/>
          <a:lstStyle/>
          <a:p>
            <a:fld id="{02BFD2AD-3D3E-4568-A7E3-6AECD1E74508}" type="datetime1">
              <a:rPr lang="de-DE" smtClean="0"/>
              <a:t>03.04.2025</a:t>
            </a:fld>
            <a:endParaRPr lang="de-DE"/>
          </a:p>
        </p:txBody>
      </p:sp>
      <p:sp>
        <p:nvSpPr>
          <p:cNvPr id="3" name="Fußzeilenplatzhalter 2"/>
          <p:cNvSpPr>
            <a:spLocks noGrp="1"/>
          </p:cNvSpPr>
          <p:nvPr>
            <p:ph type="ftr" sz="quarter" idx="11"/>
          </p:nvPr>
        </p:nvSpPr>
        <p:spPr/>
        <p:txBody>
          <a:bodyPr/>
          <a:lstStyle/>
          <a:p>
            <a:r>
              <a:rPr lang="de-DE"/>
              <a:t>Andrea Peter-Wehner</a:t>
            </a:r>
            <a:endParaRPr lang="de-DE" dirty="0"/>
          </a:p>
        </p:txBody>
      </p:sp>
      <p:pic>
        <p:nvPicPr>
          <p:cNvPr id="14" name="Grafik 13"/>
          <p:cNvPicPr>
            <a:picLocks noChangeAspect="1"/>
          </p:cNvPicPr>
          <p:nvPr/>
        </p:nvPicPr>
        <p:blipFill>
          <a:blip r:embed="rId2"/>
          <a:stretch>
            <a:fillRect/>
          </a:stretch>
        </p:blipFill>
        <p:spPr>
          <a:xfrm rot="9410483">
            <a:off x="9837662" y="3270522"/>
            <a:ext cx="2338008" cy="2397957"/>
          </a:xfrm>
          <a:prstGeom prst="rect">
            <a:avLst/>
          </a:prstGeom>
        </p:spPr>
      </p:pic>
      <p:sp>
        <p:nvSpPr>
          <p:cNvPr id="21" name="Textfeld 20"/>
          <p:cNvSpPr txBox="1"/>
          <p:nvPr/>
        </p:nvSpPr>
        <p:spPr>
          <a:xfrm>
            <a:off x="545162" y="2357130"/>
            <a:ext cx="1473480" cy="338554"/>
          </a:xfrm>
          <a:prstGeom prst="rect">
            <a:avLst/>
          </a:prstGeom>
          <a:noFill/>
        </p:spPr>
        <p:txBody>
          <a:bodyPr wrap="none" rtlCol="0">
            <a:spAutoFit/>
          </a:bodyPr>
          <a:lstStyle/>
          <a:p>
            <a:r>
              <a:rPr lang="de-DE" sz="1600" dirty="0">
                <a:solidFill>
                  <a:srgbClr val="006B95"/>
                </a:solidFill>
              </a:rPr>
              <a:t>Das Nim-Spiel</a:t>
            </a:r>
          </a:p>
        </p:txBody>
      </p:sp>
      <p:pic>
        <p:nvPicPr>
          <p:cNvPr id="32" name="Picture 4" descr="Email, Offen, Briefumschlag, E-Mai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1628" y="594597"/>
            <a:ext cx="1838861" cy="219156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Email, Offen, Briefumschlag, E-Mai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76959" y="447372"/>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36" name="Textfeld 35"/>
          <p:cNvSpPr txBox="1"/>
          <p:nvPr/>
        </p:nvSpPr>
        <p:spPr>
          <a:xfrm>
            <a:off x="2620221" y="2198072"/>
            <a:ext cx="1625510" cy="307777"/>
          </a:xfrm>
          <a:prstGeom prst="rect">
            <a:avLst/>
          </a:prstGeom>
          <a:noFill/>
        </p:spPr>
        <p:txBody>
          <a:bodyPr wrap="none" rtlCol="0">
            <a:spAutoFit/>
          </a:bodyPr>
          <a:lstStyle/>
          <a:p>
            <a:pPr algn="ctr"/>
            <a:r>
              <a:rPr lang="de-DE" sz="1400" dirty="0">
                <a:solidFill>
                  <a:srgbClr val="006B95"/>
                </a:solidFill>
              </a:rPr>
              <a:t>Die Webakademie</a:t>
            </a:r>
          </a:p>
        </p:txBody>
      </p:sp>
      <p:pic>
        <p:nvPicPr>
          <p:cNvPr id="37" name="Grafik 3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851633">
            <a:off x="2823339" y="646072"/>
            <a:ext cx="2056263" cy="669542"/>
          </a:xfrm>
          <a:prstGeom prst="rect">
            <a:avLst/>
          </a:prstGeom>
          <a:solidFill>
            <a:schemeClr val="bg1"/>
          </a:solidFill>
        </p:spPr>
      </p:pic>
      <p:pic>
        <p:nvPicPr>
          <p:cNvPr id="38" name="Picture 4" descr="Email, Offen, Briefumschlag, E-Mai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00710" y="79446"/>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39" name="Textfeld 38"/>
          <p:cNvSpPr txBox="1"/>
          <p:nvPr/>
        </p:nvSpPr>
        <p:spPr>
          <a:xfrm>
            <a:off x="6520874" y="1803903"/>
            <a:ext cx="1104790" cy="338554"/>
          </a:xfrm>
          <a:prstGeom prst="rect">
            <a:avLst/>
          </a:prstGeom>
          <a:noFill/>
        </p:spPr>
        <p:txBody>
          <a:bodyPr wrap="none" rtlCol="0">
            <a:spAutoFit/>
          </a:bodyPr>
          <a:lstStyle/>
          <a:p>
            <a:r>
              <a:rPr lang="de-DE" sz="1600" dirty="0">
                <a:solidFill>
                  <a:srgbClr val="006B95"/>
                </a:solidFill>
              </a:rPr>
              <a:t>Begabung</a:t>
            </a:r>
          </a:p>
        </p:txBody>
      </p:sp>
      <p:pic>
        <p:nvPicPr>
          <p:cNvPr id="40" name="Grafik 39"/>
          <p:cNvPicPr>
            <a:picLocks noChangeAspect="1"/>
          </p:cNvPicPr>
          <p:nvPr/>
        </p:nvPicPr>
        <p:blipFill>
          <a:blip r:embed="rId5"/>
          <a:stretch>
            <a:fillRect/>
          </a:stretch>
        </p:blipFill>
        <p:spPr>
          <a:xfrm rot="20222969">
            <a:off x="6506968" y="421621"/>
            <a:ext cx="1395436" cy="974625"/>
          </a:xfrm>
          <a:prstGeom prst="rect">
            <a:avLst/>
          </a:prstGeom>
        </p:spPr>
      </p:pic>
      <p:pic>
        <p:nvPicPr>
          <p:cNvPr id="46" name="Picture 4" descr="Email, Offen, Briefumschlag, E-Mai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24109" y="79446"/>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47" name="Textfeld 46"/>
          <p:cNvSpPr txBox="1"/>
          <p:nvPr/>
        </p:nvSpPr>
        <p:spPr>
          <a:xfrm>
            <a:off x="10026352" y="1751068"/>
            <a:ext cx="986167" cy="461665"/>
          </a:xfrm>
          <a:prstGeom prst="rect">
            <a:avLst/>
          </a:prstGeom>
          <a:noFill/>
        </p:spPr>
        <p:txBody>
          <a:bodyPr wrap="none" rtlCol="0">
            <a:spAutoFit/>
          </a:bodyPr>
          <a:lstStyle/>
          <a:p>
            <a:pPr algn="ctr"/>
            <a:r>
              <a:rPr lang="de-DE" sz="1200" dirty="0">
                <a:solidFill>
                  <a:srgbClr val="006B95"/>
                </a:solidFill>
              </a:rPr>
              <a:t>Schulgesetz</a:t>
            </a:r>
          </a:p>
          <a:p>
            <a:pPr algn="ctr"/>
            <a:r>
              <a:rPr lang="de-DE" sz="1200" dirty="0">
                <a:solidFill>
                  <a:srgbClr val="006B95"/>
                </a:solidFill>
              </a:rPr>
              <a:t>Lehrplan</a:t>
            </a:r>
          </a:p>
        </p:txBody>
      </p:sp>
      <p:pic>
        <p:nvPicPr>
          <p:cNvPr id="48" name="Grafik 47"/>
          <p:cNvPicPr>
            <a:picLocks noChangeAspect="1"/>
          </p:cNvPicPr>
          <p:nvPr/>
        </p:nvPicPr>
        <p:blipFill rotWithShape="1">
          <a:blip r:embed="rId6"/>
          <a:srcRect/>
          <a:stretch/>
        </p:blipFill>
        <p:spPr>
          <a:xfrm>
            <a:off x="9945658" y="209367"/>
            <a:ext cx="1177586" cy="1526918"/>
          </a:xfrm>
          <a:prstGeom prst="rect">
            <a:avLst/>
          </a:prstGeom>
        </p:spPr>
      </p:pic>
      <p:pic>
        <p:nvPicPr>
          <p:cNvPr id="49" name="Picture 4" descr="Email, Offen, Briefumschlag, E-Mai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3036" y="1766287"/>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50" name="Textfeld 49"/>
          <p:cNvSpPr txBox="1"/>
          <p:nvPr/>
        </p:nvSpPr>
        <p:spPr>
          <a:xfrm>
            <a:off x="8069824" y="3462285"/>
            <a:ext cx="1185453" cy="461665"/>
          </a:xfrm>
          <a:prstGeom prst="rect">
            <a:avLst/>
          </a:prstGeom>
          <a:noFill/>
        </p:spPr>
        <p:txBody>
          <a:bodyPr wrap="none" rtlCol="0">
            <a:spAutoFit/>
          </a:bodyPr>
          <a:lstStyle/>
          <a:p>
            <a:pPr algn="ctr"/>
            <a:r>
              <a:rPr lang="de-DE" sz="1200" dirty="0">
                <a:solidFill>
                  <a:srgbClr val="006B95"/>
                </a:solidFill>
              </a:rPr>
              <a:t>Möglichkeiten </a:t>
            </a:r>
          </a:p>
          <a:p>
            <a:pPr algn="ctr"/>
            <a:r>
              <a:rPr lang="de-DE" sz="1200" dirty="0">
                <a:solidFill>
                  <a:srgbClr val="006B95"/>
                </a:solidFill>
              </a:rPr>
              <a:t>der Begafö</a:t>
            </a:r>
          </a:p>
        </p:txBody>
      </p:sp>
      <p:sp>
        <p:nvSpPr>
          <p:cNvPr id="51" name="Textfeld 50"/>
          <p:cNvSpPr txBox="1"/>
          <p:nvPr/>
        </p:nvSpPr>
        <p:spPr>
          <a:xfrm rot="18087901">
            <a:off x="7544053" y="1785748"/>
            <a:ext cx="2110578" cy="307777"/>
          </a:xfrm>
          <a:prstGeom prst="rect">
            <a:avLst/>
          </a:prstGeom>
          <a:solidFill>
            <a:schemeClr val="bg1"/>
          </a:solidFill>
          <a:ln>
            <a:solidFill>
              <a:srgbClr val="006B95"/>
            </a:solidFill>
          </a:ln>
        </p:spPr>
        <p:txBody>
          <a:bodyPr wrap="none" rtlCol="0">
            <a:spAutoFit/>
          </a:bodyPr>
          <a:lstStyle/>
          <a:p>
            <a:r>
              <a:rPr lang="de-DE" sz="1400" b="1" dirty="0">
                <a:solidFill>
                  <a:srgbClr val="006B95"/>
                </a:solidFill>
              </a:rPr>
              <a:t>Innere Differenzierung</a:t>
            </a:r>
          </a:p>
        </p:txBody>
      </p:sp>
      <p:sp>
        <p:nvSpPr>
          <p:cNvPr id="52" name="Textfeld 51"/>
          <p:cNvSpPr txBox="1"/>
          <p:nvPr/>
        </p:nvSpPr>
        <p:spPr>
          <a:xfrm rot="18860112">
            <a:off x="8053743" y="2392899"/>
            <a:ext cx="1150380" cy="307777"/>
          </a:xfrm>
          <a:prstGeom prst="rect">
            <a:avLst/>
          </a:prstGeom>
          <a:solidFill>
            <a:schemeClr val="bg1"/>
          </a:solidFill>
          <a:ln>
            <a:solidFill>
              <a:srgbClr val="006B95"/>
            </a:solidFill>
          </a:ln>
        </p:spPr>
        <p:txBody>
          <a:bodyPr wrap="none" rtlCol="0">
            <a:spAutoFit/>
          </a:bodyPr>
          <a:lstStyle/>
          <a:p>
            <a:r>
              <a:rPr lang="de-DE" sz="1400" b="1" dirty="0">
                <a:solidFill>
                  <a:srgbClr val="006B95"/>
                </a:solidFill>
              </a:rPr>
              <a:t>Enrichment</a:t>
            </a:r>
          </a:p>
        </p:txBody>
      </p:sp>
      <p:sp>
        <p:nvSpPr>
          <p:cNvPr id="53" name="Textfeld 52"/>
          <p:cNvSpPr txBox="1"/>
          <p:nvPr/>
        </p:nvSpPr>
        <p:spPr>
          <a:xfrm rot="20262768">
            <a:off x="8351249" y="2741469"/>
            <a:ext cx="1255280" cy="307777"/>
          </a:xfrm>
          <a:prstGeom prst="rect">
            <a:avLst/>
          </a:prstGeom>
          <a:solidFill>
            <a:schemeClr val="bg1"/>
          </a:solidFill>
          <a:ln>
            <a:solidFill>
              <a:srgbClr val="006B95"/>
            </a:solidFill>
          </a:ln>
        </p:spPr>
        <p:txBody>
          <a:bodyPr wrap="none" rtlCol="0">
            <a:spAutoFit/>
          </a:bodyPr>
          <a:lstStyle/>
          <a:p>
            <a:r>
              <a:rPr lang="de-DE" sz="1400" b="1" dirty="0">
                <a:solidFill>
                  <a:srgbClr val="006B95"/>
                </a:solidFill>
              </a:rPr>
              <a:t>Akzeleration</a:t>
            </a:r>
          </a:p>
        </p:txBody>
      </p:sp>
      <p:pic>
        <p:nvPicPr>
          <p:cNvPr id="54" name="Picture 4" descr="Email, Offen, Briefumschlag, E-Mai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07404" y="2689483"/>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55" name="Textfeld 54"/>
          <p:cNvSpPr txBox="1"/>
          <p:nvPr/>
        </p:nvSpPr>
        <p:spPr>
          <a:xfrm>
            <a:off x="3146231" y="4392458"/>
            <a:ext cx="1154290" cy="338554"/>
          </a:xfrm>
          <a:prstGeom prst="rect">
            <a:avLst/>
          </a:prstGeom>
          <a:noFill/>
        </p:spPr>
        <p:txBody>
          <a:bodyPr wrap="none" rtlCol="0">
            <a:spAutoFit/>
          </a:bodyPr>
          <a:lstStyle/>
          <a:p>
            <a:r>
              <a:rPr lang="de-DE" sz="1600" dirty="0">
                <a:solidFill>
                  <a:srgbClr val="006B95"/>
                </a:solidFill>
              </a:rPr>
              <a:t>Kursräume</a:t>
            </a:r>
          </a:p>
        </p:txBody>
      </p:sp>
      <p:pic>
        <p:nvPicPr>
          <p:cNvPr id="56" name="Grafik 55"/>
          <p:cNvPicPr>
            <a:picLocks noChangeAspect="1"/>
          </p:cNvPicPr>
          <p:nvPr/>
        </p:nvPicPr>
        <p:blipFill rotWithShape="1">
          <a:blip r:embed="rId7"/>
          <a:srcRect r="22408"/>
          <a:stretch/>
        </p:blipFill>
        <p:spPr>
          <a:xfrm rot="2921505">
            <a:off x="3265247" y="3000483"/>
            <a:ext cx="1123172" cy="1023400"/>
          </a:xfrm>
          <a:prstGeom prst="rect">
            <a:avLst/>
          </a:prstGeom>
        </p:spPr>
      </p:pic>
      <p:pic>
        <p:nvPicPr>
          <p:cNvPr id="43" name="Picture 4" descr="Email, Offen, Briefumschlag, E-Mai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1628" y="3481802"/>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57" name="Textfeld 56"/>
          <p:cNvSpPr txBox="1"/>
          <p:nvPr/>
        </p:nvSpPr>
        <p:spPr>
          <a:xfrm>
            <a:off x="655186" y="5200909"/>
            <a:ext cx="1223220" cy="338554"/>
          </a:xfrm>
          <a:prstGeom prst="rect">
            <a:avLst/>
          </a:prstGeom>
          <a:noFill/>
        </p:spPr>
        <p:txBody>
          <a:bodyPr wrap="none" rtlCol="0">
            <a:spAutoFit/>
          </a:bodyPr>
          <a:lstStyle/>
          <a:p>
            <a:r>
              <a:rPr lang="de-DE" sz="1600" dirty="0">
                <a:solidFill>
                  <a:srgbClr val="006B95"/>
                </a:solidFill>
              </a:rPr>
              <a:t>Ferienkurse</a:t>
            </a:r>
          </a:p>
        </p:txBody>
      </p:sp>
      <p:pic>
        <p:nvPicPr>
          <p:cNvPr id="58" name="Picture 2" descr="Schneemann, Schnee, Weihnachten, Winte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685321">
            <a:off x="881778" y="3771836"/>
            <a:ext cx="936879" cy="1314918"/>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4" descr="Email, Offen, Briefumschlag, E-Mai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88895" y="3518085"/>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60" name="Textfeld 59"/>
          <p:cNvSpPr txBox="1"/>
          <p:nvPr/>
        </p:nvSpPr>
        <p:spPr>
          <a:xfrm>
            <a:off x="5084155" y="5278994"/>
            <a:ext cx="1556260" cy="338554"/>
          </a:xfrm>
          <a:prstGeom prst="rect">
            <a:avLst/>
          </a:prstGeom>
          <a:noFill/>
        </p:spPr>
        <p:txBody>
          <a:bodyPr wrap="none" rtlCol="0">
            <a:spAutoFit/>
          </a:bodyPr>
          <a:lstStyle/>
          <a:p>
            <a:r>
              <a:rPr lang="de-DE" sz="1600" dirty="0">
                <a:solidFill>
                  <a:srgbClr val="006B95"/>
                </a:solidFill>
              </a:rPr>
              <a:t>Selbstlernkurse</a:t>
            </a:r>
          </a:p>
        </p:txBody>
      </p:sp>
      <p:pic>
        <p:nvPicPr>
          <p:cNvPr id="61" name="Grafik 60"/>
          <p:cNvPicPr>
            <a:picLocks noChangeAspect="1"/>
          </p:cNvPicPr>
          <p:nvPr/>
        </p:nvPicPr>
        <p:blipFill>
          <a:blip r:embed="rId9">
            <a:extLst>
              <a:ext uri="{BEBA8EAE-BF5A-486C-A8C5-ECC9F3942E4B}">
                <a14:imgProps xmlns:a14="http://schemas.microsoft.com/office/drawing/2010/main">
                  <a14:imgLayer r:embed="rId10">
                    <a14:imgEffect>
                      <a14:backgroundRemoval t="3543" b="98425" l="0" r="99645"/>
                    </a14:imgEffect>
                  </a14:imgLayer>
                </a14:imgProps>
              </a:ext>
            </a:extLst>
          </a:blip>
          <a:stretch>
            <a:fillRect/>
          </a:stretch>
        </p:blipFill>
        <p:spPr>
          <a:xfrm rot="19072124">
            <a:off x="5018641" y="3720326"/>
            <a:ext cx="1499992" cy="1351057"/>
          </a:xfrm>
          <a:prstGeom prst="rect">
            <a:avLst/>
          </a:prstGeom>
        </p:spPr>
      </p:pic>
      <p:pic>
        <p:nvPicPr>
          <p:cNvPr id="8" name="Grafik 7"/>
          <p:cNvPicPr>
            <a:picLocks noChangeAspect="1"/>
          </p:cNvPicPr>
          <p:nvPr/>
        </p:nvPicPr>
        <p:blipFill>
          <a:blip r:embed="rId11"/>
          <a:stretch>
            <a:fillRect/>
          </a:stretch>
        </p:blipFill>
        <p:spPr>
          <a:xfrm>
            <a:off x="7594671" y="4043392"/>
            <a:ext cx="1666280" cy="1671797"/>
          </a:xfrm>
          <a:prstGeom prst="rect">
            <a:avLst/>
          </a:prstGeom>
        </p:spPr>
      </p:pic>
      <p:pic>
        <p:nvPicPr>
          <p:cNvPr id="45" name="Grafik 44"/>
          <p:cNvPicPr>
            <a:picLocks noChangeAspect="1"/>
          </p:cNvPicPr>
          <p:nvPr/>
        </p:nvPicPr>
        <p:blipFill>
          <a:blip r:embed="rId12"/>
          <a:stretch>
            <a:fillRect/>
          </a:stretch>
        </p:blipFill>
        <p:spPr>
          <a:xfrm rot="19133814">
            <a:off x="628620" y="743839"/>
            <a:ext cx="1229566" cy="1227674"/>
          </a:xfrm>
          <a:prstGeom prst="rect">
            <a:avLst/>
          </a:prstGeom>
        </p:spPr>
      </p:pic>
      <p:sp>
        <p:nvSpPr>
          <p:cNvPr id="62" name="Textfeld 61"/>
          <p:cNvSpPr txBox="1"/>
          <p:nvPr/>
        </p:nvSpPr>
        <p:spPr>
          <a:xfrm>
            <a:off x="672411" y="2350909"/>
            <a:ext cx="1085554" cy="338554"/>
          </a:xfrm>
          <a:prstGeom prst="rect">
            <a:avLst/>
          </a:prstGeom>
          <a:noFill/>
        </p:spPr>
        <p:txBody>
          <a:bodyPr wrap="none" rtlCol="0">
            <a:spAutoFit/>
          </a:bodyPr>
          <a:lstStyle/>
          <a:p>
            <a:r>
              <a:rPr lang="de-DE" sz="1600" dirty="0" err="1">
                <a:solidFill>
                  <a:srgbClr val="006B95"/>
                </a:solidFill>
              </a:rPr>
              <a:t>Foldology</a:t>
            </a:r>
            <a:endParaRPr lang="de-DE" sz="1600" dirty="0">
              <a:solidFill>
                <a:srgbClr val="006B95"/>
              </a:solidFill>
            </a:endParaRPr>
          </a:p>
        </p:txBody>
      </p:sp>
    </p:spTree>
    <p:extLst>
      <p:ext uri="{BB962C8B-B14F-4D97-AF65-F5344CB8AC3E}">
        <p14:creationId xmlns:p14="http://schemas.microsoft.com/office/powerpoint/2010/main" val="341354066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83CCF774-383A-42C8-A8DB-D33B3F307E64}" type="datetime1">
              <a:rPr lang="de-DE" smtClean="0"/>
              <a:t>03.04.2025</a:t>
            </a:fld>
            <a:endParaRPr lang="de-DE"/>
          </a:p>
        </p:txBody>
      </p:sp>
      <p:sp>
        <p:nvSpPr>
          <p:cNvPr id="3" name="Fußzeilenplatzhalter 2"/>
          <p:cNvSpPr>
            <a:spLocks noGrp="1"/>
          </p:cNvSpPr>
          <p:nvPr>
            <p:ph type="ftr" sz="quarter" idx="11"/>
          </p:nvPr>
        </p:nvSpPr>
        <p:spPr/>
        <p:txBody>
          <a:bodyPr/>
          <a:lstStyle/>
          <a:p>
            <a:r>
              <a:rPr lang="de-DE"/>
              <a:t>Andrea Peter-Wehner</a:t>
            </a:r>
            <a:endParaRPr lang="de-DE" dirty="0"/>
          </a:p>
        </p:txBody>
      </p:sp>
      <p:pic>
        <p:nvPicPr>
          <p:cNvPr id="5" name="Grafik 4"/>
          <p:cNvPicPr>
            <a:picLocks noChangeAspect="1"/>
          </p:cNvPicPr>
          <p:nvPr/>
        </p:nvPicPr>
        <p:blipFill>
          <a:blip r:embed="rId2"/>
          <a:stretch>
            <a:fillRect/>
          </a:stretch>
        </p:blipFill>
        <p:spPr>
          <a:xfrm>
            <a:off x="1024129" y="1913557"/>
            <a:ext cx="9135460" cy="2798034"/>
          </a:xfrm>
          <a:prstGeom prst="rect">
            <a:avLst/>
          </a:prstGeom>
        </p:spPr>
      </p:pic>
    </p:spTree>
    <p:extLst>
      <p:ext uri="{BB962C8B-B14F-4D97-AF65-F5344CB8AC3E}">
        <p14:creationId xmlns:p14="http://schemas.microsoft.com/office/powerpoint/2010/main" val="13194047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rotWithShape="1">
          <a:blip r:embed="rId2"/>
          <a:srcRect t="26954"/>
          <a:stretch/>
        </p:blipFill>
        <p:spPr>
          <a:xfrm>
            <a:off x="0" y="0"/>
            <a:ext cx="12192000" cy="1261046"/>
          </a:xfrm>
          <a:prstGeom prst="rect">
            <a:avLst/>
          </a:prstGeom>
        </p:spPr>
      </p:pic>
      <p:pic>
        <p:nvPicPr>
          <p:cNvPr id="3" name="Grafik 2">
            <a:extLst>
              <a:ext uri="{FF2B5EF4-FFF2-40B4-BE49-F238E27FC236}">
                <a16:creationId xmlns:a16="http://schemas.microsoft.com/office/drawing/2014/main" id="{66AC803E-7088-408A-93E1-03BC33DD907C}"/>
              </a:ext>
            </a:extLst>
          </p:cNvPr>
          <p:cNvPicPr>
            <a:picLocks noChangeAspect="1"/>
          </p:cNvPicPr>
          <p:nvPr/>
        </p:nvPicPr>
        <p:blipFill>
          <a:blip r:embed="rId3"/>
          <a:stretch>
            <a:fillRect/>
          </a:stretch>
        </p:blipFill>
        <p:spPr>
          <a:xfrm>
            <a:off x="0" y="1261046"/>
            <a:ext cx="12192000" cy="3641651"/>
          </a:xfrm>
          <a:prstGeom prst="rect">
            <a:avLst/>
          </a:prstGeom>
        </p:spPr>
      </p:pic>
      <p:pic>
        <p:nvPicPr>
          <p:cNvPr id="7" name="Grafik 6">
            <a:extLst>
              <a:ext uri="{FF2B5EF4-FFF2-40B4-BE49-F238E27FC236}">
                <a16:creationId xmlns:a16="http://schemas.microsoft.com/office/drawing/2014/main" id="{5FF9D6BB-1E7B-4E8F-ABD6-52C510B3BAE8}"/>
              </a:ext>
            </a:extLst>
          </p:cNvPr>
          <p:cNvPicPr>
            <a:picLocks noChangeAspect="1"/>
          </p:cNvPicPr>
          <p:nvPr/>
        </p:nvPicPr>
        <p:blipFill>
          <a:blip r:embed="rId4"/>
          <a:stretch>
            <a:fillRect/>
          </a:stretch>
        </p:blipFill>
        <p:spPr>
          <a:xfrm>
            <a:off x="0" y="4141177"/>
            <a:ext cx="12192000" cy="3284845"/>
          </a:xfrm>
          <a:prstGeom prst="rect">
            <a:avLst/>
          </a:prstGeom>
        </p:spPr>
      </p:pic>
    </p:spTree>
    <p:extLst>
      <p:ext uri="{BB962C8B-B14F-4D97-AF65-F5344CB8AC3E}">
        <p14:creationId xmlns:p14="http://schemas.microsoft.com/office/powerpoint/2010/main" val="2909991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umsplatzhalter 4"/>
          <p:cNvSpPr>
            <a:spLocks noGrp="1"/>
          </p:cNvSpPr>
          <p:nvPr>
            <p:ph type="dt" sz="half" idx="10"/>
          </p:nvPr>
        </p:nvSpPr>
        <p:spPr/>
        <p:txBody>
          <a:bodyPr/>
          <a:lstStyle/>
          <a:p>
            <a:fld id="{C6E729C6-CD9B-44F8-9AFB-4F5274211ED0}" type="datetime1">
              <a:rPr lang="de-DE" smtClean="0"/>
              <a:t>03.04.2025</a:t>
            </a:fld>
            <a:endParaRPr lang="de-DE" dirty="0"/>
          </a:p>
        </p:txBody>
      </p:sp>
      <p:sp>
        <p:nvSpPr>
          <p:cNvPr id="6" name="Fußzeilenplatzhalter 5"/>
          <p:cNvSpPr>
            <a:spLocks noGrp="1"/>
          </p:cNvSpPr>
          <p:nvPr>
            <p:ph type="ftr" sz="quarter" idx="11"/>
          </p:nvPr>
        </p:nvSpPr>
        <p:spPr/>
        <p:txBody>
          <a:bodyPr/>
          <a:lstStyle/>
          <a:p>
            <a:r>
              <a:rPr lang="de-DE" dirty="0"/>
              <a:t>Andrea Peter-Wehner</a:t>
            </a:r>
          </a:p>
        </p:txBody>
      </p:sp>
      <p:sp>
        <p:nvSpPr>
          <p:cNvPr id="8" name="Textfeld 7"/>
          <p:cNvSpPr txBox="1"/>
          <p:nvPr/>
        </p:nvSpPr>
        <p:spPr>
          <a:xfrm>
            <a:off x="0" y="4026496"/>
            <a:ext cx="12043609" cy="1754326"/>
          </a:xfrm>
          <a:prstGeom prst="rect">
            <a:avLst/>
          </a:prstGeom>
          <a:solidFill>
            <a:schemeClr val="bg1"/>
          </a:solidFill>
        </p:spPr>
        <p:txBody>
          <a:bodyPr wrap="square" rtlCol="0">
            <a:spAutoFit/>
          </a:bodyPr>
          <a:lstStyle/>
          <a:p>
            <a:pPr algn="ctr"/>
            <a:r>
              <a:rPr lang="de-DE" sz="3600" b="1" dirty="0">
                <a:solidFill>
                  <a:srgbClr val="006B95"/>
                </a:solidFill>
              </a:rPr>
              <a:t>Webbasierte Plattform zur Förderung </a:t>
            </a:r>
          </a:p>
          <a:p>
            <a:pPr algn="ctr"/>
            <a:r>
              <a:rPr lang="de-DE" sz="3600" b="1" dirty="0">
                <a:solidFill>
                  <a:srgbClr val="006B95"/>
                </a:solidFill>
              </a:rPr>
              <a:t>leistungsstarker und potentiell </a:t>
            </a:r>
          </a:p>
          <a:p>
            <a:pPr algn="ctr"/>
            <a:r>
              <a:rPr lang="de-DE" sz="3600" b="1" dirty="0">
                <a:solidFill>
                  <a:srgbClr val="006B95"/>
                </a:solidFill>
              </a:rPr>
              <a:t>leistungsfähiger Schülerinnen und Schüler</a:t>
            </a:r>
          </a:p>
        </p:txBody>
      </p:sp>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78272" y="1337948"/>
            <a:ext cx="6138196" cy="1998666"/>
          </a:xfrm>
          <a:prstGeom prst="rect">
            <a:avLst/>
          </a:prstGeom>
        </p:spPr>
      </p:pic>
    </p:spTree>
    <p:extLst>
      <p:ext uri="{BB962C8B-B14F-4D97-AF65-F5344CB8AC3E}">
        <p14:creationId xmlns:p14="http://schemas.microsoft.com/office/powerpoint/2010/main" val="22503559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83CCF774-383A-42C8-A8DB-D33B3F307E64}" type="datetime1">
              <a:rPr lang="de-DE" smtClean="0"/>
              <a:t>03.04.2025</a:t>
            </a:fld>
            <a:endParaRPr lang="de-DE"/>
          </a:p>
        </p:txBody>
      </p:sp>
      <p:sp>
        <p:nvSpPr>
          <p:cNvPr id="3" name="Fußzeilenplatzhalter 2"/>
          <p:cNvSpPr>
            <a:spLocks noGrp="1"/>
          </p:cNvSpPr>
          <p:nvPr>
            <p:ph type="ftr" sz="quarter" idx="11"/>
          </p:nvPr>
        </p:nvSpPr>
        <p:spPr/>
        <p:txBody>
          <a:bodyPr/>
          <a:lstStyle/>
          <a:p>
            <a:r>
              <a:rPr lang="de-DE"/>
              <a:t>Andrea Peter-Wehner</a:t>
            </a:r>
            <a:endParaRPr lang="de-DE" dirty="0"/>
          </a:p>
        </p:txBody>
      </p:sp>
      <p:sp>
        <p:nvSpPr>
          <p:cNvPr id="6" name="Textfeld 5"/>
          <p:cNvSpPr txBox="1"/>
          <p:nvPr/>
        </p:nvSpPr>
        <p:spPr>
          <a:xfrm>
            <a:off x="-88468" y="1027202"/>
            <a:ext cx="8555811" cy="4708981"/>
          </a:xfrm>
          <a:prstGeom prst="rect">
            <a:avLst/>
          </a:prstGeom>
          <a:noFill/>
        </p:spPr>
        <p:txBody>
          <a:bodyPr wrap="square" rtlCol="0">
            <a:spAutoFit/>
          </a:bodyPr>
          <a:lstStyle/>
          <a:p>
            <a:pPr algn="ctr"/>
            <a:r>
              <a:rPr lang="de-DE" sz="6000" i="1" dirty="0">
                <a:solidFill>
                  <a:srgbClr val="006B95"/>
                </a:solidFill>
              </a:rPr>
              <a:t>«Ich habe keine besondere Begabung, sondern bin nur leidenschaftlich neugierig.»</a:t>
            </a:r>
          </a:p>
        </p:txBody>
      </p:sp>
      <p:pic>
        <p:nvPicPr>
          <p:cNvPr id="4" name="Grafik 3"/>
          <p:cNvPicPr>
            <a:picLocks noChangeAspect="1"/>
          </p:cNvPicPr>
          <p:nvPr/>
        </p:nvPicPr>
        <p:blipFill>
          <a:blip r:embed="rId2"/>
          <a:stretch>
            <a:fillRect/>
          </a:stretch>
        </p:blipFill>
        <p:spPr>
          <a:xfrm>
            <a:off x="7761732" y="1166558"/>
            <a:ext cx="4430268" cy="4430268"/>
          </a:xfrm>
          <a:prstGeom prst="rect">
            <a:avLst/>
          </a:prstGeom>
        </p:spPr>
      </p:pic>
    </p:spTree>
    <p:extLst>
      <p:ext uri="{BB962C8B-B14F-4D97-AF65-F5344CB8AC3E}">
        <p14:creationId xmlns:p14="http://schemas.microsoft.com/office/powerpoint/2010/main" val="36249028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Freihandform 44"/>
          <p:cNvSpPr/>
          <p:nvPr/>
        </p:nvSpPr>
        <p:spPr>
          <a:xfrm>
            <a:off x="8536117" y="3705702"/>
            <a:ext cx="1262186" cy="1143024"/>
          </a:xfrm>
          <a:custGeom>
            <a:avLst/>
            <a:gdLst>
              <a:gd name="connsiteX0" fmla="*/ 126620 w 1262186"/>
              <a:gd name="connsiteY0" fmla="*/ 1143024 h 1143024"/>
              <a:gd name="connsiteX1" fmla="*/ 42399 w 1262186"/>
              <a:gd name="connsiteY1" fmla="*/ 216593 h 1143024"/>
              <a:gd name="connsiteX2" fmla="*/ 716167 w 1262186"/>
              <a:gd name="connsiteY2" fmla="*/ 385035 h 1143024"/>
              <a:gd name="connsiteX3" fmla="*/ 210841 w 1262186"/>
              <a:gd name="connsiteY3" fmla="*/ 517382 h 1143024"/>
              <a:gd name="connsiteX4" fmla="*/ 704136 w 1262186"/>
              <a:gd name="connsiteY4" fmla="*/ 24 h 1143024"/>
              <a:gd name="connsiteX5" fmla="*/ 1209462 w 1262186"/>
              <a:gd name="connsiteY5" fmla="*/ 493319 h 1143024"/>
              <a:gd name="connsiteX6" fmla="*/ 1221494 w 1262186"/>
              <a:gd name="connsiteY6" fmla="*/ 493319 h 1143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2186" h="1143024">
                <a:moveTo>
                  <a:pt x="126620" y="1143024"/>
                </a:moveTo>
                <a:cubicBezTo>
                  <a:pt x="35380" y="742974"/>
                  <a:pt x="-55859" y="342924"/>
                  <a:pt x="42399" y="216593"/>
                </a:cubicBezTo>
                <a:cubicBezTo>
                  <a:pt x="140657" y="90261"/>
                  <a:pt x="688093" y="334903"/>
                  <a:pt x="716167" y="385035"/>
                </a:cubicBezTo>
                <a:cubicBezTo>
                  <a:pt x="744241" y="435166"/>
                  <a:pt x="212846" y="581550"/>
                  <a:pt x="210841" y="517382"/>
                </a:cubicBezTo>
                <a:cubicBezTo>
                  <a:pt x="208836" y="453214"/>
                  <a:pt x="537699" y="4034"/>
                  <a:pt x="704136" y="24"/>
                </a:cubicBezTo>
                <a:cubicBezTo>
                  <a:pt x="870573" y="-3986"/>
                  <a:pt x="1209462" y="493319"/>
                  <a:pt x="1209462" y="493319"/>
                </a:cubicBezTo>
                <a:cubicBezTo>
                  <a:pt x="1295688" y="575535"/>
                  <a:pt x="1258591" y="534427"/>
                  <a:pt x="1221494" y="493319"/>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 name="Freihandform 43"/>
          <p:cNvSpPr/>
          <p:nvPr/>
        </p:nvSpPr>
        <p:spPr>
          <a:xfrm>
            <a:off x="6208295" y="4072090"/>
            <a:ext cx="2046570" cy="1330093"/>
          </a:xfrm>
          <a:custGeom>
            <a:avLst/>
            <a:gdLst>
              <a:gd name="connsiteX0" fmla="*/ 0 w 2046570"/>
              <a:gd name="connsiteY0" fmla="*/ 247247 h 1330093"/>
              <a:gd name="connsiteX1" fmla="*/ 613610 w 2046570"/>
              <a:gd name="connsiteY1" fmla="*/ 18647 h 1330093"/>
              <a:gd name="connsiteX2" fmla="*/ 1179094 w 2046570"/>
              <a:gd name="connsiteY2" fmla="*/ 680384 h 1330093"/>
              <a:gd name="connsiteX3" fmla="*/ 1347537 w 2046570"/>
              <a:gd name="connsiteY3" fmla="*/ 1330089 h 1330093"/>
              <a:gd name="connsiteX4" fmla="*/ 1985210 w 2046570"/>
              <a:gd name="connsiteY4" fmla="*/ 692415 h 1330093"/>
              <a:gd name="connsiteX5" fmla="*/ 1985210 w 2046570"/>
              <a:gd name="connsiteY5" fmla="*/ 680384 h 133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6570" h="1330093">
                <a:moveTo>
                  <a:pt x="0" y="247247"/>
                </a:moveTo>
                <a:cubicBezTo>
                  <a:pt x="208547" y="96852"/>
                  <a:pt x="417094" y="-53543"/>
                  <a:pt x="613610" y="18647"/>
                </a:cubicBezTo>
                <a:cubicBezTo>
                  <a:pt x="810126" y="90836"/>
                  <a:pt x="1056773" y="461810"/>
                  <a:pt x="1179094" y="680384"/>
                </a:cubicBezTo>
                <a:cubicBezTo>
                  <a:pt x="1301415" y="898958"/>
                  <a:pt x="1213184" y="1328084"/>
                  <a:pt x="1347537" y="1330089"/>
                </a:cubicBezTo>
                <a:cubicBezTo>
                  <a:pt x="1481890" y="1332094"/>
                  <a:pt x="1985210" y="692415"/>
                  <a:pt x="1985210" y="692415"/>
                </a:cubicBezTo>
                <a:cubicBezTo>
                  <a:pt x="2091489" y="584131"/>
                  <a:pt x="2038349" y="632257"/>
                  <a:pt x="1985210" y="680384"/>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3" name="Freihandform 42"/>
          <p:cNvSpPr/>
          <p:nvPr/>
        </p:nvSpPr>
        <p:spPr>
          <a:xfrm>
            <a:off x="2021305" y="4629540"/>
            <a:ext cx="3621506" cy="1025345"/>
          </a:xfrm>
          <a:custGeom>
            <a:avLst/>
            <a:gdLst>
              <a:gd name="connsiteX0" fmla="*/ 0 w 3621506"/>
              <a:gd name="connsiteY0" fmla="*/ 255281 h 1025345"/>
              <a:gd name="connsiteX1" fmla="*/ 902369 w 3621506"/>
              <a:gd name="connsiteY1" fmla="*/ 279344 h 1025345"/>
              <a:gd name="connsiteX2" fmla="*/ 1275348 w 3621506"/>
              <a:gd name="connsiteY2" fmla="*/ 628260 h 1025345"/>
              <a:gd name="connsiteX3" fmla="*/ 745958 w 3621506"/>
              <a:gd name="connsiteY3" fmla="*/ 1025302 h 1025345"/>
              <a:gd name="connsiteX4" fmla="*/ 661737 w 3621506"/>
              <a:gd name="connsiteY4" fmla="*/ 604197 h 1025345"/>
              <a:gd name="connsiteX5" fmla="*/ 1106906 w 3621506"/>
              <a:gd name="connsiteY5" fmla="*/ 267313 h 1025345"/>
              <a:gd name="connsiteX6" fmla="*/ 1804737 w 3621506"/>
              <a:gd name="connsiteY6" fmla="*/ 568102 h 1025345"/>
              <a:gd name="connsiteX7" fmla="*/ 2358190 w 3621506"/>
              <a:gd name="connsiteY7" fmla="*/ 592165 h 1025345"/>
              <a:gd name="connsiteX8" fmla="*/ 2382253 w 3621506"/>
              <a:gd name="connsiteY8" fmla="*/ 26681 h 1025345"/>
              <a:gd name="connsiteX9" fmla="*/ 1768642 w 3621506"/>
              <a:gd name="connsiteY9" fmla="*/ 183092 h 1025345"/>
              <a:gd name="connsiteX10" fmla="*/ 2358190 w 3621506"/>
              <a:gd name="connsiteY10" fmla="*/ 977176 h 1025345"/>
              <a:gd name="connsiteX11" fmla="*/ 3621506 w 3621506"/>
              <a:gd name="connsiteY11" fmla="*/ 580134 h 1025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21506" h="1025345">
                <a:moveTo>
                  <a:pt x="0" y="255281"/>
                </a:moveTo>
                <a:cubicBezTo>
                  <a:pt x="344905" y="236231"/>
                  <a:pt x="689811" y="217181"/>
                  <a:pt x="902369" y="279344"/>
                </a:cubicBezTo>
                <a:cubicBezTo>
                  <a:pt x="1114927" y="341507"/>
                  <a:pt x="1301417" y="503934"/>
                  <a:pt x="1275348" y="628260"/>
                </a:cubicBezTo>
                <a:cubicBezTo>
                  <a:pt x="1249280" y="752586"/>
                  <a:pt x="848226" y="1029312"/>
                  <a:pt x="745958" y="1025302"/>
                </a:cubicBezTo>
                <a:cubicBezTo>
                  <a:pt x="643690" y="1021292"/>
                  <a:pt x="601579" y="730528"/>
                  <a:pt x="661737" y="604197"/>
                </a:cubicBezTo>
                <a:cubicBezTo>
                  <a:pt x="721895" y="477866"/>
                  <a:pt x="916406" y="273329"/>
                  <a:pt x="1106906" y="267313"/>
                </a:cubicBezTo>
                <a:cubicBezTo>
                  <a:pt x="1297406" y="261297"/>
                  <a:pt x="1596190" y="513960"/>
                  <a:pt x="1804737" y="568102"/>
                </a:cubicBezTo>
                <a:cubicBezTo>
                  <a:pt x="2013284" y="622244"/>
                  <a:pt x="2261938" y="682402"/>
                  <a:pt x="2358190" y="592165"/>
                </a:cubicBezTo>
                <a:cubicBezTo>
                  <a:pt x="2454442" y="501928"/>
                  <a:pt x="2480511" y="94860"/>
                  <a:pt x="2382253" y="26681"/>
                </a:cubicBezTo>
                <a:cubicBezTo>
                  <a:pt x="2283995" y="-41498"/>
                  <a:pt x="1772652" y="24676"/>
                  <a:pt x="1768642" y="183092"/>
                </a:cubicBezTo>
                <a:cubicBezTo>
                  <a:pt x="1764632" y="341508"/>
                  <a:pt x="2049379" y="911002"/>
                  <a:pt x="2358190" y="977176"/>
                </a:cubicBezTo>
                <a:cubicBezTo>
                  <a:pt x="2667001" y="1043350"/>
                  <a:pt x="3144253" y="811742"/>
                  <a:pt x="3621506" y="580134"/>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Freihandform 41"/>
          <p:cNvSpPr/>
          <p:nvPr/>
        </p:nvSpPr>
        <p:spPr>
          <a:xfrm>
            <a:off x="221051" y="3016726"/>
            <a:ext cx="2943254" cy="1773703"/>
          </a:xfrm>
          <a:custGeom>
            <a:avLst/>
            <a:gdLst>
              <a:gd name="connsiteX0" fmla="*/ 2943254 w 2943254"/>
              <a:gd name="connsiteY0" fmla="*/ 484463 h 1773703"/>
              <a:gd name="connsiteX1" fmla="*/ 1114454 w 2943254"/>
              <a:gd name="connsiteY1" fmla="*/ 376179 h 1773703"/>
              <a:gd name="connsiteX2" fmla="*/ 1451338 w 2943254"/>
              <a:gd name="connsiteY2" fmla="*/ 15232 h 1773703"/>
              <a:gd name="connsiteX3" fmla="*/ 2089012 w 2943254"/>
              <a:gd name="connsiteY3" fmla="*/ 123516 h 1773703"/>
              <a:gd name="connsiteX4" fmla="*/ 224117 w 2943254"/>
              <a:gd name="connsiteY4" fmla="*/ 628842 h 1773703"/>
              <a:gd name="connsiteX5" fmla="*/ 115833 w 2943254"/>
              <a:gd name="connsiteY5" fmla="*/ 1615432 h 1773703"/>
              <a:gd name="connsiteX6" fmla="*/ 970075 w 2943254"/>
              <a:gd name="connsiteY6" fmla="*/ 1759811 h 1773703"/>
              <a:gd name="connsiteX7" fmla="*/ 982107 w 2943254"/>
              <a:gd name="connsiteY7" fmla="*/ 1759811 h 177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43254" h="1773703">
                <a:moveTo>
                  <a:pt x="2943254" y="484463"/>
                </a:moveTo>
                <a:cubicBezTo>
                  <a:pt x="2153180" y="469423"/>
                  <a:pt x="1363107" y="454384"/>
                  <a:pt x="1114454" y="376179"/>
                </a:cubicBezTo>
                <a:cubicBezTo>
                  <a:pt x="865801" y="297974"/>
                  <a:pt x="1288912" y="57342"/>
                  <a:pt x="1451338" y="15232"/>
                </a:cubicBezTo>
                <a:cubicBezTo>
                  <a:pt x="1613764" y="-26878"/>
                  <a:pt x="2293549" y="21248"/>
                  <a:pt x="2089012" y="123516"/>
                </a:cubicBezTo>
                <a:cubicBezTo>
                  <a:pt x="1884475" y="225784"/>
                  <a:pt x="552980" y="380189"/>
                  <a:pt x="224117" y="628842"/>
                </a:cubicBezTo>
                <a:cubicBezTo>
                  <a:pt x="-104746" y="877495"/>
                  <a:pt x="-8493" y="1426937"/>
                  <a:pt x="115833" y="1615432"/>
                </a:cubicBezTo>
                <a:cubicBezTo>
                  <a:pt x="240159" y="1803927"/>
                  <a:pt x="970075" y="1759811"/>
                  <a:pt x="970075" y="1759811"/>
                </a:cubicBezTo>
                <a:cubicBezTo>
                  <a:pt x="1114454" y="1783874"/>
                  <a:pt x="1048280" y="1771842"/>
                  <a:pt x="982107" y="1759811"/>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Freihandform 40"/>
          <p:cNvSpPr/>
          <p:nvPr/>
        </p:nvSpPr>
        <p:spPr>
          <a:xfrm>
            <a:off x="4439653" y="2243750"/>
            <a:ext cx="2490536" cy="1403102"/>
          </a:xfrm>
          <a:custGeom>
            <a:avLst/>
            <a:gdLst>
              <a:gd name="connsiteX0" fmla="*/ 2490536 w 2490536"/>
              <a:gd name="connsiteY0" fmla="*/ 944618 h 1403102"/>
              <a:gd name="connsiteX1" fmla="*/ 1479884 w 2490536"/>
              <a:gd name="connsiteY1" fmla="*/ 776176 h 1403102"/>
              <a:gd name="connsiteX2" fmla="*/ 1094873 w 2490536"/>
              <a:gd name="connsiteY2" fmla="*/ 162566 h 1403102"/>
              <a:gd name="connsiteX3" fmla="*/ 1491915 w 2490536"/>
              <a:gd name="connsiteY3" fmla="*/ 18187 h 1403102"/>
              <a:gd name="connsiteX4" fmla="*/ 1648326 w 2490536"/>
              <a:gd name="connsiteY4" fmla="*/ 487418 h 1403102"/>
              <a:gd name="connsiteX5" fmla="*/ 1082842 w 2490536"/>
              <a:gd name="connsiteY5" fmla="*/ 1257439 h 1403102"/>
              <a:gd name="connsiteX6" fmla="*/ 0 w 2490536"/>
              <a:gd name="connsiteY6" fmla="*/ 1401818 h 1403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0536" h="1403102">
                <a:moveTo>
                  <a:pt x="2490536" y="944618"/>
                </a:moveTo>
                <a:cubicBezTo>
                  <a:pt x="2101515" y="925568"/>
                  <a:pt x="1712494" y="906518"/>
                  <a:pt x="1479884" y="776176"/>
                </a:cubicBezTo>
                <a:cubicBezTo>
                  <a:pt x="1247274" y="645834"/>
                  <a:pt x="1092868" y="288897"/>
                  <a:pt x="1094873" y="162566"/>
                </a:cubicBezTo>
                <a:cubicBezTo>
                  <a:pt x="1096878" y="36235"/>
                  <a:pt x="1399673" y="-35955"/>
                  <a:pt x="1491915" y="18187"/>
                </a:cubicBezTo>
                <a:cubicBezTo>
                  <a:pt x="1584157" y="72329"/>
                  <a:pt x="1716505" y="280876"/>
                  <a:pt x="1648326" y="487418"/>
                </a:cubicBezTo>
                <a:cubicBezTo>
                  <a:pt x="1580147" y="693960"/>
                  <a:pt x="1357563" y="1105039"/>
                  <a:pt x="1082842" y="1257439"/>
                </a:cubicBezTo>
                <a:cubicBezTo>
                  <a:pt x="808121" y="1409839"/>
                  <a:pt x="404060" y="1405828"/>
                  <a:pt x="0" y="1401818"/>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Freihandform 28"/>
          <p:cNvSpPr/>
          <p:nvPr/>
        </p:nvSpPr>
        <p:spPr>
          <a:xfrm>
            <a:off x="7531768" y="1455821"/>
            <a:ext cx="3369451" cy="1925224"/>
          </a:xfrm>
          <a:custGeom>
            <a:avLst/>
            <a:gdLst>
              <a:gd name="connsiteX0" fmla="*/ 3043990 w 3369451"/>
              <a:gd name="connsiteY0" fmla="*/ 0 h 1925224"/>
              <a:gd name="connsiteX1" fmla="*/ 3368843 w 3369451"/>
              <a:gd name="connsiteY1" fmla="*/ 890337 h 1925224"/>
              <a:gd name="connsiteX2" fmla="*/ 2971800 w 3369451"/>
              <a:gd name="connsiteY2" fmla="*/ 1311442 h 1925224"/>
              <a:gd name="connsiteX3" fmla="*/ 2358190 w 3369451"/>
              <a:gd name="connsiteY3" fmla="*/ 974558 h 1925224"/>
              <a:gd name="connsiteX4" fmla="*/ 2358190 w 3369451"/>
              <a:gd name="connsiteY4" fmla="*/ 1588168 h 1925224"/>
              <a:gd name="connsiteX5" fmla="*/ 1828800 w 3369451"/>
              <a:gd name="connsiteY5" fmla="*/ 1925053 h 1925224"/>
              <a:gd name="connsiteX6" fmla="*/ 0 w 3369451"/>
              <a:gd name="connsiteY6" fmla="*/ 1624263 h 192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69451" h="1925224">
                <a:moveTo>
                  <a:pt x="3043990" y="0"/>
                </a:moveTo>
                <a:cubicBezTo>
                  <a:pt x="3212432" y="335881"/>
                  <a:pt x="3380875" y="671763"/>
                  <a:pt x="3368843" y="890337"/>
                </a:cubicBezTo>
                <a:cubicBezTo>
                  <a:pt x="3356811" y="1108911"/>
                  <a:pt x="3140242" y="1297405"/>
                  <a:pt x="2971800" y="1311442"/>
                </a:cubicBezTo>
                <a:cubicBezTo>
                  <a:pt x="2803358" y="1325479"/>
                  <a:pt x="2460458" y="928437"/>
                  <a:pt x="2358190" y="974558"/>
                </a:cubicBezTo>
                <a:cubicBezTo>
                  <a:pt x="2255922" y="1020679"/>
                  <a:pt x="2446422" y="1429752"/>
                  <a:pt x="2358190" y="1588168"/>
                </a:cubicBezTo>
                <a:cubicBezTo>
                  <a:pt x="2269958" y="1746584"/>
                  <a:pt x="2221832" y="1919037"/>
                  <a:pt x="1828800" y="1925053"/>
                </a:cubicBezTo>
                <a:cubicBezTo>
                  <a:pt x="1435768" y="1931069"/>
                  <a:pt x="717884" y="1777666"/>
                  <a:pt x="0" y="1624263"/>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Freihandform 27"/>
          <p:cNvSpPr/>
          <p:nvPr/>
        </p:nvSpPr>
        <p:spPr>
          <a:xfrm>
            <a:off x="7748337" y="162525"/>
            <a:ext cx="2899610" cy="2748795"/>
          </a:xfrm>
          <a:custGeom>
            <a:avLst/>
            <a:gdLst>
              <a:gd name="connsiteX0" fmla="*/ 0 w 2899610"/>
              <a:gd name="connsiteY0" fmla="*/ 968443 h 2748795"/>
              <a:gd name="connsiteX1" fmla="*/ 721895 w 2899610"/>
              <a:gd name="connsiteY1" fmla="*/ 1004538 h 2748795"/>
              <a:gd name="connsiteX2" fmla="*/ 1227221 w 2899610"/>
              <a:gd name="connsiteY2" fmla="*/ 1714401 h 2748795"/>
              <a:gd name="connsiteX3" fmla="*/ 1696452 w 2899610"/>
              <a:gd name="connsiteY3" fmla="*/ 2676928 h 2748795"/>
              <a:gd name="connsiteX4" fmla="*/ 962526 w 2899610"/>
              <a:gd name="connsiteY4" fmla="*/ 2592707 h 2748795"/>
              <a:gd name="connsiteX5" fmla="*/ 950495 w 2899610"/>
              <a:gd name="connsiteY5" fmla="*/ 1906907 h 2748795"/>
              <a:gd name="connsiteX6" fmla="*/ 1251284 w 2899610"/>
              <a:gd name="connsiteY6" fmla="*/ 775938 h 2748795"/>
              <a:gd name="connsiteX7" fmla="*/ 1491916 w 2899610"/>
              <a:gd name="connsiteY7" fmla="*/ 54043 h 2748795"/>
              <a:gd name="connsiteX8" fmla="*/ 2033337 w 2899610"/>
              <a:gd name="connsiteY8" fmla="*/ 126233 h 2748795"/>
              <a:gd name="connsiteX9" fmla="*/ 2899610 w 2899610"/>
              <a:gd name="connsiteY9" fmla="*/ 715780 h 2748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9610" h="2748795">
                <a:moveTo>
                  <a:pt x="0" y="968443"/>
                </a:moveTo>
                <a:cubicBezTo>
                  <a:pt x="258679" y="924327"/>
                  <a:pt x="517358" y="880212"/>
                  <a:pt x="721895" y="1004538"/>
                </a:cubicBezTo>
                <a:cubicBezTo>
                  <a:pt x="926432" y="1128864"/>
                  <a:pt x="1064795" y="1435669"/>
                  <a:pt x="1227221" y="1714401"/>
                </a:cubicBezTo>
                <a:cubicBezTo>
                  <a:pt x="1389647" y="1993133"/>
                  <a:pt x="1740568" y="2530544"/>
                  <a:pt x="1696452" y="2676928"/>
                </a:cubicBezTo>
                <a:cubicBezTo>
                  <a:pt x="1652336" y="2823312"/>
                  <a:pt x="1086852" y="2721044"/>
                  <a:pt x="962526" y="2592707"/>
                </a:cubicBezTo>
                <a:cubicBezTo>
                  <a:pt x="838200" y="2464370"/>
                  <a:pt x="902369" y="2209702"/>
                  <a:pt x="950495" y="1906907"/>
                </a:cubicBezTo>
                <a:cubicBezTo>
                  <a:pt x="998621" y="1604112"/>
                  <a:pt x="1161047" y="1084749"/>
                  <a:pt x="1251284" y="775938"/>
                </a:cubicBezTo>
                <a:cubicBezTo>
                  <a:pt x="1341521" y="467127"/>
                  <a:pt x="1361574" y="162327"/>
                  <a:pt x="1491916" y="54043"/>
                </a:cubicBezTo>
                <a:cubicBezTo>
                  <a:pt x="1622258" y="-54241"/>
                  <a:pt x="1798721" y="15944"/>
                  <a:pt x="2033337" y="126233"/>
                </a:cubicBezTo>
                <a:cubicBezTo>
                  <a:pt x="2267953" y="236522"/>
                  <a:pt x="2583781" y="476151"/>
                  <a:pt x="2899610" y="715780"/>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Freihandform 26"/>
          <p:cNvSpPr/>
          <p:nvPr/>
        </p:nvSpPr>
        <p:spPr>
          <a:xfrm>
            <a:off x="4319337" y="191679"/>
            <a:ext cx="2319618" cy="1613755"/>
          </a:xfrm>
          <a:custGeom>
            <a:avLst/>
            <a:gdLst>
              <a:gd name="connsiteX0" fmla="*/ 0 w 2319618"/>
              <a:gd name="connsiteY0" fmla="*/ 638500 h 1613755"/>
              <a:gd name="connsiteX1" fmla="*/ 216568 w 2319618"/>
              <a:gd name="connsiteY1" fmla="*/ 24889 h 1613755"/>
              <a:gd name="connsiteX2" fmla="*/ 661737 w 2319618"/>
              <a:gd name="connsiteY2" fmla="*/ 265521 h 1613755"/>
              <a:gd name="connsiteX3" fmla="*/ 1179095 w 2319618"/>
              <a:gd name="connsiteY3" fmla="*/ 373805 h 1613755"/>
              <a:gd name="connsiteX4" fmla="*/ 1263316 w 2319618"/>
              <a:gd name="connsiteY4" fmla="*/ 12858 h 1613755"/>
              <a:gd name="connsiteX5" fmla="*/ 1540042 w 2319618"/>
              <a:gd name="connsiteY5" fmla="*/ 229426 h 1613755"/>
              <a:gd name="connsiteX6" fmla="*/ 1323474 w 2319618"/>
              <a:gd name="connsiteY6" fmla="*/ 1564932 h 1613755"/>
              <a:gd name="connsiteX7" fmla="*/ 1034716 w 2319618"/>
              <a:gd name="connsiteY7" fmla="*/ 1288205 h 1613755"/>
              <a:gd name="connsiteX8" fmla="*/ 1251284 w 2319618"/>
              <a:gd name="connsiteY8" fmla="*/ 951321 h 1613755"/>
              <a:gd name="connsiteX9" fmla="*/ 2225842 w 2319618"/>
              <a:gd name="connsiteY9" fmla="*/ 746784 h 1613755"/>
              <a:gd name="connsiteX10" fmla="*/ 2225842 w 2319618"/>
              <a:gd name="connsiteY10" fmla="*/ 722721 h 1613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19618" h="1613755">
                <a:moveTo>
                  <a:pt x="0" y="638500"/>
                </a:moveTo>
                <a:cubicBezTo>
                  <a:pt x="53139" y="362776"/>
                  <a:pt x="106279" y="87052"/>
                  <a:pt x="216568" y="24889"/>
                </a:cubicBezTo>
                <a:cubicBezTo>
                  <a:pt x="326857" y="-37274"/>
                  <a:pt x="501316" y="207368"/>
                  <a:pt x="661737" y="265521"/>
                </a:cubicBezTo>
                <a:cubicBezTo>
                  <a:pt x="822158" y="323674"/>
                  <a:pt x="1078832" y="415915"/>
                  <a:pt x="1179095" y="373805"/>
                </a:cubicBezTo>
                <a:cubicBezTo>
                  <a:pt x="1279358" y="331695"/>
                  <a:pt x="1203158" y="36921"/>
                  <a:pt x="1263316" y="12858"/>
                </a:cubicBezTo>
                <a:cubicBezTo>
                  <a:pt x="1323474" y="-11205"/>
                  <a:pt x="1530016" y="-29253"/>
                  <a:pt x="1540042" y="229426"/>
                </a:cubicBezTo>
                <a:cubicBezTo>
                  <a:pt x="1550068" y="488105"/>
                  <a:pt x="1407695" y="1388469"/>
                  <a:pt x="1323474" y="1564932"/>
                </a:cubicBezTo>
                <a:cubicBezTo>
                  <a:pt x="1239253" y="1741395"/>
                  <a:pt x="1046748" y="1390474"/>
                  <a:pt x="1034716" y="1288205"/>
                </a:cubicBezTo>
                <a:cubicBezTo>
                  <a:pt x="1022684" y="1185937"/>
                  <a:pt x="1052763" y="1041558"/>
                  <a:pt x="1251284" y="951321"/>
                </a:cubicBezTo>
                <a:cubicBezTo>
                  <a:pt x="1449805" y="861084"/>
                  <a:pt x="2225842" y="746784"/>
                  <a:pt x="2225842" y="746784"/>
                </a:cubicBezTo>
                <a:cubicBezTo>
                  <a:pt x="2388268" y="708684"/>
                  <a:pt x="2307055" y="715702"/>
                  <a:pt x="2225842" y="722721"/>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Freihandform 25"/>
          <p:cNvSpPr/>
          <p:nvPr/>
        </p:nvSpPr>
        <p:spPr>
          <a:xfrm>
            <a:off x="1181819" y="420682"/>
            <a:ext cx="2380890" cy="1399492"/>
          </a:xfrm>
          <a:custGeom>
            <a:avLst/>
            <a:gdLst>
              <a:gd name="connsiteX0" fmla="*/ 0 w 2380890"/>
              <a:gd name="connsiteY0" fmla="*/ 1399492 h 1399492"/>
              <a:gd name="connsiteX1" fmla="*/ 422694 w 2380890"/>
              <a:gd name="connsiteY1" fmla="*/ 2012 h 1399492"/>
              <a:gd name="connsiteX2" fmla="*/ 1250830 w 2380890"/>
              <a:gd name="connsiteY2" fmla="*/ 1080314 h 1399492"/>
              <a:gd name="connsiteX3" fmla="*/ 2380890 w 2380890"/>
              <a:gd name="connsiteY3" fmla="*/ 683499 h 1399492"/>
              <a:gd name="connsiteX4" fmla="*/ 2380890 w 2380890"/>
              <a:gd name="connsiteY4" fmla="*/ 683499 h 1399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0890" h="1399492">
                <a:moveTo>
                  <a:pt x="0" y="1399492"/>
                </a:moveTo>
                <a:cubicBezTo>
                  <a:pt x="107111" y="727350"/>
                  <a:pt x="214222" y="55208"/>
                  <a:pt x="422694" y="2012"/>
                </a:cubicBezTo>
                <a:cubicBezTo>
                  <a:pt x="631166" y="-51184"/>
                  <a:pt x="924464" y="966733"/>
                  <a:pt x="1250830" y="1080314"/>
                </a:cubicBezTo>
                <a:lnTo>
                  <a:pt x="2380890" y="683499"/>
                </a:lnTo>
                <a:lnTo>
                  <a:pt x="2380890" y="683499"/>
                </a:ln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p:cNvPicPr>
            <a:picLocks noChangeAspect="1"/>
          </p:cNvPicPr>
          <p:nvPr/>
        </p:nvPicPr>
        <p:blipFill>
          <a:blip r:embed="rId2"/>
          <a:stretch>
            <a:fillRect/>
          </a:stretch>
        </p:blipFill>
        <p:spPr>
          <a:xfrm>
            <a:off x="6539524" y="2570165"/>
            <a:ext cx="1767993" cy="1329043"/>
          </a:xfrm>
          <a:prstGeom prst="rect">
            <a:avLst/>
          </a:prstGeom>
        </p:spPr>
      </p:pic>
      <p:sp>
        <p:nvSpPr>
          <p:cNvPr id="2" name="Datumsplatzhalter 1"/>
          <p:cNvSpPr>
            <a:spLocks noGrp="1"/>
          </p:cNvSpPr>
          <p:nvPr>
            <p:ph type="dt" sz="half" idx="10"/>
          </p:nvPr>
        </p:nvSpPr>
        <p:spPr/>
        <p:txBody>
          <a:bodyPr/>
          <a:lstStyle/>
          <a:p>
            <a:fld id="{02BFD2AD-3D3E-4568-A7E3-6AECD1E74508}" type="datetime1">
              <a:rPr lang="de-DE" smtClean="0"/>
              <a:t>03.04.2025</a:t>
            </a:fld>
            <a:endParaRPr lang="de-DE"/>
          </a:p>
        </p:txBody>
      </p:sp>
      <p:sp>
        <p:nvSpPr>
          <p:cNvPr id="3" name="Fußzeilenplatzhalter 2"/>
          <p:cNvSpPr>
            <a:spLocks noGrp="1"/>
          </p:cNvSpPr>
          <p:nvPr>
            <p:ph type="ftr" sz="quarter" idx="11"/>
          </p:nvPr>
        </p:nvSpPr>
        <p:spPr/>
        <p:txBody>
          <a:bodyPr/>
          <a:lstStyle/>
          <a:p>
            <a:r>
              <a:rPr lang="de-DE"/>
              <a:t>Andrea Peter-Wehner</a:t>
            </a:r>
            <a:endParaRPr lang="de-DE" dirty="0"/>
          </a:p>
        </p:txBody>
      </p:sp>
      <p:pic>
        <p:nvPicPr>
          <p:cNvPr id="6" name="Grafik 5"/>
          <p:cNvPicPr>
            <a:picLocks noChangeAspect="1"/>
          </p:cNvPicPr>
          <p:nvPr/>
        </p:nvPicPr>
        <p:blipFill>
          <a:blip r:embed="rId2"/>
          <a:stretch>
            <a:fillRect/>
          </a:stretch>
        </p:blipFill>
        <p:spPr>
          <a:xfrm>
            <a:off x="6206650" y="329933"/>
            <a:ext cx="1767993" cy="1329043"/>
          </a:xfrm>
          <a:prstGeom prst="rect">
            <a:avLst/>
          </a:prstGeom>
        </p:spPr>
      </p:pic>
      <p:pic>
        <p:nvPicPr>
          <p:cNvPr id="7" name="Grafik 6"/>
          <p:cNvPicPr>
            <a:picLocks noChangeAspect="1"/>
          </p:cNvPicPr>
          <p:nvPr/>
        </p:nvPicPr>
        <p:blipFill>
          <a:blip r:embed="rId2"/>
          <a:stretch>
            <a:fillRect/>
          </a:stretch>
        </p:blipFill>
        <p:spPr>
          <a:xfrm>
            <a:off x="9284783" y="448754"/>
            <a:ext cx="1767993" cy="1329043"/>
          </a:xfrm>
          <a:prstGeom prst="rect">
            <a:avLst/>
          </a:prstGeom>
        </p:spPr>
      </p:pic>
      <p:pic>
        <p:nvPicPr>
          <p:cNvPr id="9" name="Grafik 8"/>
          <p:cNvPicPr>
            <a:picLocks noChangeAspect="1"/>
          </p:cNvPicPr>
          <p:nvPr/>
        </p:nvPicPr>
        <p:blipFill>
          <a:blip r:embed="rId2"/>
          <a:stretch>
            <a:fillRect/>
          </a:stretch>
        </p:blipFill>
        <p:spPr>
          <a:xfrm>
            <a:off x="2885003" y="2982710"/>
            <a:ext cx="1767993" cy="1329043"/>
          </a:xfrm>
          <a:prstGeom prst="rect">
            <a:avLst/>
          </a:prstGeom>
        </p:spPr>
      </p:pic>
      <p:pic>
        <p:nvPicPr>
          <p:cNvPr id="10" name="Grafik 9"/>
          <p:cNvPicPr>
            <a:picLocks noChangeAspect="1"/>
          </p:cNvPicPr>
          <p:nvPr/>
        </p:nvPicPr>
        <p:blipFill>
          <a:blip r:embed="rId2"/>
          <a:stretch>
            <a:fillRect/>
          </a:stretch>
        </p:blipFill>
        <p:spPr>
          <a:xfrm>
            <a:off x="4804884" y="4348797"/>
            <a:ext cx="1767993" cy="1329043"/>
          </a:xfrm>
          <a:prstGeom prst="rect">
            <a:avLst/>
          </a:prstGeom>
        </p:spPr>
      </p:pic>
      <p:pic>
        <p:nvPicPr>
          <p:cNvPr id="11" name="Grafik 10"/>
          <p:cNvPicPr>
            <a:picLocks noChangeAspect="1"/>
          </p:cNvPicPr>
          <p:nvPr/>
        </p:nvPicPr>
        <p:blipFill>
          <a:blip r:embed="rId2"/>
          <a:stretch>
            <a:fillRect/>
          </a:stretch>
        </p:blipFill>
        <p:spPr>
          <a:xfrm>
            <a:off x="599395" y="3915562"/>
            <a:ext cx="1767993" cy="1329043"/>
          </a:xfrm>
          <a:prstGeom prst="rect">
            <a:avLst/>
          </a:prstGeom>
        </p:spPr>
      </p:pic>
      <p:pic>
        <p:nvPicPr>
          <p:cNvPr id="13" name="Grafik 12"/>
          <p:cNvPicPr>
            <a:picLocks noChangeAspect="1"/>
          </p:cNvPicPr>
          <p:nvPr/>
        </p:nvPicPr>
        <p:blipFill>
          <a:blip r:embed="rId2"/>
          <a:stretch>
            <a:fillRect/>
          </a:stretch>
        </p:blipFill>
        <p:spPr>
          <a:xfrm>
            <a:off x="7924799" y="4381990"/>
            <a:ext cx="1767993" cy="1329043"/>
          </a:xfrm>
          <a:prstGeom prst="rect">
            <a:avLst/>
          </a:prstGeom>
        </p:spPr>
      </p:pic>
      <p:pic>
        <p:nvPicPr>
          <p:cNvPr id="14" name="Grafik 13"/>
          <p:cNvPicPr>
            <a:picLocks noChangeAspect="1"/>
          </p:cNvPicPr>
          <p:nvPr/>
        </p:nvPicPr>
        <p:blipFill>
          <a:blip r:embed="rId3"/>
          <a:stretch>
            <a:fillRect/>
          </a:stretch>
        </p:blipFill>
        <p:spPr>
          <a:xfrm rot="9410483">
            <a:off x="9837662" y="3270522"/>
            <a:ext cx="2338008" cy="2397957"/>
          </a:xfrm>
          <a:prstGeom prst="rect">
            <a:avLst/>
          </a:prstGeom>
        </p:spPr>
      </p:pic>
      <p:sp>
        <p:nvSpPr>
          <p:cNvPr id="15" name="Textfeld 14"/>
          <p:cNvSpPr txBox="1"/>
          <p:nvPr/>
        </p:nvSpPr>
        <p:spPr>
          <a:xfrm>
            <a:off x="871781" y="4837704"/>
            <a:ext cx="1223220" cy="338554"/>
          </a:xfrm>
          <a:prstGeom prst="rect">
            <a:avLst/>
          </a:prstGeom>
          <a:noFill/>
        </p:spPr>
        <p:txBody>
          <a:bodyPr wrap="none" rtlCol="0">
            <a:spAutoFit/>
          </a:bodyPr>
          <a:lstStyle/>
          <a:p>
            <a:r>
              <a:rPr lang="de-DE" sz="1600" dirty="0">
                <a:solidFill>
                  <a:srgbClr val="006B95"/>
                </a:solidFill>
              </a:rPr>
              <a:t>Ferienkurse</a:t>
            </a:r>
          </a:p>
        </p:txBody>
      </p:sp>
      <p:sp>
        <p:nvSpPr>
          <p:cNvPr id="17" name="Textfeld 16"/>
          <p:cNvSpPr txBox="1"/>
          <p:nvPr/>
        </p:nvSpPr>
        <p:spPr>
          <a:xfrm>
            <a:off x="6542105" y="1254431"/>
            <a:ext cx="1104790" cy="338554"/>
          </a:xfrm>
          <a:prstGeom prst="rect">
            <a:avLst/>
          </a:prstGeom>
          <a:noFill/>
        </p:spPr>
        <p:txBody>
          <a:bodyPr wrap="none" rtlCol="0">
            <a:spAutoFit/>
          </a:bodyPr>
          <a:lstStyle/>
          <a:p>
            <a:r>
              <a:rPr lang="de-DE" sz="1600" dirty="0">
                <a:solidFill>
                  <a:srgbClr val="006B95"/>
                </a:solidFill>
              </a:rPr>
              <a:t>Begabung</a:t>
            </a:r>
          </a:p>
        </p:txBody>
      </p:sp>
      <p:sp>
        <p:nvSpPr>
          <p:cNvPr id="18" name="Textfeld 17"/>
          <p:cNvSpPr txBox="1"/>
          <p:nvPr/>
        </p:nvSpPr>
        <p:spPr>
          <a:xfrm>
            <a:off x="9675695" y="1316132"/>
            <a:ext cx="986167" cy="461665"/>
          </a:xfrm>
          <a:prstGeom prst="rect">
            <a:avLst/>
          </a:prstGeom>
          <a:noFill/>
        </p:spPr>
        <p:txBody>
          <a:bodyPr wrap="none" rtlCol="0">
            <a:spAutoFit/>
          </a:bodyPr>
          <a:lstStyle/>
          <a:p>
            <a:pPr algn="ctr"/>
            <a:r>
              <a:rPr lang="de-DE" sz="1200" dirty="0">
                <a:solidFill>
                  <a:srgbClr val="006B95"/>
                </a:solidFill>
              </a:rPr>
              <a:t>Schulgesetz</a:t>
            </a:r>
          </a:p>
          <a:p>
            <a:pPr algn="ctr"/>
            <a:r>
              <a:rPr lang="de-DE" sz="1200" dirty="0">
                <a:solidFill>
                  <a:srgbClr val="006B95"/>
                </a:solidFill>
              </a:rPr>
              <a:t>Lehrplan</a:t>
            </a:r>
          </a:p>
        </p:txBody>
      </p:sp>
      <p:sp>
        <p:nvSpPr>
          <p:cNvPr id="19" name="Textfeld 18"/>
          <p:cNvSpPr txBox="1"/>
          <p:nvPr/>
        </p:nvSpPr>
        <p:spPr>
          <a:xfrm>
            <a:off x="6870052" y="3441381"/>
            <a:ext cx="1185453" cy="461665"/>
          </a:xfrm>
          <a:prstGeom prst="rect">
            <a:avLst/>
          </a:prstGeom>
          <a:noFill/>
        </p:spPr>
        <p:txBody>
          <a:bodyPr wrap="none" rtlCol="0">
            <a:spAutoFit/>
          </a:bodyPr>
          <a:lstStyle/>
          <a:p>
            <a:pPr algn="ctr"/>
            <a:r>
              <a:rPr lang="de-DE" sz="1200" dirty="0">
                <a:solidFill>
                  <a:srgbClr val="006B95"/>
                </a:solidFill>
              </a:rPr>
              <a:t>Möglichkeiten </a:t>
            </a:r>
          </a:p>
          <a:p>
            <a:pPr algn="ctr"/>
            <a:r>
              <a:rPr lang="de-DE" sz="1200" dirty="0">
                <a:solidFill>
                  <a:srgbClr val="006B95"/>
                </a:solidFill>
              </a:rPr>
              <a:t>der Begafö</a:t>
            </a:r>
          </a:p>
        </p:txBody>
      </p:sp>
      <p:sp>
        <p:nvSpPr>
          <p:cNvPr id="20" name="Textfeld 19"/>
          <p:cNvSpPr txBox="1"/>
          <p:nvPr/>
        </p:nvSpPr>
        <p:spPr>
          <a:xfrm>
            <a:off x="3228295" y="3899208"/>
            <a:ext cx="1154290" cy="338554"/>
          </a:xfrm>
          <a:prstGeom prst="rect">
            <a:avLst/>
          </a:prstGeom>
          <a:noFill/>
        </p:spPr>
        <p:txBody>
          <a:bodyPr wrap="none" rtlCol="0">
            <a:spAutoFit/>
          </a:bodyPr>
          <a:lstStyle/>
          <a:p>
            <a:r>
              <a:rPr lang="de-DE" sz="1600" dirty="0">
                <a:solidFill>
                  <a:srgbClr val="006B95"/>
                </a:solidFill>
              </a:rPr>
              <a:t>Kursräume</a:t>
            </a:r>
          </a:p>
        </p:txBody>
      </p:sp>
      <p:sp>
        <p:nvSpPr>
          <p:cNvPr id="21" name="Textfeld 20"/>
          <p:cNvSpPr txBox="1"/>
          <p:nvPr/>
        </p:nvSpPr>
        <p:spPr>
          <a:xfrm>
            <a:off x="545162" y="2357130"/>
            <a:ext cx="1473480" cy="338554"/>
          </a:xfrm>
          <a:prstGeom prst="rect">
            <a:avLst/>
          </a:prstGeom>
          <a:noFill/>
        </p:spPr>
        <p:txBody>
          <a:bodyPr wrap="none" rtlCol="0">
            <a:spAutoFit/>
          </a:bodyPr>
          <a:lstStyle/>
          <a:p>
            <a:r>
              <a:rPr lang="de-DE" sz="1600" dirty="0">
                <a:solidFill>
                  <a:srgbClr val="006B95"/>
                </a:solidFill>
              </a:rPr>
              <a:t>Das Nim-Spiel</a:t>
            </a:r>
          </a:p>
        </p:txBody>
      </p:sp>
      <p:sp>
        <p:nvSpPr>
          <p:cNvPr id="22" name="Textfeld 21"/>
          <p:cNvSpPr txBox="1"/>
          <p:nvPr/>
        </p:nvSpPr>
        <p:spPr>
          <a:xfrm>
            <a:off x="4910750" y="5251776"/>
            <a:ext cx="1556260" cy="338554"/>
          </a:xfrm>
          <a:prstGeom prst="rect">
            <a:avLst/>
          </a:prstGeom>
          <a:noFill/>
        </p:spPr>
        <p:txBody>
          <a:bodyPr wrap="none" rtlCol="0">
            <a:spAutoFit/>
          </a:bodyPr>
          <a:lstStyle/>
          <a:p>
            <a:r>
              <a:rPr lang="de-DE" sz="1600" dirty="0">
                <a:solidFill>
                  <a:srgbClr val="006B95"/>
                </a:solidFill>
              </a:rPr>
              <a:t>Selbstlernkurse</a:t>
            </a:r>
          </a:p>
        </p:txBody>
      </p:sp>
      <p:sp>
        <p:nvSpPr>
          <p:cNvPr id="24" name="Textfeld 23"/>
          <p:cNvSpPr txBox="1"/>
          <p:nvPr/>
        </p:nvSpPr>
        <p:spPr>
          <a:xfrm>
            <a:off x="7974643" y="5312137"/>
            <a:ext cx="1627882" cy="338554"/>
          </a:xfrm>
          <a:prstGeom prst="rect">
            <a:avLst/>
          </a:prstGeom>
          <a:noFill/>
        </p:spPr>
        <p:txBody>
          <a:bodyPr wrap="none" rtlCol="0">
            <a:spAutoFit/>
          </a:bodyPr>
          <a:lstStyle/>
          <a:p>
            <a:r>
              <a:rPr lang="de-DE" sz="1600" dirty="0">
                <a:solidFill>
                  <a:srgbClr val="006B95"/>
                </a:solidFill>
              </a:rPr>
              <a:t>Digitale Drehtür</a:t>
            </a:r>
          </a:p>
        </p:txBody>
      </p:sp>
      <p:pic>
        <p:nvPicPr>
          <p:cNvPr id="32"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1628" y="594597"/>
            <a:ext cx="1838861" cy="219156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76959" y="447372"/>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36" name="Textfeld 35"/>
          <p:cNvSpPr txBox="1"/>
          <p:nvPr/>
        </p:nvSpPr>
        <p:spPr>
          <a:xfrm>
            <a:off x="2620221" y="2198072"/>
            <a:ext cx="1625510" cy="307777"/>
          </a:xfrm>
          <a:prstGeom prst="rect">
            <a:avLst/>
          </a:prstGeom>
          <a:noFill/>
        </p:spPr>
        <p:txBody>
          <a:bodyPr wrap="none" rtlCol="0">
            <a:spAutoFit/>
          </a:bodyPr>
          <a:lstStyle/>
          <a:p>
            <a:pPr algn="ctr"/>
            <a:r>
              <a:rPr lang="de-DE" sz="1400" dirty="0">
                <a:solidFill>
                  <a:srgbClr val="006B95"/>
                </a:solidFill>
              </a:rPr>
              <a:t>Die Webakademie</a:t>
            </a:r>
          </a:p>
        </p:txBody>
      </p:sp>
      <p:pic>
        <p:nvPicPr>
          <p:cNvPr id="37" name="Grafik 3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8851633">
            <a:off x="2823339" y="646072"/>
            <a:ext cx="2056263" cy="669542"/>
          </a:xfrm>
          <a:prstGeom prst="rect">
            <a:avLst/>
          </a:prstGeom>
          <a:solidFill>
            <a:schemeClr val="bg1"/>
          </a:solidFill>
        </p:spPr>
      </p:pic>
      <p:pic>
        <p:nvPicPr>
          <p:cNvPr id="38" name="Grafik 37"/>
          <p:cNvPicPr>
            <a:picLocks noChangeAspect="1"/>
          </p:cNvPicPr>
          <p:nvPr/>
        </p:nvPicPr>
        <p:blipFill>
          <a:blip r:embed="rId6"/>
          <a:stretch>
            <a:fillRect/>
          </a:stretch>
        </p:blipFill>
        <p:spPr>
          <a:xfrm rot="19133814">
            <a:off x="628620" y="743839"/>
            <a:ext cx="1229566" cy="1227674"/>
          </a:xfrm>
          <a:prstGeom prst="rect">
            <a:avLst/>
          </a:prstGeom>
        </p:spPr>
      </p:pic>
      <p:sp>
        <p:nvSpPr>
          <p:cNvPr id="39" name="Textfeld 38"/>
          <p:cNvSpPr txBox="1"/>
          <p:nvPr/>
        </p:nvSpPr>
        <p:spPr>
          <a:xfrm>
            <a:off x="672411" y="2350909"/>
            <a:ext cx="1085554" cy="338554"/>
          </a:xfrm>
          <a:prstGeom prst="rect">
            <a:avLst/>
          </a:prstGeom>
          <a:noFill/>
        </p:spPr>
        <p:txBody>
          <a:bodyPr wrap="none" rtlCol="0">
            <a:spAutoFit/>
          </a:bodyPr>
          <a:lstStyle/>
          <a:p>
            <a:r>
              <a:rPr lang="de-DE" sz="1600" dirty="0" err="1">
                <a:solidFill>
                  <a:srgbClr val="006B95"/>
                </a:solidFill>
              </a:rPr>
              <a:t>Foldology</a:t>
            </a:r>
            <a:endParaRPr lang="de-DE" sz="1600" dirty="0">
              <a:solidFill>
                <a:srgbClr val="006B95"/>
              </a:solidFill>
            </a:endParaRPr>
          </a:p>
        </p:txBody>
      </p:sp>
    </p:spTree>
    <p:extLst>
      <p:ext uri="{BB962C8B-B14F-4D97-AF65-F5344CB8AC3E}">
        <p14:creationId xmlns:p14="http://schemas.microsoft.com/office/powerpoint/2010/main" val="14140247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1DB2C405-3D3F-4F35-9A07-5A05AF5F14CB}" type="datetime1">
              <a:rPr lang="de-DE" smtClean="0"/>
              <a:t>03.04.2025</a:t>
            </a:fld>
            <a:endParaRPr lang="de-DE" dirty="0"/>
          </a:p>
        </p:txBody>
      </p:sp>
      <p:sp>
        <p:nvSpPr>
          <p:cNvPr id="3" name="Fußzeilenplatzhalter 2"/>
          <p:cNvSpPr>
            <a:spLocks noGrp="1"/>
          </p:cNvSpPr>
          <p:nvPr>
            <p:ph type="ftr" sz="quarter" idx="11"/>
          </p:nvPr>
        </p:nvSpPr>
        <p:spPr/>
        <p:txBody>
          <a:bodyPr/>
          <a:lstStyle/>
          <a:p>
            <a:r>
              <a:rPr lang="fi-FI"/>
              <a:t>Andrea Peter-Wehner/LISA Halle (Saale)</a:t>
            </a:r>
            <a:endParaRPr lang="de-DE" dirty="0"/>
          </a:p>
        </p:txBody>
      </p:sp>
      <p:pic>
        <p:nvPicPr>
          <p:cNvPr id="4" name="Medien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83632" y="119949"/>
            <a:ext cx="9769642" cy="5495423"/>
          </a:xfrm>
          <a:prstGeom prst="rect">
            <a:avLst/>
          </a:prstGeom>
        </p:spPr>
      </p:pic>
    </p:spTree>
    <p:extLst>
      <p:ext uri="{BB962C8B-B14F-4D97-AF65-F5344CB8AC3E}">
        <p14:creationId xmlns:p14="http://schemas.microsoft.com/office/powerpoint/2010/main" val="39125256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el 1">
            <a:extLst>
              <a:ext uri="{FF2B5EF4-FFF2-40B4-BE49-F238E27FC236}">
                <a16:creationId xmlns:a16="http://schemas.microsoft.com/office/drawing/2014/main" id="{47F29598-4BDB-43F0-B13A-E93BFCE5A474}"/>
              </a:ext>
            </a:extLst>
          </p:cNvPr>
          <p:cNvSpPr txBox="1">
            <a:spLocks/>
          </p:cNvSpPr>
          <p:nvPr/>
        </p:nvSpPr>
        <p:spPr>
          <a:xfrm>
            <a:off x="2575919" y="74930"/>
            <a:ext cx="7727631" cy="863007"/>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80000"/>
              </a:lnSpc>
              <a:spcBef>
                <a:spcPct val="0"/>
              </a:spcBef>
              <a:buNone/>
              <a:defRPr sz="4400" b="0" kern="1200" cap="none" spc="100" baseline="0">
                <a:solidFill>
                  <a:srgbClr val="006B95"/>
                </a:solidFill>
                <a:latin typeface="+mn-lt"/>
                <a:ea typeface="+mj-ea"/>
                <a:cs typeface="+mj-cs"/>
              </a:defRPr>
            </a:lvl1pPr>
          </a:lstStyle>
          <a:p>
            <a:pPr algn="ctr"/>
            <a:r>
              <a:rPr lang="de-DE" b="1" dirty="0" err="1">
                <a:solidFill>
                  <a:srgbClr val="3D6C92"/>
                </a:solidFill>
                <a:latin typeface="Arial" panose="020B0604020202020204" pitchFamily="34" charset="0"/>
                <a:cs typeface="Arial" panose="020B0604020202020204" pitchFamily="34" charset="0"/>
              </a:rPr>
              <a:t>Foldology</a:t>
            </a:r>
            <a:endParaRPr lang="de-DE" b="1" dirty="0">
              <a:solidFill>
                <a:srgbClr val="3D6C92"/>
              </a:solidFill>
              <a:latin typeface="Arial" panose="020B0604020202020204" pitchFamily="34" charset="0"/>
              <a:cs typeface="Arial" panose="020B0604020202020204" pitchFamily="34" charset="0"/>
            </a:endParaRPr>
          </a:p>
        </p:txBody>
      </p:sp>
      <p:pic>
        <p:nvPicPr>
          <p:cNvPr id="2" name="Grafik 1"/>
          <p:cNvPicPr>
            <a:picLocks noChangeAspect="1"/>
          </p:cNvPicPr>
          <p:nvPr/>
        </p:nvPicPr>
        <p:blipFill rotWithShape="1">
          <a:blip r:embed="rId3"/>
          <a:srcRect t="6881" b="3644"/>
          <a:stretch/>
        </p:blipFill>
        <p:spPr>
          <a:xfrm>
            <a:off x="6595486" y="1156447"/>
            <a:ext cx="4655219" cy="4465640"/>
          </a:xfrm>
          <a:prstGeom prst="rect">
            <a:avLst/>
          </a:prstGeom>
        </p:spPr>
      </p:pic>
      <p:pic>
        <p:nvPicPr>
          <p:cNvPr id="4" name="Grafik 3"/>
          <p:cNvPicPr>
            <a:picLocks noChangeAspect="1"/>
          </p:cNvPicPr>
          <p:nvPr/>
        </p:nvPicPr>
        <p:blipFill rotWithShape="1">
          <a:blip r:embed="rId4"/>
          <a:srcRect l="4677" t="51148" r="4851" b="1977"/>
          <a:stretch/>
        </p:blipFill>
        <p:spPr>
          <a:xfrm>
            <a:off x="1769122" y="1156448"/>
            <a:ext cx="4670612" cy="4572000"/>
          </a:xfrm>
          <a:prstGeom prst="rect">
            <a:avLst/>
          </a:prstGeom>
        </p:spPr>
      </p:pic>
    </p:spTree>
    <p:extLst>
      <p:ext uri="{BB962C8B-B14F-4D97-AF65-F5344CB8AC3E}">
        <p14:creationId xmlns:p14="http://schemas.microsoft.com/office/powerpoint/2010/main" val="27829841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5125BC02-C2B3-41A5-98BB-95B54E683FD4}"/>
              </a:ext>
            </a:extLst>
          </p:cNvPr>
          <p:cNvSpPr txBox="1"/>
          <p:nvPr/>
        </p:nvSpPr>
        <p:spPr>
          <a:xfrm>
            <a:off x="1412157" y="1498991"/>
            <a:ext cx="9634385" cy="3477875"/>
          </a:xfrm>
          <a:prstGeom prst="rect">
            <a:avLst/>
          </a:prstGeom>
          <a:noFill/>
        </p:spPr>
        <p:txBody>
          <a:bodyPr wrap="square">
            <a:spAutoFit/>
          </a:bodyPr>
          <a:lstStyle/>
          <a:p>
            <a:r>
              <a:rPr lang="de-DE" sz="4400" dirty="0">
                <a:solidFill>
                  <a:srgbClr val="3D6C92"/>
                </a:solidFill>
                <a:latin typeface="Arial" panose="020B0604020202020204" pitchFamily="34" charset="0"/>
                <a:cs typeface="Arial" panose="020B0604020202020204" pitchFamily="34" charset="0"/>
              </a:rPr>
              <a:t>Definitionsgemäß sind </a:t>
            </a:r>
            <a:r>
              <a:rPr lang="de-DE" sz="4400" b="1" dirty="0">
                <a:solidFill>
                  <a:srgbClr val="3D6C92"/>
                </a:solidFill>
                <a:latin typeface="Arial" panose="020B0604020202020204" pitchFamily="34" charset="0"/>
                <a:cs typeface="Arial" panose="020B0604020202020204" pitchFamily="34" charset="0"/>
              </a:rPr>
              <a:t>zwei Prozent </a:t>
            </a:r>
            <a:r>
              <a:rPr lang="de-DE" sz="4400" dirty="0">
                <a:solidFill>
                  <a:srgbClr val="3D6C92"/>
                </a:solidFill>
                <a:latin typeface="Arial" panose="020B0604020202020204" pitchFamily="34" charset="0"/>
                <a:cs typeface="Arial" panose="020B0604020202020204" pitchFamily="34" charset="0"/>
              </a:rPr>
              <a:t>der Bevölkerung hochbegabt, haben also einen IQ von 130 und mehr. Unter 80 Millionen Deutschen gibt es also 1,6 Millionen Hochbegabte.</a:t>
            </a:r>
          </a:p>
        </p:txBody>
      </p:sp>
      <p:sp>
        <p:nvSpPr>
          <p:cNvPr id="2" name="Datumsplatzhalter 1">
            <a:extLst>
              <a:ext uri="{FF2B5EF4-FFF2-40B4-BE49-F238E27FC236}">
                <a16:creationId xmlns:a16="http://schemas.microsoft.com/office/drawing/2014/main" id="{AB26E7AF-E164-122A-CE6F-8207D2B0F696}"/>
              </a:ext>
            </a:extLst>
          </p:cNvPr>
          <p:cNvSpPr>
            <a:spLocks noGrp="1"/>
          </p:cNvSpPr>
          <p:nvPr>
            <p:ph type="dt" sz="half" idx="10"/>
          </p:nvPr>
        </p:nvSpPr>
        <p:spPr/>
        <p:txBody>
          <a:bodyPr/>
          <a:lstStyle/>
          <a:p>
            <a:fld id="{5C1AB70B-C71A-45D9-9A20-9975DFC355DC}" type="datetime1">
              <a:rPr lang="de-DE" smtClean="0"/>
              <a:t>03.04.2025</a:t>
            </a:fld>
            <a:endParaRPr lang="de-DE" dirty="0"/>
          </a:p>
        </p:txBody>
      </p:sp>
      <p:sp>
        <p:nvSpPr>
          <p:cNvPr id="4" name="Fußzeilenplatzhalter 3">
            <a:extLst>
              <a:ext uri="{FF2B5EF4-FFF2-40B4-BE49-F238E27FC236}">
                <a16:creationId xmlns:a16="http://schemas.microsoft.com/office/drawing/2014/main" id="{7C986CDE-0C90-8198-CDC6-28DCB4012A07}"/>
              </a:ext>
            </a:extLst>
          </p:cNvPr>
          <p:cNvSpPr>
            <a:spLocks noGrp="1"/>
          </p:cNvSpPr>
          <p:nvPr>
            <p:ph type="ftr" sz="quarter" idx="11"/>
          </p:nvPr>
        </p:nvSpPr>
        <p:spPr/>
        <p:txBody>
          <a:bodyPr/>
          <a:lstStyle/>
          <a:p>
            <a:r>
              <a:rPr lang="fi-FI"/>
              <a:t>Andrea Peter-Wehner/LISA Halle (Saale)</a:t>
            </a:r>
            <a:endParaRPr lang="de-DE" dirty="0"/>
          </a:p>
        </p:txBody>
      </p:sp>
    </p:spTree>
    <p:extLst>
      <p:ext uri="{BB962C8B-B14F-4D97-AF65-F5344CB8AC3E}">
        <p14:creationId xmlns:p14="http://schemas.microsoft.com/office/powerpoint/2010/main" val="646717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959C4967-4321-400D-90C1-6F633F5A7828}"/>
              </a:ext>
            </a:extLst>
          </p:cNvPr>
          <p:cNvSpPr txBox="1"/>
          <p:nvPr/>
        </p:nvSpPr>
        <p:spPr>
          <a:xfrm>
            <a:off x="216309" y="1052115"/>
            <a:ext cx="11975691" cy="4524315"/>
          </a:xfrm>
          <a:prstGeom prst="rect">
            <a:avLst/>
          </a:prstGeom>
          <a:noFill/>
        </p:spPr>
        <p:txBody>
          <a:bodyPr wrap="square">
            <a:spAutoFit/>
          </a:bodyPr>
          <a:lstStyle/>
          <a:p>
            <a:r>
              <a:rPr lang="de-DE" sz="3200" dirty="0">
                <a:solidFill>
                  <a:srgbClr val="3D6C92"/>
                </a:solidFill>
                <a:latin typeface="Arial" panose="020B0604020202020204" pitchFamily="34" charset="0"/>
                <a:cs typeface="Arial" panose="020B0604020202020204" pitchFamily="34" charset="0"/>
              </a:rPr>
              <a:t>„ …laut einer Studie der Karg-Stiftung sind nur </a:t>
            </a:r>
            <a:r>
              <a:rPr lang="de-DE" sz="3200" dirty="0">
                <a:solidFill>
                  <a:srgbClr val="C00000"/>
                </a:solidFill>
                <a:latin typeface="Arial" panose="020B0604020202020204" pitchFamily="34" charset="0"/>
                <a:cs typeface="Arial" panose="020B0604020202020204" pitchFamily="34" charset="0"/>
              </a:rPr>
              <a:t>8 % aller Lehrer mit dem Thema Begabtenförderung in Berührung gekommen</a:t>
            </a:r>
            <a:r>
              <a:rPr lang="de-DE" sz="3200" dirty="0">
                <a:solidFill>
                  <a:srgbClr val="3D6C92"/>
                </a:solidFill>
                <a:latin typeface="Arial" panose="020B0604020202020204" pitchFamily="34" charset="0"/>
                <a:cs typeface="Arial" panose="020B0604020202020204" pitchFamily="34" charset="0"/>
              </a:rPr>
              <a:t>. </a:t>
            </a:r>
          </a:p>
          <a:p>
            <a:endParaRPr lang="de-DE" sz="3200" dirty="0">
              <a:solidFill>
                <a:srgbClr val="3D6C92"/>
              </a:solidFill>
              <a:latin typeface="Arial" panose="020B0604020202020204" pitchFamily="34" charset="0"/>
              <a:cs typeface="Arial" panose="020B0604020202020204" pitchFamily="34" charset="0"/>
            </a:endParaRPr>
          </a:p>
          <a:p>
            <a:r>
              <a:rPr lang="de-DE" sz="3200" dirty="0">
                <a:solidFill>
                  <a:srgbClr val="3D6C92"/>
                </a:solidFill>
                <a:latin typeface="Arial" panose="020B0604020202020204" pitchFamily="34" charset="0"/>
                <a:cs typeface="Arial" panose="020B0604020202020204" pitchFamily="34" charset="0"/>
              </a:rPr>
              <a:t>Sich langweilende, frustrierte, arrogante und störende Schüler:innen werden nicht immer von den Lehrenden mit Begabung in Verbindung gebracht. Sie wissen oft nicht von den absichtlich schlechten Leistungen oder nachlässiger Haltung gegenüber Arbeiten von begabten Lernern, um ihre Begabung zu verbergen.“</a:t>
            </a:r>
          </a:p>
        </p:txBody>
      </p:sp>
      <p:sp>
        <p:nvSpPr>
          <p:cNvPr id="2" name="Datumsplatzhalter 1">
            <a:extLst>
              <a:ext uri="{FF2B5EF4-FFF2-40B4-BE49-F238E27FC236}">
                <a16:creationId xmlns:a16="http://schemas.microsoft.com/office/drawing/2014/main" id="{12D10B63-E872-F073-E970-41BC7BF56F45}"/>
              </a:ext>
            </a:extLst>
          </p:cNvPr>
          <p:cNvSpPr>
            <a:spLocks noGrp="1"/>
          </p:cNvSpPr>
          <p:nvPr>
            <p:ph type="dt" sz="half" idx="10"/>
          </p:nvPr>
        </p:nvSpPr>
        <p:spPr/>
        <p:txBody>
          <a:bodyPr/>
          <a:lstStyle/>
          <a:p>
            <a:fld id="{942B3720-968E-4390-A799-F54D259BF53B}" type="datetime1">
              <a:rPr lang="de-DE" smtClean="0"/>
              <a:t>03.04.2025</a:t>
            </a:fld>
            <a:endParaRPr lang="de-DE" dirty="0"/>
          </a:p>
        </p:txBody>
      </p:sp>
      <p:sp>
        <p:nvSpPr>
          <p:cNvPr id="4" name="Fußzeilenplatzhalter 3">
            <a:extLst>
              <a:ext uri="{FF2B5EF4-FFF2-40B4-BE49-F238E27FC236}">
                <a16:creationId xmlns:a16="http://schemas.microsoft.com/office/drawing/2014/main" id="{7FEC812A-C5C5-C8CB-6F33-116590A6D920}"/>
              </a:ext>
            </a:extLst>
          </p:cNvPr>
          <p:cNvSpPr>
            <a:spLocks noGrp="1"/>
          </p:cNvSpPr>
          <p:nvPr>
            <p:ph type="ftr" sz="quarter" idx="11"/>
          </p:nvPr>
        </p:nvSpPr>
        <p:spPr/>
        <p:txBody>
          <a:bodyPr/>
          <a:lstStyle/>
          <a:p>
            <a:r>
              <a:rPr lang="fi-FI"/>
              <a:t>Andrea Peter-Wehner/LISA Halle (Saale)</a:t>
            </a:r>
            <a:endParaRPr lang="de-DE" dirty="0"/>
          </a:p>
        </p:txBody>
      </p:sp>
    </p:spTree>
    <p:extLst>
      <p:ext uri="{BB962C8B-B14F-4D97-AF65-F5344CB8AC3E}">
        <p14:creationId xmlns:p14="http://schemas.microsoft.com/office/powerpoint/2010/main" val="29407928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a:stretch>
            <a:fillRect/>
          </a:stretch>
        </p:blipFill>
        <p:spPr>
          <a:xfrm>
            <a:off x="10430419" y="94889"/>
            <a:ext cx="1539001" cy="2156963"/>
          </a:xfrm>
          <a:prstGeom prst="rect">
            <a:avLst/>
          </a:prstGeom>
        </p:spPr>
      </p:pic>
      <p:sp>
        <p:nvSpPr>
          <p:cNvPr id="5" name="Textfeld 4"/>
          <p:cNvSpPr txBox="1"/>
          <p:nvPr/>
        </p:nvSpPr>
        <p:spPr>
          <a:xfrm>
            <a:off x="211681" y="1268414"/>
            <a:ext cx="11112812" cy="4154984"/>
          </a:xfrm>
          <a:prstGeom prst="rect">
            <a:avLst/>
          </a:prstGeom>
          <a:noFill/>
        </p:spPr>
        <p:txBody>
          <a:bodyPr wrap="square" rtlCol="0">
            <a:spAutoFit/>
          </a:bodyPr>
          <a:lstStyle/>
          <a:p>
            <a:pPr marL="285750" indent="-285750">
              <a:buFont typeface="Arial" panose="020B0604020202020204" pitchFamily="34" charset="0"/>
              <a:buChar char="•"/>
            </a:pPr>
            <a:r>
              <a:rPr lang="de-DE" sz="2400" dirty="0">
                <a:solidFill>
                  <a:srgbClr val="3D6C92"/>
                </a:solidFill>
                <a:latin typeface="Arial" panose="020B0604020202020204" pitchFamily="34" charset="0"/>
                <a:cs typeface="Arial" panose="020B0604020202020204" pitchFamily="34" charset="0"/>
              </a:rPr>
              <a:t>Wie kann Schule der Nährboden dafür sein, dass Lernende eigene Begabungen entdecken und vertiefen?</a:t>
            </a:r>
            <a:br>
              <a:rPr lang="de-DE" sz="2400" dirty="0">
                <a:solidFill>
                  <a:srgbClr val="3D6C92"/>
                </a:solidFill>
                <a:latin typeface="Arial" panose="020B0604020202020204" pitchFamily="34" charset="0"/>
                <a:cs typeface="Arial" panose="020B0604020202020204" pitchFamily="34" charset="0"/>
              </a:rPr>
            </a:br>
            <a:r>
              <a:rPr lang="de-DE" sz="2400" dirty="0">
                <a:solidFill>
                  <a:srgbClr val="3D6C92"/>
                </a:solidFill>
                <a:latin typeface="Arial" panose="020B0604020202020204" pitchFamily="34" charset="0"/>
                <a:cs typeface="Arial" panose="020B0604020202020204" pitchFamily="34" charset="0"/>
              </a:rPr>
              <a:t>Welche Lehr-Lern-Formate sind dafür besonders geeignet?</a:t>
            </a:r>
            <a:br>
              <a:rPr lang="de-DE" sz="2400" dirty="0">
                <a:solidFill>
                  <a:srgbClr val="3D6C92"/>
                </a:solidFill>
                <a:latin typeface="Arial" panose="020B0604020202020204" pitchFamily="34" charset="0"/>
                <a:cs typeface="Arial" panose="020B0604020202020204" pitchFamily="34" charset="0"/>
              </a:rPr>
            </a:br>
            <a:r>
              <a:rPr lang="de-DE" sz="2400" dirty="0">
                <a:solidFill>
                  <a:srgbClr val="3D6C92"/>
                </a:solidFill>
                <a:latin typeface="Arial" panose="020B0604020202020204" pitchFamily="34" charset="0"/>
                <a:cs typeface="Arial" panose="020B0604020202020204" pitchFamily="34" charset="0"/>
              </a:rPr>
              <a:t>Wie kann Schule als sozialer Ort Lerngelegenheiten gestalten?</a:t>
            </a:r>
          </a:p>
          <a:p>
            <a:pPr marL="285750" indent="-285750">
              <a:buFont typeface="Arial" panose="020B0604020202020204" pitchFamily="34" charset="0"/>
              <a:buChar char="•"/>
            </a:pPr>
            <a:endParaRPr lang="de-DE" sz="2400" dirty="0">
              <a:solidFill>
                <a:srgbClr val="3D6C92"/>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de-DE" sz="2400" dirty="0">
                <a:solidFill>
                  <a:srgbClr val="3D6C92"/>
                </a:solidFill>
                <a:latin typeface="Arial" panose="020B0604020202020204" pitchFamily="34" charset="0"/>
                <a:cs typeface="Arial" panose="020B0604020202020204" pitchFamily="34" charset="0"/>
              </a:rPr>
              <a:t>Wie kann man vorhandene Strukturen kreativ nutzen?</a:t>
            </a:r>
            <a:br>
              <a:rPr lang="de-DE" sz="2400" dirty="0">
                <a:solidFill>
                  <a:srgbClr val="3D6C92"/>
                </a:solidFill>
                <a:latin typeface="Arial" panose="020B0604020202020204" pitchFamily="34" charset="0"/>
                <a:cs typeface="Arial" panose="020B0604020202020204" pitchFamily="34" charset="0"/>
              </a:rPr>
            </a:br>
            <a:r>
              <a:rPr lang="de-DE" sz="2400" dirty="0">
                <a:solidFill>
                  <a:srgbClr val="3D6C92"/>
                </a:solidFill>
                <a:latin typeface="Arial" panose="020B0604020202020204" pitchFamily="34" charset="0"/>
                <a:cs typeface="Arial" panose="020B0604020202020204" pitchFamily="34" charset="0"/>
              </a:rPr>
              <a:t>Welche Freiräume braucht es, damit Lernende ihre Leidenschaft leben und neue entdecken?</a:t>
            </a:r>
          </a:p>
          <a:p>
            <a:pPr marL="285750" indent="-285750">
              <a:buFont typeface="Arial" panose="020B0604020202020204" pitchFamily="34" charset="0"/>
              <a:buChar char="•"/>
            </a:pPr>
            <a:endParaRPr lang="de-DE" sz="2400" dirty="0">
              <a:solidFill>
                <a:srgbClr val="3D6C92"/>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de-DE" sz="2400" dirty="0">
                <a:solidFill>
                  <a:srgbClr val="3D6C92"/>
                </a:solidFill>
                <a:latin typeface="Arial" panose="020B0604020202020204" pitchFamily="34" charset="0"/>
                <a:cs typeface="Arial" panose="020B0604020202020204" pitchFamily="34" charset="0"/>
              </a:rPr>
              <a:t>Wie kann die Einbeziehung außerschulischer Lernorte und die Kooperation mit externen Partnern Lernenden neue Perspektiven eröffnen?</a:t>
            </a:r>
            <a:endParaRPr lang="de-DE" dirty="0"/>
          </a:p>
        </p:txBody>
      </p:sp>
    </p:spTree>
    <p:extLst>
      <p:ext uri="{BB962C8B-B14F-4D97-AF65-F5344CB8AC3E}">
        <p14:creationId xmlns:p14="http://schemas.microsoft.com/office/powerpoint/2010/main" val="11506936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Freihandform 44"/>
          <p:cNvSpPr/>
          <p:nvPr/>
        </p:nvSpPr>
        <p:spPr>
          <a:xfrm>
            <a:off x="8536117" y="3705702"/>
            <a:ext cx="1262186" cy="1143024"/>
          </a:xfrm>
          <a:custGeom>
            <a:avLst/>
            <a:gdLst>
              <a:gd name="connsiteX0" fmla="*/ 126620 w 1262186"/>
              <a:gd name="connsiteY0" fmla="*/ 1143024 h 1143024"/>
              <a:gd name="connsiteX1" fmla="*/ 42399 w 1262186"/>
              <a:gd name="connsiteY1" fmla="*/ 216593 h 1143024"/>
              <a:gd name="connsiteX2" fmla="*/ 716167 w 1262186"/>
              <a:gd name="connsiteY2" fmla="*/ 385035 h 1143024"/>
              <a:gd name="connsiteX3" fmla="*/ 210841 w 1262186"/>
              <a:gd name="connsiteY3" fmla="*/ 517382 h 1143024"/>
              <a:gd name="connsiteX4" fmla="*/ 704136 w 1262186"/>
              <a:gd name="connsiteY4" fmla="*/ 24 h 1143024"/>
              <a:gd name="connsiteX5" fmla="*/ 1209462 w 1262186"/>
              <a:gd name="connsiteY5" fmla="*/ 493319 h 1143024"/>
              <a:gd name="connsiteX6" fmla="*/ 1221494 w 1262186"/>
              <a:gd name="connsiteY6" fmla="*/ 493319 h 1143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2186" h="1143024">
                <a:moveTo>
                  <a:pt x="126620" y="1143024"/>
                </a:moveTo>
                <a:cubicBezTo>
                  <a:pt x="35380" y="742974"/>
                  <a:pt x="-55859" y="342924"/>
                  <a:pt x="42399" y="216593"/>
                </a:cubicBezTo>
                <a:cubicBezTo>
                  <a:pt x="140657" y="90261"/>
                  <a:pt x="688093" y="334903"/>
                  <a:pt x="716167" y="385035"/>
                </a:cubicBezTo>
                <a:cubicBezTo>
                  <a:pt x="744241" y="435166"/>
                  <a:pt x="212846" y="581550"/>
                  <a:pt x="210841" y="517382"/>
                </a:cubicBezTo>
                <a:cubicBezTo>
                  <a:pt x="208836" y="453214"/>
                  <a:pt x="537699" y="4034"/>
                  <a:pt x="704136" y="24"/>
                </a:cubicBezTo>
                <a:cubicBezTo>
                  <a:pt x="870573" y="-3986"/>
                  <a:pt x="1209462" y="493319"/>
                  <a:pt x="1209462" y="493319"/>
                </a:cubicBezTo>
                <a:cubicBezTo>
                  <a:pt x="1295688" y="575535"/>
                  <a:pt x="1258591" y="534427"/>
                  <a:pt x="1221494" y="493319"/>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 name="Freihandform 43"/>
          <p:cNvSpPr/>
          <p:nvPr/>
        </p:nvSpPr>
        <p:spPr>
          <a:xfrm>
            <a:off x="6208295" y="4072090"/>
            <a:ext cx="2046570" cy="1330093"/>
          </a:xfrm>
          <a:custGeom>
            <a:avLst/>
            <a:gdLst>
              <a:gd name="connsiteX0" fmla="*/ 0 w 2046570"/>
              <a:gd name="connsiteY0" fmla="*/ 247247 h 1330093"/>
              <a:gd name="connsiteX1" fmla="*/ 613610 w 2046570"/>
              <a:gd name="connsiteY1" fmla="*/ 18647 h 1330093"/>
              <a:gd name="connsiteX2" fmla="*/ 1179094 w 2046570"/>
              <a:gd name="connsiteY2" fmla="*/ 680384 h 1330093"/>
              <a:gd name="connsiteX3" fmla="*/ 1347537 w 2046570"/>
              <a:gd name="connsiteY3" fmla="*/ 1330089 h 1330093"/>
              <a:gd name="connsiteX4" fmla="*/ 1985210 w 2046570"/>
              <a:gd name="connsiteY4" fmla="*/ 692415 h 1330093"/>
              <a:gd name="connsiteX5" fmla="*/ 1985210 w 2046570"/>
              <a:gd name="connsiteY5" fmla="*/ 680384 h 133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6570" h="1330093">
                <a:moveTo>
                  <a:pt x="0" y="247247"/>
                </a:moveTo>
                <a:cubicBezTo>
                  <a:pt x="208547" y="96852"/>
                  <a:pt x="417094" y="-53543"/>
                  <a:pt x="613610" y="18647"/>
                </a:cubicBezTo>
                <a:cubicBezTo>
                  <a:pt x="810126" y="90836"/>
                  <a:pt x="1056773" y="461810"/>
                  <a:pt x="1179094" y="680384"/>
                </a:cubicBezTo>
                <a:cubicBezTo>
                  <a:pt x="1301415" y="898958"/>
                  <a:pt x="1213184" y="1328084"/>
                  <a:pt x="1347537" y="1330089"/>
                </a:cubicBezTo>
                <a:cubicBezTo>
                  <a:pt x="1481890" y="1332094"/>
                  <a:pt x="1985210" y="692415"/>
                  <a:pt x="1985210" y="692415"/>
                </a:cubicBezTo>
                <a:cubicBezTo>
                  <a:pt x="2091489" y="584131"/>
                  <a:pt x="2038349" y="632257"/>
                  <a:pt x="1985210" y="680384"/>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3" name="Freihandform 42"/>
          <p:cNvSpPr/>
          <p:nvPr/>
        </p:nvSpPr>
        <p:spPr>
          <a:xfrm>
            <a:off x="2021305" y="4629540"/>
            <a:ext cx="3621506" cy="1025345"/>
          </a:xfrm>
          <a:custGeom>
            <a:avLst/>
            <a:gdLst>
              <a:gd name="connsiteX0" fmla="*/ 0 w 3621506"/>
              <a:gd name="connsiteY0" fmla="*/ 255281 h 1025345"/>
              <a:gd name="connsiteX1" fmla="*/ 902369 w 3621506"/>
              <a:gd name="connsiteY1" fmla="*/ 279344 h 1025345"/>
              <a:gd name="connsiteX2" fmla="*/ 1275348 w 3621506"/>
              <a:gd name="connsiteY2" fmla="*/ 628260 h 1025345"/>
              <a:gd name="connsiteX3" fmla="*/ 745958 w 3621506"/>
              <a:gd name="connsiteY3" fmla="*/ 1025302 h 1025345"/>
              <a:gd name="connsiteX4" fmla="*/ 661737 w 3621506"/>
              <a:gd name="connsiteY4" fmla="*/ 604197 h 1025345"/>
              <a:gd name="connsiteX5" fmla="*/ 1106906 w 3621506"/>
              <a:gd name="connsiteY5" fmla="*/ 267313 h 1025345"/>
              <a:gd name="connsiteX6" fmla="*/ 1804737 w 3621506"/>
              <a:gd name="connsiteY6" fmla="*/ 568102 h 1025345"/>
              <a:gd name="connsiteX7" fmla="*/ 2358190 w 3621506"/>
              <a:gd name="connsiteY7" fmla="*/ 592165 h 1025345"/>
              <a:gd name="connsiteX8" fmla="*/ 2382253 w 3621506"/>
              <a:gd name="connsiteY8" fmla="*/ 26681 h 1025345"/>
              <a:gd name="connsiteX9" fmla="*/ 1768642 w 3621506"/>
              <a:gd name="connsiteY9" fmla="*/ 183092 h 1025345"/>
              <a:gd name="connsiteX10" fmla="*/ 2358190 w 3621506"/>
              <a:gd name="connsiteY10" fmla="*/ 977176 h 1025345"/>
              <a:gd name="connsiteX11" fmla="*/ 3621506 w 3621506"/>
              <a:gd name="connsiteY11" fmla="*/ 580134 h 1025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21506" h="1025345">
                <a:moveTo>
                  <a:pt x="0" y="255281"/>
                </a:moveTo>
                <a:cubicBezTo>
                  <a:pt x="344905" y="236231"/>
                  <a:pt x="689811" y="217181"/>
                  <a:pt x="902369" y="279344"/>
                </a:cubicBezTo>
                <a:cubicBezTo>
                  <a:pt x="1114927" y="341507"/>
                  <a:pt x="1301417" y="503934"/>
                  <a:pt x="1275348" y="628260"/>
                </a:cubicBezTo>
                <a:cubicBezTo>
                  <a:pt x="1249280" y="752586"/>
                  <a:pt x="848226" y="1029312"/>
                  <a:pt x="745958" y="1025302"/>
                </a:cubicBezTo>
                <a:cubicBezTo>
                  <a:pt x="643690" y="1021292"/>
                  <a:pt x="601579" y="730528"/>
                  <a:pt x="661737" y="604197"/>
                </a:cubicBezTo>
                <a:cubicBezTo>
                  <a:pt x="721895" y="477866"/>
                  <a:pt x="916406" y="273329"/>
                  <a:pt x="1106906" y="267313"/>
                </a:cubicBezTo>
                <a:cubicBezTo>
                  <a:pt x="1297406" y="261297"/>
                  <a:pt x="1596190" y="513960"/>
                  <a:pt x="1804737" y="568102"/>
                </a:cubicBezTo>
                <a:cubicBezTo>
                  <a:pt x="2013284" y="622244"/>
                  <a:pt x="2261938" y="682402"/>
                  <a:pt x="2358190" y="592165"/>
                </a:cubicBezTo>
                <a:cubicBezTo>
                  <a:pt x="2454442" y="501928"/>
                  <a:pt x="2480511" y="94860"/>
                  <a:pt x="2382253" y="26681"/>
                </a:cubicBezTo>
                <a:cubicBezTo>
                  <a:pt x="2283995" y="-41498"/>
                  <a:pt x="1772652" y="24676"/>
                  <a:pt x="1768642" y="183092"/>
                </a:cubicBezTo>
                <a:cubicBezTo>
                  <a:pt x="1764632" y="341508"/>
                  <a:pt x="2049379" y="911002"/>
                  <a:pt x="2358190" y="977176"/>
                </a:cubicBezTo>
                <a:cubicBezTo>
                  <a:pt x="2667001" y="1043350"/>
                  <a:pt x="3144253" y="811742"/>
                  <a:pt x="3621506" y="580134"/>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Freihandform 41"/>
          <p:cNvSpPr/>
          <p:nvPr/>
        </p:nvSpPr>
        <p:spPr>
          <a:xfrm>
            <a:off x="221051" y="3016726"/>
            <a:ext cx="2943254" cy="1773703"/>
          </a:xfrm>
          <a:custGeom>
            <a:avLst/>
            <a:gdLst>
              <a:gd name="connsiteX0" fmla="*/ 2943254 w 2943254"/>
              <a:gd name="connsiteY0" fmla="*/ 484463 h 1773703"/>
              <a:gd name="connsiteX1" fmla="*/ 1114454 w 2943254"/>
              <a:gd name="connsiteY1" fmla="*/ 376179 h 1773703"/>
              <a:gd name="connsiteX2" fmla="*/ 1451338 w 2943254"/>
              <a:gd name="connsiteY2" fmla="*/ 15232 h 1773703"/>
              <a:gd name="connsiteX3" fmla="*/ 2089012 w 2943254"/>
              <a:gd name="connsiteY3" fmla="*/ 123516 h 1773703"/>
              <a:gd name="connsiteX4" fmla="*/ 224117 w 2943254"/>
              <a:gd name="connsiteY4" fmla="*/ 628842 h 1773703"/>
              <a:gd name="connsiteX5" fmla="*/ 115833 w 2943254"/>
              <a:gd name="connsiteY5" fmla="*/ 1615432 h 1773703"/>
              <a:gd name="connsiteX6" fmla="*/ 970075 w 2943254"/>
              <a:gd name="connsiteY6" fmla="*/ 1759811 h 1773703"/>
              <a:gd name="connsiteX7" fmla="*/ 982107 w 2943254"/>
              <a:gd name="connsiteY7" fmla="*/ 1759811 h 177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43254" h="1773703">
                <a:moveTo>
                  <a:pt x="2943254" y="484463"/>
                </a:moveTo>
                <a:cubicBezTo>
                  <a:pt x="2153180" y="469423"/>
                  <a:pt x="1363107" y="454384"/>
                  <a:pt x="1114454" y="376179"/>
                </a:cubicBezTo>
                <a:cubicBezTo>
                  <a:pt x="865801" y="297974"/>
                  <a:pt x="1288912" y="57342"/>
                  <a:pt x="1451338" y="15232"/>
                </a:cubicBezTo>
                <a:cubicBezTo>
                  <a:pt x="1613764" y="-26878"/>
                  <a:pt x="2293549" y="21248"/>
                  <a:pt x="2089012" y="123516"/>
                </a:cubicBezTo>
                <a:cubicBezTo>
                  <a:pt x="1884475" y="225784"/>
                  <a:pt x="552980" y="380189"/>
                  <a:pt x="224117" y="628842"/>
                </a:cubicBezTo>
                <a:cubicBezTo>
                  <a:pt x="-104746" y="877495"/>
                  <a:pt x="-8493" y="1426937"/>
                  <a:pt x="115833" y="1615432"/>
                </a:cubicBezTo>
                <a:cubicBezTo>
                  <a:pt x="240159" y="1803927"/>
                  <a:pt x="970075" y="1759811"/>
                  <a:pt x="970075" y="1759811"/>
                </a:cubicBezTo>
                <a:cubicBezTo>
                  <a:pt x="1114454" y="1783874"/>
                  <a:pt x="1048280" y="1771842"/>
                  <a:pt x="982107" y="1759811"/>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Freihandform 40"/>
          <p:cNvSpPr/>
          <p:nvPr/>
        </p:nvSpPr>
        <p:spPr>
          <a:xfrm>
            <a:off x="4439653" y="2243750"/>
            <a:ext cx="2490536" cy="1403102"/>
          </a:xfrm>
          <a:custGeom>
            <a:avLst/>
            <a:gdLst>
              <a:gd name="connsiteX0" fmla="*/ 2490536 w 2490536"/>
              <a:gd name="connsiteY0" fmla="*/ 944618 h 1403102"/>
              <a:gd name="connsiteX1" fmla="*/ 1479884 w 2490536"/>
              <a:gd name="connsiteY1" fmla="*/ 776176 h 1403102"/>
              <a:gd name="connsiteX2" fmla="*/ 1094873 w 2490536"/>
              <a:gd name="connsiteY2" fmla="*/ 162566 h 1403102"/>
              <a:gd name="connsiteX3" fmla="*/ 1491915 w 2490536"/>
              <a:gd name="connsiteY3" fmla="*/ 18187 h 1403102"/>
              <a:gd name="connsiteX4" fmla="*/ 1648326 w 2490536"/>
              <a:gd name="connsiteY4" fmla="*/ 487418 h 1403102"/>
              <a:gd name="connsiteX5" fmla="*/ 1082842 w 2490536"/>
              <a:gd name="connsiteY5" fmla="*/ 1257439 h 1403102"/>
              <a:gd name="connsiteX6" fmla="*/ 0 w 2490536"/>
              <a:gd name="connsiteY6" fmla="*/ 1401818 h 1403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0536" h="1403102">
                <a:moveTo>
                  <a:pt x="2490536" y="944618"/>
                </a:moveTo>
                <a:cubicBezTo>
                  <a:pt x="2101515" y="925568"/>
                  <a:pt x="1712494" y="906518"/>
                  <a:pt x="1479884" y="776176"/>
                </a:cubicBezTo>
                <a:cubicBezTo>
                  <a:pt x="1247274" y="645834"/>
                  <a:pt x="1092868" y="288897"/>
                  <a:pt x="1094873" y="162566"/>
                </a:cubicBezTo>
                <a:cubicBezTo>
                  <a:pt x="1096878" y="36235"/>
                  <a:pt x="1399673" y="-35955"/>
                  <a:pt x="1491915" y="18187"/>
                </a:cubicBezTo>
                <a:cubicBezTo>
                  <a:pt x="1584157" y="72329"/>
                  <a:pt x="1716505" y="280876"/>
                  <a:pt x="1648326" y="487418"/>
                </a:cubicBezTo>
                <a:cubicBezTo>
                  <a:pt x="1580147" y="693960"/>
                  <a:pt x="1357563" y="1105039"/>
                  <a:pt x="1082842" y="1257439"/>
                </a:cubicBezTo>
                <a:cubicBezTo>
                  <a:pt x="808121" y="1409839"/>
                  <a:pt x="404060" y="1405828"/>
                  <a:pt x="0" y="1401818"/>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Freihandform 28"/>
          <p:cNvSpPr/>
          <p:nvPr/>
        </p:nvSpPr>
        <p:spPr>
          <a:xfrm>
            <a:off x="7531768" y="1455821"/>
            <a:ext cx="3369451" cy="1925224"/>
          </a:xfrm>
          <a:custGeom>
            <a:avLst/>
            <a:gdLst>
              <a:gd name="connsiteX0" fmla="*/ 3043990 w 3369451"/>
              <a:gd name="connsiteY0" fmla="*/ 0 h 1925224"/>
              <a:gd name="connsiteX1" fmla="*/ 3368843 w 3369451"/>
              <a:gd name="connsiteY1" fmla="*/ 890337 h 1925224"/>
              <a:gd name="connsiteX2" fmla="*/ 2971800 w 3369451"/>
              <a:gd name="connsiteY2" fmla="*/ 1311442 h 1925224"/>
              <a:gd name="connsiteX3" fmla="*/ 2358190 w 3369451"/>
              <a:gd name="connsiteY3" fmla="*/ 974558 h 1925224"/>
              <a:gd name="connsiteX4" fmla="*/ 2358190 w 3369451"/>
              <a:gd name="connsiteY4" fmla="*/ 1588168 h 1925224"/>
              <a:gd name="connsiteX5" fmla="*/ 1828800 w 3369451"/>
              <a:gd name="connsiteY5" fmla="*/ 1925053 h 1925224"/>
              <a:gd name="connsiteX6" fmla="*/ 0 w 3369451"/>
              <a:gd name="connsiteY6" fmla="*/ 1624263 h 192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69451" h="1925224">
                <a:moveTo>
                  <a:pt x="3043990" y="0"/>
                </a:moveTo>
                <a:cubicBezTo>
                  <a:pt x="3212432" y="335881"/>
                  <a:pt x="3380875" y="671763"/>
                  <a:pt x="3368843" y="890337"/>
                </a:cubicBezTo>
                <a:cubicBezTo>
                  <a:pt x="3356811" y="1108911"/>
                  <a:pt x="3140242" y="1297405"/>
                  <a:pt x="2971800" y="1311442"/>
                </a:cubicBezTo>
                <a:cubicBezTo>
                  <a:pt x="2803358" y="1325479"/>
                  <a:pt x="2460458" y="928437"/>
                  <a:pt x="2358190" y="974558"/>
                </a:cubicBezTo>
                <a:cubicBezTo>
                  <a:pt x="2255922" y="1020679"/>
                  <a:pt x="2446422" y="1429752"/>
                  <a:pt x="2358190" y="1588168"/>
                </a:cubicBezTo>
                <a:cubicBezTo>
                  <a:pt x="2269958" y="1746584"/>
                  <a:pt x="2221832" y="1919037"/>
                  <a:pt x="1828800" y="1925053"/>
                </a:cubicBezTo>
                <a:cubicBezTo>
                  <a:pt x="1435768" y="1931069"/>
                  <a:pt x="717884" y="1777666"/>
                  <a:pt x="0" y="1624263"/>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Freihandform 27"/>
          <p:cNvSpPr/>
          <p:nvPr/>
        </p:nvSpPr>
        <p:spPr>
          <a:xfrm>
            <a:off x="7748337" y="162525"/>
            <a:ext cx="2899610" cy="2748795"/>
          </a:xfrm>
          <a:custGeom>
            <a:avLst/>
            <a:gdLst>
              <a:gd name="connsiteX0" fmla="*/ 0 w 2899610"/>
              <a:gd name="connsiteY0" fmla="*/ 968443 h 2748795"/>
              <a:gd name="connsiteX1" fmla="*/ 721895 w 2899610"/>
              <a:gd name="connsiteY1" fmla="*/ 1004538 h 2748795"/>
              <a:gd name="connsiteX2" fmla="*/ 1227221 w 2899610"/>
              <a:gd name="connsiteY2" fmla="*/ 1714401 h 2748795"/>
              <a:gd name="connsiteX3" fmla="*/ 1696452 w 2899610"/>
              <a:gd name="connsiteY3" fmla="*/ 2676928 h 2748795"/>
              <a:gd name="connsiteX4" fmla="*/ 962526 w 2899610"/>
              <a:gd name="connsiteY4" fmla="*/ 2592707 h 2748795"/>
              <a:gd name="connsiteX5" fmla="*/ 950495 w 2899610"/>
              <a:gd name="connsiteY5" fmla="*/ 1906907 h 2748795"/>
              <a:gd name="connsiteX6" fmla="*/ 1251284 w 2899610"/>
              <a:gd name="connsiteY6" fmla="*/ 775938 h 2748795"/>
              <a:gd name="connsiteX7" fmla="*/ 1491916 w 2899610"/>
              <a:gd name="connsiteY7" fmla="*/ 54043 h 2748795"/>
              <a:gd name="connsiteX8" fmla="*/ 2033337 w 2899610"/>
              <a:gd name="connsiteY8" fmla="*/ 126233 h 2748795"/>
              <a:gd name="connsiteX9" fmla="*/ 2899610 w 2899610"/>
              <a:gd name="connsiteY9" fmla="*/ 715780 h 2748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9610" h="2748795">
                <a:moveTo>
                  <a:pt x="0" y="968443"/>
                </a:moveTo>
                <a:cubicBezTo>
                  <a:pt x="258679" y="924327"/>
                  <a:pt x="517358" y="880212"/>
                  <a:pt x="721895" y="1004538"/>
                </a:cubicBezTo>
                <a:cubicBezTo>
                  <a:pt x="926432" y="1128864"/>
                  <a:pt x="1064795" y="1435669"/>
                  <a:pt x="1227221" y="1714401"/>
                </a:cubicBezTo>
                <a:cubicBezTo>
                  <a:pt x="1389647" y="1993133"/>
                  <a:pt x="1740568" y="2530544"/>
                  <a:pt x="1696452" y="2676928"/>
                </a:cubicBezTo>
                <a:cubicBezTo>
                  <a:pt x="1652336" y="2823312"/>
                  <a:pt x="1086852" y="2721044"/>
                  <a:pt x="962526" y="2592707"/>
                </a:cubicBezTo>
                <a:cubicBezTo>
                  <a:pt x="838200" y="2464370"/>
                  <a:pt x="902369" y="2209702"/>
                  <a:pt x="950495" y="1906907"/>
                </a:cubicBezTo>
                <a:cubicBezTo>
                  <a:pt x="998621" y="1604112"/>
                  <a:pt x="1161047" y="1084749"/>
                  <a:pt x="1251284" y="775938"/>
                </a:cubicBezTo>
                <a:cubicBezTo>
                  <a:pt x="1341521" y="467127"/>
                  <a:pt x="1361574" y="162327"/>
                  <a:pt x="1491916" y="54043"/>
                </a:cubicBezTo>
                <a:cubicBezTo>
                  <a:pt x="1622258" y="-54241"/>
                  <a:pt x="1798721" y="15944"/>
                  <a:pt x="2033337" y="126233"/>
                </a:cubicBezTo>
                <a:cubicBezTo>
                  <a:pt x="2267953" y="236522"/>
                  <a:pt x="2583781" y="476151"/>
                  <a:pt x="2899610" y="715780"/>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Freihandform 26"/>
          <p:cNvSpPr/>
          <p:nvPr/>
        </p:nvSpPr>
        <p:spPr>
          <a:xfrm>
            <a:off x="4319337" y="191679"/>
            <a:ext cx="2319618" cy="1613755"/>
          </a:xfrm>
          <a:custGeom>
            <a:avLst/>
            <a:gdLst>
              <a:gd name="connsiteX0" fmla="*/ 0 w 2319618"/>
              <a:gd name="connsiteY0" fmla="*/ 638500 h 1613755"/>
              <a:gd name="connsiteX1" fmla="*/ 216568 w 2319618"/>
              <a:gd name="connsiteY1" fmla="*/ 24889 h 1613755"/>
              <a:gd name="connsiteX2" fmla="*/ 661737 w 2319618"/>
              <a:gd name="connsiteY2" fmla="*/ 265521 h 1613755"/>
              <a:gd name="connsiteX3" fmla="*/ 1179095 w 2319618"/>
              <a:gd name="connsiteY3" fmla="*/ 373805 h 1613755"/>
              <a:gd name="connsiteX4" fmla="*/ 1263316 w 2319618"/>
              <a:gd name="connsiteY4" fmla="*/ 12858 h 1613755"/>
              <a:gd name="connsiteX5" fmla="*/ 1540042 w 2319618"/>
              <a:gd name="connsiteY5" fmla="*/ 229426 h 1613755"/>
              <a:gd name="connsiteX6" fmla="*/ 1323474 w 2319618"/>
              <a:gd name="connsiteY6" fmla="*/ 1564932 h 1613755"/>
              <a:gd name="connsiteX7" fmla="*/ 1034716 w 2319618"/>
              <a:gd name="connsiteY7" fmla="*/ 1288205 h 1613755"/>
              <a:gd name="connsiteX8" fmla="*/ 1251284 w 2319618"/>
              <a:gd name="connsiteY8" fmla="*/ 951321 h 1613755"/>
              <a:gd name="connsiteX9" fmla="*/ 2225842 w 2319618"/>
              <a:gd name="connsiteY9" fmla="*/ 746784 h 1613755"/>
              <a:gd name="connsiteX10" fmla="*/ 2225842 w 2319618"/>
              <a:gd name="connsiteY10" fmla="*/ 722721 h 1613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19618" h="1613755">
                <a:moveTo>
                  <a:pt x="0" y="638500"/>
                </a:moveTo>
                <a:cubicBezTo>
                  <a:pt x="53139" y="362776"/>
                  <a:pt x="106279" y="87052"/>
                  <a:pt x="216568" y="24889"/>
                </a:cubicBezTo>
                <a:cubicBezTo>
                  <a:pt x="326857" y="-37274"/>
                  <a:pt x="501316" y="207368"/>
                  <a:pt x="661737" y="265521"/>
                </a:cubicBezTo>
                <a:cubicBezTo>
                  <a:pt x="822158" y="323674"/>
                  <a:pt x="1078832" y="415915"/>
                  <a:pt x="1179095" y="373805"/>
                </a:cubicBezTo>
                <a:cubicBezTo>
                  <a:pt x="1279358" y="331695"/>
                  <a:pt x="1203158" y="36921"/>
                  <a:pt x="1263316" y="12858"/>
                </a:cubicBezTo>
                <a:cubicBezTo>
                  <a:pt x="1323474" y="-11205"/>
                  <a:pt x="1530016" y="-29253"/>
                  <a:pt x="1540042" y="229426"/>
                </a:cubicBezTo>
                <a:cubicBezTo>
                  <a:pt x="1550068" y="488105"/>
                  <a:pt x="1407695" y="1388469"/>
                  <a:pt x="1323474" y="1564932"/>
                </a:cubicBezTo>
                <a:cubicBezTo>
                  <a:pt x="1239253" y="1741395"/>
                  <a:pt x="1046748" y="1390474"/>
                  <a:pt x="1034716" y="1288205"/>
                </a:cubicBezTo>
                <a:cubicBezTo>
                  <a:pt x="1022684" y="1185937"/>
                  <a:pt x="1052763" y="1041558"/>
                  <a:pt x="1251284" y="951321"/>
                </a:cubicBezTo>
                <a:cubicBezTo>
                  <a:pt x="1449805" y="861084"/>
                  <a:pt x="2225842" y="746784"/>
                  <a:pt x="2225842" y="746784"/>
                </a:cubicBezTo>
                <a:cubicBezTo>
                  <a:pt x="2388268" y="708684"/>
                  <a:pt x="2307055" y="715702"/>
                  <a:pt x="2225842" y="722721"/>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Freihandform 25"/>
          <p:cNvSpPr/>
          <p:nvPr/>
        </p:nvSpPr>
        <p:spPr>
          <a:xfrm>
            <a:off x="1181819" y="420682"/>
            <a:ext cx="2380890" cy="1399492"/>
          </a:xfrm>
          <a:custGeom>
            <a:avLst/>
            <a:gdLst>
              <a:gd name="connsiteX0" fmla="*/ 0 w 2380890"/>
              <a:gd name="connsiteY0" fmla="*/ 1399492 h 1399492"/>
              <a:gd name="connsiteX1" fmla="*/ 422694 w 2380890"/>
              <a:gd name="connsiteY1" fmla="*/ 2012 h 1399492"/>
              <a:gd name="connsiteX2" fmla="*/ 1250830 w 2380890"/>
              <a:gd name="connsiteY2" fmla="*/ 1080314 h 1399492"/>
              <a:gd name="connsiteX3" fmla="*/ 2380890 w 2380890"/>
              <a:gd name="connsiteY3" fmla="*/ 683499 h 1399492"/>
              <a:gd name="connsiteX4" fmla="*/ 2380890 w 2380890"/>
              <a:gd name="connsiteY4" fmla="*/ 683499 h 1399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0890" h="1399492">
                <a:moveTo>
                  <a:pt x="0" y="1399492"/>
                </a:moveTo>
                <a:cubicBezTo>
                  <a:pt x="107111" y="727350"/>
                  <a:pt x="214222" y="55208"/>
                  <a:pt x="422694" y="2012"/>
                </a:cubicBezTo>
                <a:cubicBezTo>
                  <a:pt x="631166" y="-51184"/>
                  <a:pt x="924464" y="966733"/>
                  <a:pt x="1250830" y="1080314"/>
                </a:cubicBezTo>
                <a:lnTo>
                  <a:pt x="2380890" y="683499"/>
                </a:lnTo>
                <a:lnTo>
                  <a:pt x="2380890" y="683499"/>
                </a:ln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p:cNvPicPr>
            <a:picLocks noChangeAspect="1"/>
          </p:cNvPicPr>
          <p:nvPr/>
        </p:nvPicPr>
        <p:blipFill>
          <a:blip r:embed="rId2"/>
          <a:stretch>
            <a:fillRect/>
          </a:stretch>
        </p:blipFill>
        <p:spPr>
          <a:xfrm>
            <a:off x="6539524" y="2570165"/>
            <a:ext cx="1767993" cy="1329043"/>
          </a:xfrm>
          <a:prstGeom prst="rect">
            <a:avLst/>
          </a:prstGeom>
        </p:spPr>
      </p:pic>
      <p:sp>
        <p:nvSpPr>
          <p:cNvPr id="2" name="Datumsplatzhalter 1"/>
          <p:cNvSpPr>
            <a:spLocks noGrp="1"/>
          </p:cNvSpPr>
          <p:nvPr>
            <p:ph type="dt" sz="half" idx="10"/>
          </p:nvPr>
        </p:nvSpPr>
        <p:spPr/>
        <p:txBody>
          <a:bodyPr/>
          <a:lstStyle/>
          <a:p>
            <a:fld id="{02BFD2AD-3D3E-4568-A7E3-6AECD1E74508}" type="datetime1">
              <a:rPr lang="de-DE" smtClean="0"/>
              <a:t>03.04.2025</a:t>
            </a:fld>
            <a:endParaRPr lang="de-DE"/>
          </a:p>
        </p:txBody>
      </p:sp>
      <p:sp>
        <p:nvSpPr>
          <p:cNvPr id="3" name="Fußzeilenplatzhalter 2"/>
          <p:cNvSpPr>
            <a:spLocks noGrp="1"/>
          </p:cNvSpPr>
          <p:nvPr>
            <p:ph type="ftr" sz="quarter" idx="11"/>
          </p:nvPr>
        </p:nvSpPr>
        <p:spPr/>
        <p:txBody>
          <a:bodyPr/>
          <a:lstStyle/>
          <a:p>
            <a:r>
              <a:rPr lang="de-DE"/>
              <a:t>Andrea Peter-Wehner</a:t>
            </a:r>
            <a:endParaRPr lang="de-DE" dirty="0"/>
          </a:p>
        </p:txBody>
      </p:sp>
      <p:pic>
        <p:nvPicPr>
          <p:cNvPr id="7" name="Grafik 6"/>
          <p:cNvPicPr>
            <a:picLocks noChangeAspect="1"/>
          </p:cNvPicPr>
          <p:nvPr/>
        </p:nvPicPr>
        <p:blipFill>
          <a:blip r:embed="rId2"/>
          <a:stretch>
            <a:fillRect/>
          </a:stretch>
        </p:blipFill>
        <p:spPr>
          <a:xfrm>
            <a:off x="9284783" y="448754"/>
            <a:ext cx="1767993" cy="1329043"/>
          </a:xfrm>
          <a:prstGeom prst="rect">
            <a:avLst/>
          </a:prstGeom>
        </p:spPr>
      </p:pic>
      <p:pic>
        <p:nvPicPr>
          <p:cNvPr id="9" name="Grafik 8"/>
          <p:cNvPicPr>
            <a:picLocks noChangeAspect="1"/>
          </p:cNvPicPr>
          <p:nvPr/>
        </p:nvPicPr>
        <p:blipFill>
          <a:blip r:embed="rId2"/>
          <a:stretch>
            <a:fillRect/>
          </a:stretch>
        </p:blipFill>
        <p:spPr>
          <a:xfrm>
            <a:off x="2885003" y="2982710"/>
            <a:ext cx="1767993" cy="1329043"/>
          </a:xfrm>
          <a:prstGeom prst="rect">
            <a:avLst/>
          </a:prstGeom>
        </p:spPr>
      </p:pic>
      <p:pic>
        <p:nvPicPr>
          <p:cNvPr id="10" name="Grafik 9"/>
          <p:cNvPicPr>
            <a:picLocks noChangeAspect="1"/>
          </p:cNvPicPr>
          <p:nvPr/>
        </p:nvPicPr>
        <p:blipFill>
          <a:blip r:embed="rId2"/>
          <a:stretch>
            <a:fillRect/>
          </a:stretch>
        </p:blipFill>
        <p:spPr>
          <a:xfrm>
            <a:off x="4804884" y="4348797"/>
            <a:ext cx="1767993" cy="1329043"/>
          </a:xfrm>
          <a:prstGeom prst="rect">
            <a:avLst/>
          </a:prstGeom>
        </p:spPr>
      </p:pic>
      <p:pic>
        <p:nvPicPr>
          <p:cNvPr id="11" name="Grafik 10"/>
          <p:cNvPicPr>
            <a:picLocks noChangeAspect="1"/>
          </p:cNvPicPr>
          <p:nvPr/>
        </p:nvPicPr>
        <p:blipFill>
          <a:blip r:embed="rId2"/>
          <a:stretch>
            <a:fillRect/>
          </a:stretch>
        </p:blipFill>
        <p:spPr>
          <a:xfrm>
            <a:off x="599395" y="3915562"/>
            <a:ext cx="1767993" cy="1329043"/>
          </a:xfrm>
          <a:prstGeom prst="rect">
            <a:avLst/>
          </a:prstGeom>
        </p:spPr>
      </p:pic>
      <p:pic>
        <p:nvPicPr>
          <p:cNvPr id="13" name="Grafik 12"/>
          <p:cNvPicPr>
            <a:picLocks noChangeAspect="1"/>
          </p:cNvPicPr>
          <p:nvPr/>
        </p:nvPicPr>
        <p:blipFill>
          <a:blip r:embed="rId2"/>
          <a:stretch>
            <a:fillRect/>
          </a:stretch>
        </p:blipFill>
        <p:spPr>
          <a:xfrm>
            <a:off x="7924799" y="4381990"/>
            <a:ext cx="1767993" cy="1329043"/>
          </a:xfrm>
          <a:prstGeom prst="rect">
            <a:avLst/>
          </a:prstGeom>
        </p:spPr>
      </p:pic>
      <p:pic>
        <p:nvPicPr>
          <p:cNvPr id="14" name="Grafik 13"/>
          <p:cNvPicPr>
            <a:picLocks noChangeAspect="1"/>
          </p:cNvPicPr>
          <p:nvPr/>
        </p:nvPicPr>
        <p:blipFill>
          <a:blip r:embed="rId3"/>
          <a:stretch>
            <a:fillRect/>
          </a:stretch>
        </p:blipFill>
        <p:spPr>
          <a:xfrm rot="9410483">
            <a:off x="9837662" y="3270522"/>
            <a:ext cx="2338008" cy="2397957"/>
          </a:xfrm>
          <a:prstGeom prst="rect">
            <a:avLst/>
          </a:prstGeom>
        </p:spPr>
      </p:pic>
      <p:sp>
        <p:nvSpPr>
          <p:cNvPr id="15" name="Textfeld 14"/>
          <p:cNvSpPr txBox="1"/>
          <p:nvPr/>
        </p:nvSpPr>
        <p:spPr>
          <a:xfrm>
            <a:off x="871781" y="4837704"/>
            <a:ext cx="1223220" cy="338554"/>
          </a:xfrm>
          <a:prstGeom prst="rect">
            <a:avLst/>
          </a:prstGeom>
          <a:noFill/>
        </p:spPr>
        <p:txBody>
          <a:bodyPr wrap="none" rtlCol="0">
            <a:spAutoFit/>
          </a:bodyPr>
          <a:lstStyle/>
          <a:p>
            <a:r>
              <a:rPr lang="de-DE" sz="1600" dirty="0">
                <a:solidFill>
                  <a:srgbClr val="006B95"/>
                </a:solidFill>
              </a:rPr>
              <a:t>Ferienkurse</a:t>
            </a:r>
          </a:p>
        </p:txBody>
      </p:sp>
      <p:sp>
        <p:nvSpPr>
          <p:cNvPr id="18" name="Textfeld 17"/>
          <p:cNvSpPr txBox="1"/>
          <p:nvPr/>
        </p:nvSpPr>
        <p:spPr>
          <a:xfrm>
            <a:off x="9675695" y="1316132"/>
            <a:ext cx="986167" cy="461665"/>
          </a:xfrm>
          <a:prstGeom prst="rect">
            <a:avLst/>
          </a:prstGeom>
          <a:noFill/>
        </p:spPr>
        <p:txBody>
          <a:bodyPr wrap="none" rtlCol="0">
            <a:spAutoFit/>
          </a:bodyPr>
          <a:lstStyle/>
          <a:p>
            <a:pPr algn="ctr"/>
            <a:r>
              <a:rPr lang="de-DE" sz="1200" dirty="0">
                <a:solidFill>
                  <a:srgbClr val="006B95"/>
                </a:solidFill>
              </a:rPr>
              <a:t>Schulgesetz</a:t>
            </a:r>
          </a:p>
          <a:p>
            <a:pPr algn="ctr"/>
            <a:r>
              <a:rPr lang="de-DE" sz="1200" dirty="0">
                <a:solidFill>
                  <a:srgbClr val="006B95"/>
                </a:solidFill>
              </a:rPr>
              <a:t>Lehrplan</a:t>
            </a:r>
          </a:p>
        </p:txBody>
      </p:sp>
      <p:sp>
        <p:nvSpPr>
          <p:cNvPr id="19" name="Textfeld 18"/>
          <p:cNvSpPr txBox="1"/>
          <p:nvPr/>
        </p:nvSpPr>
        <p:spPr>
          <a:xfrm>
            <a:off x="6870052" y="3441381"/>
            <a:ext cx="1185453" cy="461665"/>
          </a:xfrm>
          <a:prstGeom prst="rect">
            <a:avLst/>
          </a:prstGeom>
          <a:noFill/>
        </p:spPr>
        <p:txBody>
          <a:bodyPr wrap="none" rtlCol="0">
            <a:spAutoFit/>
          </a:bodyPr>
          <a:lstStyle/>
          <a:p>
            <a:pPr algn="ctr"/>
            <a:r>
              <a:rPr lang="de-DE" sz="1200" dirty="0">
                <a:solidFill>
                  <a:srgbClr val="006B95"/>
                </a:solidFill>
              </a:rPr>
              <a:t>Möglichkeiten </a:t>
            </a:r>
          </a:p>
          <a:p>
            <a:pPr algn="ctr"/>
            <a:r>
              <a:rPr lang="de-DE" sz="1200" dirty="0">
                <a:solidFill>
                  <a:srgbClr val="006B95"/>
                </a:solidFill>
              </a:rPr>
              <a:t>der Begafö</a:t>
            </a:r>
          </a:p>
        </p:txBody>
      </p:sp>
      <p:sp>
        <p:nvSpPr>
          <p:cNvPr id="20" name="Textfeld 19"/>
          <p:cNvSpPr txBox="1"/>
          <p:nvPr/>
        </p:nvSpPr>
        <p:spPr>
          <a:xfrm>
            <a:off x="3228295" y="3899208"/>
            <a:ext cx="1154290" cy="338554"/>
          </a:xfrm>
          <a:prstGeom prst="rect">
            <a:avLst/>
          </a:prstGeom>
          <a:noFill/>
        </p:spPr>
        <p:txBody>
          <a:bodyPr wrap="none" rtlCol="0">
            <a:spAutoFit/>
          </a:bodyPr>
          <a:lstStyle/>
          <a:p>
            <a:r>
              <a:rPr lang="de-DE" sz="1600" dirty="0">
                <a:solidFill>
                  <a:srgbClr val="006B95"/>
                </a:solidFill>
              </a:rPr>
              <a:t>Kursräume</a:t>
            </a:r>
          </a:p>
        </p:txBody>
      </p:sp>
      <p:sp>
        <p:nvSpPr>
          <p:cNvPr id="21" name="Textfeld 20"/>
          <p:cNvSpPr txBox="1"/>
          <p:nvPr/>
        </p:nvSpPr>
        <p:spPr>
          <a:xfrm>
            <a:off x="545162" y="2357130"/>
            <a:ext cx="1473480" cy="338554"/>
          </a:xfrm>
          <a:prstGeom prst="rect">
            <a:avLst/>
          </a:prstGeom>
          <a:noFill/>
        </p:spPr>
        <p:txBody>
          <a:bodyPr wrap="none" rtlCol="0">
            <a:spAutoFit/>
          </a:bodyPr>
          <a:lstStyle/>
          <a:p>
            <a:r>
              <a:rPr lang="de-DE" sz="1600" dirty="0">
                <a:solidFill>
                  <a:srgbClr val="006B95"/>
                </a:solidFill>
              </a:rPr>
              <a:t>Das Nim-Spiel</a:t>
            </a:r>
          </a:p>
        </p:txBody>
      </p:sp>
      <p:sp>
        <p:nvSpPr>
          <p:cNvPr id="22" name="Textfeld 21"/>
          <p:cNvSpPr txBox="1"/>
          <p:nvPr/>
        </p:nvSpPr>
        <p:spPr>
          <a:xfrm>
            <a:off x="4910750" y="5251776"/>
            <a:ext cx="1556260" cy="338554"/>
          </a:xfrm>
          <a:prstGeom prst="rect">
            <a:avLst/>
          </a:prstGeom>
          <a:noFill/>
        </p:spPr>
        <p:txBody>
          <a:bodyPr wrap="none" rtlCol="0">
            <a:spAutoFit/>
          </a:bodyPr>
          <a:lstStyle/>
          <a:p>
            <a:r>
              <a:rPr lang="de-DE" sz="1600" dirty="0">
                <a:solidFill>
                  <a:srgbClr val="006B95"/>
                </a:solidFill>
              </a:rPr>
              <a:t>Selbstlernkurse</a:t>
            </a:r>
          </a:p>
        </p:txBody>
      </p:sp>
      <p:sp>
        <p:nvSpPr>
          <p:cNvPr id="24" name="Textfeld 23"/>
          <p:cNvSpPr txBox="1"/>
          <p:nvPr/>
        </p:nvSpPr>
        <p:spPr>
          <a:xfrm>
            <a:off x="7974643" y="5312137"/>
            <a:ext cx="1627882" cy="338554"/>
          </a:xfrm>
          <a:prstGeom prst="rect">
            <a:avLst/>
          </a:prstGeom>
          <a:noFill/>
        </p:spPr>
        <p:txBody>
          <a:bodyPr wrap="none" rtlCol="0">
            <a:spAutoFit/>
          </a:bodyPr>
          <a:lstStyle/>
          <a:p>
            <a:r>
              <a:rPr lang="de-DE" sz="1600" dirty="0">
                <a:solidFill>
                  <a:srgbClr val="006B95"/>
                </a:solidFill>
              </a:rPr>
              <a:t>Digitale Drehtür</a:t>
            </a:r>
          </a:p>
        </p:txBody>
      </p:sp>
      <p:pic>
        <p:nvPicPr>
          <p:cNvPr id="32"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1628" y="594597"/>
            <a:ext cx="1838861" cy="219156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76959" y="447372"/>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36" name="Textfeld 35"/>
          <p:cNvSpPr txBox="1"/>
          <p:nvPr/>
        </p:nvSpPr>
        <p:spPr>
          <a:xfrm>
            <a:off x="2620221" y="2198072"/>
            <a:ext cx="1625510" cy="307777"/>
          </a:xfrm>
          <a:prstGeom prst="rect">
            <a:avLst/>
          </a:prstGeom>
          <a:noFill/>
        </p:spPr>
        <p:txBody>
          <a:bodyPr wrap="none" rtlCol="0">
            <a:spAutoFit/>
          </a:bodyPr>
          <a:lstStyle/>
          <a:p>
            <a:pPr algn="ctr"/>
            <a:r>
              <a:rPr lang="de-DE" sz="1400" dirty="0">
                <a:solidFill>
                  <a:srgbClr val="006B95"/>
                </a:solidFill>
              </a:rPr>
              <a:t>Die Webakademie</a:t>
            </a:r>
          </a:p>
        </p:txBody>
      </p:sp>
      <p:pic>
        <p:nvPicPr>
          <p:cNvPr id="37" name="Grafik 3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8851633">
            <a:off x="2823339" y="646072"/>
            <a:ext cx="2056263" cy="669542"/>
          </a:xfrm>
          <a:prstGeom prst="rect">
            <a:avLst/>
          </a:prstGeom>
          <a:solidFill>
            <a:schemeClr val="bg1"/>
          </a:solidFill>
        </p:spPr>
      </p:pic>
      <p:pic>
        <p:nvPicPr>
          <p:cNvPr id="38"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00710" y="79446"/>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39" name="Textfeld 38"/>
          <p:cNvSpPr txBox="1"/>
          <p:nvPr/>
        </p:nvSpPr>
        <p:spPr>
          <a:xfrm>
            <a:off x="6520874" y="1803903"/>
            <a:ext cx="1104790" cy="338554"/>
          </a:xfrm>
          <a:prstGeom prst="rect">
            <a:avLst/>
          </a:prstGeom>
          <a:noFill/>
        </p:spPr>
        <p:txBody>
          <a:bodyPr wrap="none" rtlCol="0">
            <a:spAutoFit/>
          </a:bodyPr>
          <a:lstStyle/>
          <a:p>
            <a:r>
              <a:rPr lang="de-DE" sz="1600" dirty="0">
                <a:solidFill>
                  <a:srgbClr val="006B95"/>
                </a:solidFill>
              </a:rPr>
              <a:t>Begabung</a:t>
            </a:r>
          </a:p>
        </p:txBody>
      </p:sp>
      <p:pic>
        <p:nvPicPr>
          <p:cNvPr id="40" name="Grafik 39"/>
          <p:cNvPicPr>
            <a:picLocks noChangeAspect="1"/>
          </p:cNvPicPr>
          <p:nvPr/>
        </p:nvPicPr>
        <p:blipFill>
          <a:blip r:embed="rId6"/>
          <a:stretch>
            <a:fillRect/>
          </a:stretch>
        </p:blipFill>
        <p:spPr>
          <a:xfrm rot="20222969">
            <a:off x="6506968" y="421621"/>
            <a:ext cx="1395436" cy="974625"/>
          </a:xfrm>
          <a:prstGeom prst="rect">
            <a:avLst/>
          </a:prstGeom>
        </p:spPr>
      </p:pic>
      <p:pic>
        <p:nvPicPr>
          <p:cNvPr id="46" name="Grafik 45"/>
          <p:cNvPicPr>
            <a:picLocks noChangeAspect="1"/>
          </p:cNvPicPr>
          <p:nvPr/>
        </p:nvPicPr>
        <p:blipFill>
          <a:blip r:embed="rId7"/>
          <a:stretch>
            <a:fillRect/>
          </a:stretch>
        </p:blipFill>
        <p:spPr>
          <a:xfrm rot="19133814">
            <a:off x="628620" y="743839"/>
            <a:ext cx="1229566" cy="1227674"/>
          </a:xfrm>
          <a:prstGeom prst="rect">
            <a:avLst/>
          </a:prstGeom>
        </p:spPr>
      </p:pic>
      <p:sp>
        <p:nvSpPr>
          <p:cNvPr id="47" name="Textfeld 46"/>
          <p:cNvSpPr txBox="1"/>
          <p:nvPr/>
        </p:nvSpPr>
        <p:spPr>
          <a:xfrm>
            <a:off x="672411" y="2350909"/>
            <a:ext cx="1085554" cy="338554"/>
          </a:xfrm>
          <a:prstGeom prst="rect">
            <a:avLst/>
          </a:prstGeom>
          <a:noFill/>
        </p:spPr>
        <p:txBody>
          <a:bodyPr wrap="none" rtlCol="0">
            <a:spAutoFit/>
          </a:bodyPr>
          <a:lstStyle/>
          <a:p>
            <a:r>
              <a:rPr lang="de-DE" sz="1600" dirty="0" err="1">
                <a:solidFill>
                  <a:srgbClr val="006B95"/>
                </a:solidFill>
              </a:rPr>
              <a:t>Foldology</a:t>
            </a:r>
            <a:endParaRPr lang="de-DE" sz="1600" dirty="0">
              <a:solidFill>
                <a:srgbClr val="006B95"/>
              </a:solidFill>
            </a:endParaRPr>
          </a:p>
        </p:txBody>
      </p:sp>
    </p:spTree>
    <p:extLst>
      <p:ext uri="{BB962C8B-B14F-4D97-AF65-F5344CB8AC3E}">
        <p14:creationId xmlns:p14="http://schemas.microsoft.com/office/powerpoint/2010/main" val="9182653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515D34-10CA-4ED1-BECA-8AF67A62E51E}"/>
              </a:ext>
            </a:extLst>
          </p:cNvPr>
          <p:cNvSpPr>
            <a:spLocks noGrp="1"/>
          </p:cNvSpPr>
          <p:nvPr>
            <p:ph type="title"/>
          </p:nvPr>
        </p:nvSpPr>
        <p:spPr>
          <a:xfrm>
            <a:off x="1225894" y="4221248"/>
            <a:ext cx="9929018" cy="1499616"/>
          </a:xfrm>
        </p:spPr>
        <p:txBody>
          <a:bodyPr>
            <a:normAutofit fontScale="90000"/>
          </a:bodyPr>
          <a:lstStyle/>
          <a:p>
            <a:pPr algn="ctr"/>
            <a:r>
              <a:rPr lang="de-DE" b="1" dirty="0">
                <a:solidFill>
                  <a:srgbClr val="3D6C92"/>
                </a:solidFill>
                <a:latin typeface="Arial" panose="020B0604020202020204" pitchFamily="34" charset="0"/>
                <a:cs typeface="Arial" panose="020B0604020202020204" pitchFamily="34" charset="0"/>
              </a:rPr>
              <a:t>Warum muss ich mich als Lehrkraft mit Begabtenförderung beschäftigen?</a:t>
            </a:r>
          </a:p>
        </p:txBody>
      </p:sp>
      <p:pic>
        <p:nvPicPr>
          <p:cNvPr id="3" name="Grafik 2">
            <a:extLst>
              <a:ext uri="{FF2B5EF4-FFF2-40B4-BE49-F238E27FC236}">
                <a16:creationId xmlns:a16="http://schemas.microsoft.com/office/drawing/2014/main" id="{BBED69AE-1652-46C9-BF3D-364A64D90370}"/>
              </a:ext>
            </a:extLst>
          </p:cNvPr>
          <p:cNvPicPr>
            <a:picLocks noChangeAspect="1"/>
          </p:cNvPicPr>
          <p:nvPr/>
        </p:nvPicPr>
        <p:blipFill rotWithShape="1">
          <a:blip r:embed="rId2">
            <a:duotone>
              <a:schemeClr val="accent2">
                <a:shade val="45000"/>
                <a:satMod val="135000"/>
              </a:schemeClr>
              <a:prstClr val="white"/>
            </a:duotone>
          </a:blip>
          <a:srcRect t="9012" b="9757"/>
          <a:stretch/>
        </p:blipFill>
        <p:spPr>
          <a:xfrm>
            <a:off x="4273827" y="1133061"/>
            <a:ext cx="3667538" cy="2979170"/>
          </a:xfrm>
          <a:prstGeom prst="rect">
            <a:avLst/>
          </a:prstGeom>
        </p:spPr>
      </p:pic>
    </p:spTree>
    <p:extLst>
      <p:ext uri="{BB962C8B-B14F-4D97-AF65-F5344CB8AC3E}">
        <p14:creationId xmlns:p14="http://schemas.microsoft.com/office/powerpoint/2010/main" val="14423338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4367538" y="1166535"/>
            <a:ext cx="7693261" cy="4536819"/>
          </a:xfrm>
          <a:prstGeom prst="rect">
            <a:avLst/>
          </a:prstGeom>
        </p:spPr>
        <p:txBody>
          <a:bodyPr wrap="square">
            <a:spAutoFit/>
          </a:bodyPr>
          <a:lstStyle/>
          <a:p>
            <a:pPr>
              <a:lnSpc>
                <a:spcPct val="150000"/>
              </a:lnSpc>
            </a:pPr>
            <a:r>
              <a:rPr lang="de-DE" sz="2800" dirty="0">
                <a:solidFill>
                  <a:srgbClr val="3D6C92"/>
                </a:solidFill>
                <a:latin typeface="Arial" panose="020B0604020202020204" pitchFamily="34" charset="0"/>
                <a:cs typeface="Arial" panose="020B0604020202020204" pitchFamily="34" charset="0"/>
              </a:rPr>
              <a:t>Schulgesetz des Landes Sachsen-Anhalt </a:t>
            </a:r>
            <a:r>
              <a:rPr lang="de-DE" sz="2800" i="1" dirty="0">
                <a:solidFill>
                  <a:srgbClr val="3D6C92"/>
                </a:solidFill>
                <a:latin typeface="Arial" panose="020B0604020202020204" pitchFamily="34" charset="0"/>
                <a:cs typeface="Arial" panose="020B0604020202020204" pitchFamily="34" charset="0"/>
              </a:rPr>
              <a:t>: </a:t>
            </a:r>
          </a:p>
          <a:p>
            <a:pPr>
              <a:lnSpc>
                <a:spcPct val="150000"/>
              </a:lnSpc>
            </a:pPr>
            <a:r>
              <a:rPr lang="de-DE" sz="2800" i="1" dirty="0">
                <a:solidFill>
                  <a:srgbClr val="3D6C92"/>
                </a:solidFill>
                <a:latin typeface="Arial" panose="020B0604020202020204" pitchFamily="34" charset="0"/>
                <a:cs typeface="Arial" panose="020B0604020202020204" pitchFamily="34" charset="0"/>
              </a:rPr>
              <a:t>(§1 (1)) </a:t>
            </a:r>
          </a:p>
          <a:p>
            <a:pPr>
              <a:lnSpc>
                <a:spcPct val="150000"/>
              </a:lnSpc>
            </a:pPr>
            <a:endParaRPr lang="de-DE" sz="2800" i="1" dirty="0">
              <a:solidFill>
                <a:srgbClr val="3D6C92"/>
              </a:solidFill>
              <a:latin typeface="Arial" panose="020B0604020202020204" pitchFamily="34" charset="0"/>
              <a:cs typeface="Arial" panose="020B0604020202020204" pitchFamily="34" charset="0"/>
            </a:endParaRPr>
          </a:p>
          <a:p>
            <a:pPr>
              <a:lnSpc>
                <a:spcPct val="150000"/>
              </a:lnSpc>
            </a:pPr>
            <a:r>
              <a:rPr lang="de-DE" sz="2800" b="1" i="1" dirty="0">
                <a:solidFill>
                  <a:srgbClr val="3D6C92"/>
                </a:solidFill>
                <a:latin typeface="Arial" panose="020B0604020202020204" pitchFamily="34" charset="0"/>
                <a:cs typeface="Arial" panose="020B0604020202020204" pitchFamily="34" charset="0"/>
              </a:rPr>
              <a:t>Jeder junge Mensch hat „das Recht auf eine seine Begabungen, seine Fähigkeiten und seine Neigung fördernde Erziehung, Bildung und Ausbildung".</a:t>
            </a:r>
          </a:p>
        </p:txBody>
      </p:sp>
      <p:pic>
        <p:nvPicPr>
          <p:cNvPr id="5" name="Grafik 4"/>
          <p:cNvPicPr>
            <a:picLocks noChangeAspect="1"/>
          </p:cNvPicPr>
          <p:nvPr/>
        </p:nvPicPr>
        <p:blipFill rotWithShape="1">
          <a:blip r:embed="rId2"/>
          <a:srcRect l="23040" t="7374" r="11391" b="9886"/>
          <a:stretch/>
        </p:blipFill>
        <p:spPr>
          <a:xfrm>
            <a:off x="487017" y="1279932"/>
            <a:ext cx="3409122" cy="4310023"/>
          </a:xfrm>
          <a:prstGeom prst="rect">
            <a:avLst/>
          </a:prstGeom>
        </p:spPr>
      </p:pic>
    </p:spTree>
    <p:extLst>
      <p:ext uri="{BB962C8B-B14F-4D97-AF65-F5344CB8AC3E}">
        <p14:creationId xmlns:p14="http://schemas.microsoft.com/office/powerpoint/2010/main" val="30083360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83CCF774-383A-42C8-A8DB-D33B3F307E64}" type="datetime1">
              <a:rPr lang="de-DE" smtClean="0"/>
              <a:t>03.04.2025</a:t>
            </a:fld>
            <a:endParaRPr lang="de-DE"/>
          </a:p>
        </p:txBody>
      </p:sp>
      <p:sp>
        <p:nvSpPr>
          <p:cNvPr id="3" name="Fußzeilenplatzhalter 2"/>
          <p:cNvSpPr>
            <a:spLocks noGrp="1"/>
          </p:cNvSpPr>
          <p:nvPr>
            <p:ph type="ftr" sz="quarter" idx="11"/>
          </p:nvPr>
        </p:nvSpPr>
        <p:spPr/>
        <p:txBody>
          <a:bodyPr/>
          <a:lstStyle/>
          <a:p>
            <a:r>
              <a:rPr lang="de-DE"/>
              <a:t>Andrea Peter-Wehner</a:t>
            </a:r>
            <a:endParaRPr lang="de-DE" dirty="0"/>
          </a:p>
        </p:txBody>
      </p:sp>
      <p:sp>
        <p:nvSpPr>
          <p:cNvPr id="5" name="Rechteck 4"/>
          <p:cNvSpPr/>
          <p:nvPr/>
        </p:nvSpPr>
        <p:spPr>
          <a:xfrm>
            <a:off x="2511552" y="98798"/>
            <a:ext cx="8570976" cy="769441"/>
          </a:xfrm>
          <a:prstGeom prst="rect">
            <a:avLst/>
          </a:prstGeom>
          <a:solidFill>
            <a:schemeClr val="bg1"/>
          </a:solidFill>
        </p:spPr>
        <p:txBody>
          <a:bodyPr wrap="square">
            <a:spAutoFit/>
          </a:bodyPr>
          <a:lstStyle/>
          <a:p>
            <a:r>
              <a:rPr lang="de-DE" sz="4400" dirty="0">
                <a:solidFill>
                  <a:srgbClr val="006B95"/>
                </a:solidFill>
              </a:rPr>
              <a:t>Leitidee: Individuelle Förderung</a:t>
            </a:r>
          </a:p>
        </p:txBody>
      </p:sp>
      <p:sp>
        <p:nvSpPr>
          <p:cNvPr id="6" name="Rechteck 5"/>
          <p:cNvSpPr/>
          <p:nvPr/>
        </p:nvSpPr>
        <p:spPr>
          <a:xfrm>
            <a:off x="3669792" y="1146333"/>
            <a:ext cx="8522208" cy="4247317"/>
          </a:xfrm>
          <a:prstGeom prst="rect">
            <a:avLst/>
          </a:prstGeom>
        </p:spPr>
        <p:txBody>
          <a:bodyPr wrap="square">
            <a:spAutoFit/>
          </a:bodyPr>
          <a:lstStyle/>
          <a:p>
            <a:r>
              <a:rPr lang="de-DE" sz="3000" dirty="0">
                <a:solidFill>
                  <a:srgbClr val="006B95"/>
                </a:solidFill>
              </a:rPr>
              <a:t>Besondere Begabungen und Interessen verlangen </a:t>
            </a:r>
            <a:r>
              <a:rPr lang="de-DE" sz="3000" b="1" dirty="0">
                <a:solidFill>
                  <a:srgbClr val="006B95"/>
                </a:solidFill>
              </a:rPr>
              <a:t>vielfältige Anreize und Lernsituationen</a:t>
            </a:r>
            <a:r>
              <a:rPr lang="de-DE" sz="3000" dirty="0">
                <a:solidFill>
                  <a:srgbClr val="006B95"/>
                </a:solidFill>
              </a:rPr>
              <a:t>, um die Voraussetzungen zu deren Weiterentwicklung zu schaffen. Eine gleichberechtigte Förderung von Mädchen und Jungen berücksichtigt geschlechtsspezifische Voraussetzungen und ermutigt zur </a:t>
            </a:r>
            <a:r>
              <a:rPr lang="de-DE" sz="3000" b="1" dirty="0">
                <a:solidFill>
                  <a:srgbClr val="006B95"/>
                </a:solidFill>
              </a:rPr>
              <a:t>Herausbildung neuer Interessen </a:t>
            </a:r>
            <a:r>
              <a:rPr lang="de-DE" sz="3000" dirty="0">
                <a:solidFill>
                  <a:srgbClr val="006B95"/>
                </a:solidFill>
              </a:rPr>
              <a:t>ohne geschlechtsrollenstereotype Prägungen.</a:t>
            </a:r>
          </a:p>
        </p:txBody>
      </p:sp>
      <p:pic>
        <p:nvPicPr>
          <p:cNvPr id="7" name="Grafik 6"/>
          <p:cNvPicPr>
            <a:picLocks noChangeAspect="1"/>
          </p:cNvPicPr>
          <p:nvPr/>
        </p:nvPicPr>
        <p:blipFill>
          <a:blip r:embed="rId2"/>
          <a:stretch>
            <a:fillRect/>
          </a:stretch>
        </p:blipFill>
        <p:spPr>
          <a:xfrm>
            <a:off x="336613" y="1146333"/>
            <a:ext cx="3057525" cy="4543425"/>
          </a:xfrm>
          <a:prstGeom prst="rect">
            <a:avLst/>
          </a:prstGeom>
        </p:spPr>
      </p:pic>
    </p:spTree>
    <p:extLst>
      <p:ext uri="{BB962C8B-B14F-4D97-AF65-F5344CB8AC3E}">
        <p14:creationId xmlns:p14="http://schemas.microsoft.com/office/powerpoint/2010/main" val="1950870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354456" y="720780"/>
            <a:ext cx="12074948" cy="3493264"/>
          </a:xfrm>
          <a:prstGeom prst="rect">
            <a:avLst/>
          </a:prstGeom>
          <a:noFill/>
        </p:spPr>
        <p:txBody>
          <a:bodyPr wrap="square" rtlCol="0">
            <a:spAutoFit/>
          </a:bodyPr>
          <a:lstStyle/>
          <a:p>
            <a:endParaRPr lang="de-DE" sz="3200" dirty="0">
              <a:solidFill>
                <a:srgbClr val="3D6C92"/>
              </a:solidFill>
              <a:latin typeface="Arial" panose="020B0604020202020204" pitchFamily="34" charset="0"/>
              <a:cs typeface="Arial" panose="020B0604020202020204" pitchFamily="34" charset="0"/>
            </a:endParaRPr>
          </a:p>
          <a:p>
            <a:pPr>
              <a:lnSpc>
                <a:spcPct val="150000"/>
              </a:lnSpc>
              <a:buFont typeface="Wingdings" panose="05000000000000000000" pitchFamily="2" charset="2"/>
              <a:buChar char="§"/>
            </a:pPr>
            <a:r>
              <a:rPr lang="de-DE" sz="3200" dirty="0">
                <a:solidFill>
                  <a:srgbClr val="3D6C92"/>
                </a:solidFill>
                <a:latin typeface="Arial" panose="020B0604020202020204" pitchFamily="34" charset="0"/>
                <a:cs typeface="Arial" panose="020B0604020202020204" pitchFamily="34" charset="0"/>
              </a:rPr>
              <a:t> Ministerium für Bildung (Regelungen, Vorgaben)</a:t>
            </a:r>
          </a:p>
          <a:p>
            <a:pPr>
              <a:lnSpc>
                <a:spcPct val="150000"/>
              </a:lnSpc>
              <a:buFont typeface="Wingdings" panose="05000000000000000000" pitchFamily="2" charset="2"/>
              <a:buChar char="§"/>
            </a:pPr>
            <a:r>
              <a:rPr lang="de-DE" sz="3200" dirty="0">
                <a:solidFill>
                  <a:srgbClr val="3D6C92"/>
                </a:solidFill>
                <a:latin typeface="Arial" panose="020B0604020202020204" pitchFamily="34" charset="0"/>
                <a:cs typeface="Arial" panose="020B0604020202020204" pitchFamily="34" charset="0"/>
              </a:rPr>
              <a:t> Landesschulamt</a:t>
            </a:r>
          </a:p>
          <a:p>
            <a:pPr>
              <a:lnSpc>
                <a:spcPct val="150000"/>
              </a:lnSpc>
              <a:buFont typeface="Wingdings" panose="05000000000000000000" pitchFamily="2" charset="2"/>
              <a:buChar char="§"/>
            </a:pPr>
            <a:r>
              <a:rPr lang="de-DE" sz="3200" dirty="0">
                <a:solidFill>
                  <a:srgbClr val="3D6C92"/>
                </a:solidFill>
                <a:latin typeface="Arial" panose="020B0604020202020204" pitchFamily="34" charset="0"/>
                <a:cs typeface="Arial" panose="020B0604020202020204" pitchFamily="34" charset="0"/>
              </a:rPr>
              <a:t> Koordinierungs- und Beratungsstelle für Begabtenförderung</a:t>
            </a:r>
          </a:p>
          <a:p>
            <a:pPr>
              <a:lnSpc>
                <a:spcPct val="150000"/>
              </a:lnSpc>
              <a:buFont typeface="Wingdings" panose="05000000000000000000" pitchFamily="2" charset="2"/>
              <a:buChar char="§"/>
            </a:pPr>
            <a:endParaRPr lang="de-DE" dirty="0"/>
          </a:p>
          <a:p>
            <a:endParaRPr lang="de-DE" dirty="0"/>
          </a:p>
        </p:txBody>
      </p:sp>
      <p:pic>
        <p:nvPicPr>
          <p:cNvPr id="2" name="Grafik 1"/>
          <p:cNvPicPr>
            <a:picLocks noChangeAspect="1"/>
          </p:cNvPicPr>
          <p:nvPr/>
        </p:nvPicPr>
        <p:blipFill>
          <a:blip r:embed="rId2"/>
          <a:stretch>
            <a:fillRect/>
          </a:stretch>
        </p:blipFill>
        <p:spPr>
          <a:xfrm>
            <a:off x="205369" y="3756844"/>
            <a:ext cx="5582265" cy="1503843"/>
          </a:xfrm>
          <a:prstGeom prst="rect">
            <a:avLst/>
          </a:prstGeom>
        </p:spPr>
      </p:pic>
      <p:sp>
        <p:nvSpPr>
          <p:cNvPr id="3" name="Rechteck 2"/>
          <p:cNvSpPr/>
          <p:nvPr/>
        </p:nvSpPr>
        <p:spPr>
          <a:xfrm>
            <a:off x="2633870" y="78210"/>
            <a:ext cx="8984972" cy="947182"/>
          </a:xfrm>
          <a:prstGeom prst="rect">
            <a:avLst/>
          </a:prstGeom>
          <a:solidFill>
            <a:schemeClr val="bg1"/>
          </a:solidFill>
        </p:spPr>
        <p:txBody>
          <a:bodyPr wrap="square">
            <a:spAutoFit/>
          </a:bodyPr>
          <a:lstStyle/>
          <a:p>
            <a:r>
              <a:rPr lang="de-DE" sz="2400" b="1" dirty="0">
                <a:solidFill>
                  <a:srgbClr val="3D6C92"/>
                </a:solidFill>
                <a:latin typeface="Arial" panose="020B0604020202020204" pitchFamily="34" charset="0"/>
                <a:cs typeface="Arial" panose="020B0604020202020204" pitchFamily="34" charset="0"/>
              </a:rPr>
              <a:t>Landesweites Unterstützungssystem zur </a:t>
            </a:r>
          </a:p>
          <a:p>
            <a:pPr>
              <a:lnSpc>
                <a:spcPct val="150000"/>
              </a:lnSpc>
            </a:pPr>
            <a:r>
              <a:rPr lang="de-DE" sz="2400" b="1" dirty="0">
                <a:solidFill>
                  <a:srgbClr val="3D6C92"/>
                </a:solidFill>
                <a:latin typeface="Arial" panose="020B0604020202020204" pitchFamily="34" charset="0"/>
                <a:cs typeface="Arial" panose="020B0604020202020204" pitchFamily="34" charset="0"/>
              </a:rPr>
              <a:t>Begabtenförderung in Sachsen-Anhalt</a:t>
            </a:r>
          </a:p>
        </p:txBody>
      </p:sp>
      <p:pic>
        <p:nvPicPr>
          <p:cNvPr id="6" name="Grafik 5"/>
          <p:cNvPicPr>
            <a:picLocks noChangeAspect="1"/>
          </p:cNvPicPr>
          <p:nvPr/>
        </p:nvPicPr>
        <p:blipFill>
          <a:blip r:embed="rId3"/>
          <a:stretch>
            <a:fillRect/>
          </a:stretch>
        </p:blipFill>
        <p:spPr>
          <a:xfrm>
            <a:off x="6651556" y="3279487"/>
            <a:ext cx="3381375" cy="1981200"/>
          </a:xfrm>
          <a:prstGeom prst="rect">
            <a:avLst/>
          </a:prstGeom>
        </p:spPr>
      </p:pic>
    </p:spTree>
    <p:extLst>
      <p:ext uri="{BB962C8B-B14F-4D97-AF65-F5344CB8AC3E}">
        <p14:creationId xmlns:p14="http://schemas.microsoft.com/office/powerpoint/2010/main" val="34882266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0" y="312723"/>
            <a:ext cx="3253248" cy="6407412"/>
          </a:xfrm>
          <a:prstGeom prst="rect">
            <a:avLst/>
          </a:prstGeom>
          <a:ln>
            <a:solidFill>
              <a:schemeClr val="bg1">
                <a:lumMod val="65000"/>
              </a:schemeClr>
            </a:solidFill>
          </a:ln>
        </p:spPr>
      </p:pic>
      <p:pic>
        <p:nvPicPr>
          <p:cNvPr id="3" name="Grafik 2"/>
          <p:cNvPicPr>
            <a:picLocks noChangeAspect="1"/>
          </p:cNvPicPr>
          <p:nvPr/>
        </p:nvPicPr>
        <p:blipFill>
          <a:blip r:embed="rId3"/>
          <a:stretch>
            <a:fillRect/>
          </a:stretch>
        </p:blipFill>
        <p:spPr>
          <a:xfrm>
            <a:off x="3327156" y="312723"/>
            <a:ext cx="8830403" cy="5824308"/>
          </a:xfrm>
          <a:prstGeom prst="rect">
            <a:avLst/>
          </a:prstGeom>
          <a:solidFill>
            <a:schemeClr val="bg1">
              <a:lumMod val="65000"/>
            </a:schemeClr>
          </a:solidFill>
          <a:ln>
            <a:solidFill>
              <a:schemeClr val="bg1">
                <a:lumMod val="65000"/>
              </a:schemeClr>
            </a:solidFill>
          </a:ln>
        </p:spPr>
      </p:pic>
    </p:spTree>
    <p:extLst>
      <p:ext uri="{BB962C8B-B14F-4D97-AF65-F5344CB8AC3E}">
        <p14:creationId xmlns:p14="http://schemas.microsoft.com/office/powerpoint/2010/main" val="17386644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Freihandform 44"/>
          <p:cNvSpPr/>
          <p:nvPr/>
        </p:nvSpPr>
        <p:spPr>
          <a:xfrm>
            <a:off x="8536117" y="3705702"/>
            <a:ext cx="1262186" cy="1143024"/>
          </a:xfrm>
          <a:custGeom>
            <a:avLst/>
            <a:gdLst>
              <a:gd name="connsiteX0" fmla="*/ 126620 w 1262186"/>
              <a:gd name="connsiteY0" fmla="*/ 1143024 h 1143024"/>
              <a:gd name="connsiteX1" fmla="*/ 42399 w 1262186"/>
              <a:gd name="connsiteY1" fmla="*/ 216593 h 1143024"/>
              <a:gd name="connsiteX2" fmla="*/ 716167 w 1262186"/>
              <a:gd name="connsiteY2" fmla="*/ 385035 h 1143024"/>
              <a:gd name="connsiteX3" fmla="*/ 210841 w 1262186"/>
              <a:gd name="connsiteY3" fmla="*/ 517382 h 1143024"/>
              <a:gd name="connsiteX4" fmla="*/ 704136 w 1262186"/>
              <a:gd name="connsiteY4" fmla="*/ 24 h 1143024"/>
              <a:gd name="connsiteX5" fmla="*/ 1209462 w 1262186"/>
              <a:gd name="connsiteY5" fmla="*/ 493319 h 1143024"/>
              <a:gd name="connsiteX6" fmla="*/ 1221494 w 1262186"/>
              <a:gd name="connsiteY6" fmla="*/ 493319 h 1143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2186" h="1143024">
                <a:moveTo>
                  <a:pt x="126620" y="1143024"/>
                </a:moveTo>
                <a:cubicBezTo>
                  <a:pt x="35380" y="742974"/>
                  <a:pt x="-55859" y="342924"/>
                  <a:pt x="42399" y="216593"/>
                </a:cubicBezTo>
                <a:cubicBezTo>
                  <a:pt x="140657" y="90261"/>
                  <a:pt x="688093" y="334903"/>
                  <a:pt x="716167" y="385035"/>
                </a:cubicBezTo>
                <a:cubicBezTo>
                  <a:pt x="744241" y="435166"/>
                  <a:pt x="212846" y="581550"/>
                  <a:pt x="210841" y="517382"/>
                </a:cubicBezTo>
                <a:cubicBezTo>
                  <a:pt x="208836" y="453214"/>
                  <a:pt x="537699" y="4034"/>
                  <a:pt x="704136" y="24"/>
                </a:cubicBezTo>
                <a:cubicBezTo>
                  <a:pt x="870573" y="-3986"/>
                  <a:pt x="1209462" y="493319"/>
                  <a:pt x="1209462" y="493319"/>
                </a:cubicBezTo>
                <a:cubicBezTo>
                  <a:pt x="1295688" y="575535"/>
                  <a:pt x="1258591" y="534427"/>
                  <a:pt x="1221494" y="493319"/>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 name="Freihandform 43"/>
          <p:cNvSpPr/>
          <p:nvPr/>
        </p:nvSpPr>
        <p:spPr>
          <a:xfrm>
            <a:off x="6208295" y="4072090"/>
            <a:ext cx="2046570" cy="1330093"/>
          </a:xfrm>
          <a:custGeom>
            <a:avLst/>
            <a:gdLst>
              <a:gd name="connsiteX0" fmla="*/ 0 w 2046570"/>
              <a:gd name="connsiteY0" fmla="*/ 247247 h 1330093"/>
              <a:gd name="connsiteX1" fmla="*/ 613610 w 2046570"/>
              <a:gd name="connsiteY1" fmla="*/ 18647 h 1330093"/>
              <a:gd name="connsiteX2" fmla="*/ 1179094 w 2046570"/>
              <a:gd name="connsiteY2" fmla="*/ 680384 h 1330093"/>
              <a:gd name="connsiteX3" fmla="*/ 1347537 w 2046570"/>
              <a:gd name="connsiteY3" fmla="*/ 1330089 h 1330093"/>
              <a:gd name="connsiteX4" fmla="*/ 1985210 w 2046570"/>
              <a:gd name="connsiteY4" fmla="*/ 692415 h 1330093"/>
              <a:gd name="connsiteX5" fmla="*/ 1985210 w 2046570"/>
              <a:gd name="connsiteY5" fmla="*/ 680384 h 133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6570" h="1330093">
                <a:moveTo>
                  <a:pt x="0" y="247247"/>
                </a:moveTo>
                <a:cubicBezTo>
                  <a:pt x="208547" y="96852"/>
                  <a:pt x="417094" y="-53543"/>
                  <a:pt x="613610" y="18647"/>
                </a:cubicBezTo>
                <a:cubicBezTo>
                  <a:pt x="810126" y="90836"/>
                  <a:pt x="1056773" y="461810"/>
                  <a:pt x="1179094" y="680384"/>
                </a:cubicBezTo>
                <a:cubicBezTo>
                  <a:pt x="1301415" y="898958"/>
                  <a:pt x="1213184" y="1328084"/>
                  <a:pt x="1347537" y="1330089"/>
                </a:cubicBezTo>
                <a:cubicBezTo>
                  <a:pt x="1481890" y="1332094"/>
                  <a:pt x="1985210" y="692415"/>
                  <a:pt x="1985210" y="692415"/>
                </a:cubicBezTo>
                <a:cubicBezTo>
                  <a:pt x="2091489" y="584131"/>
                  <a:pt x="2038349" y="632257"/>
                  <a:pt x="1985210" y="680384"/>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3" name="Freihandform 42"/>
          <p:cNvSpPr/>
          <p:nvPr/>
        </p:nvSpPr>
        <p:spPr>
          <a:xfrm>
            <a:off x="2021305" y="4629540"/>
            <a:ext cx="3621506" cy="1025345"/>
          </a:xfrm>
          <a:custGeom>
            <a:avLst/>
            <a:gdLst>
              <a:gd name="connsiteX0" fmla="*/ 0 w 3621506"/>
              <a:gd name="connsiteY0" fmla="*/ 255281 h 1025345"/>
              <a:gd name="connsiteX1" fmla="*/ 902369 w 3621506"/>
              <a:gd name="connsiteY1" fmla="*/ 279344 h 1025345"/>
              <a:gd name="connsiteX2" fmla="*/ 1275348 w 3621506"/>
              <a:gd name="connsiteY2" fmla="*/ 628260 h 1025345"/>
              <a:gd name="connsiteX3" fmla="*/ 745958 w 3621506"/>
              <a:gd name="connsiteY3" fmla="*/ 1025302 h 1025345"/>
              <a:gd name="connsiteX4" fmla="*/ 661737 w 3621506"/>
              <a:gd name="connsiteY4" fmla="*/ 604197 h 1025345"/>
              <a:gd name="connsiteX5" fmla="*/ 1106906 w 3621506"/>
              <a:gd name="connsiteY5" fmla="*/ 267313 h 1025345"/>
              <a:gd name="connsiteX6" fmla="*/ 1804737 w 3621506"/>
              <a:gd name="connsiteY6" fmla="*/ 568102 h 1025345"/>
              <a:gd name="connsiteX7" fmla="*/ 2358190 w 3621506"/>
              <a:gd name="connsiteY7" fmla="*/ 592165 h 1025345"/>
              <a:gd name="connsiteX8" fmla="*/ 2382253 w 3621506"/>
              <a:gd name="connsiteY8" fmla="*/ 26681 h 1025345"/>
              <a:gd name="connsiteX9" fmla="*/ 1768642 w 3621506"/>
              <a:gd name="connsiteY9" fmla="*/ 183092 h 1025345"/>
              <a:gd name="connsiteX10" fmla="*/ 2358190 w 3621506"/>
              <a:gd name="connsiteY10" fmla="*/ 977176 h 1025345"/>
              <a:gd name="connsiteX11" fmla="*/ 3621506 w 3621506"/>
              <a:gd name="connsiteY11" fmla="*/ 580134 h 1025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21506" h="1025345">
                <a:moveTo>
                  <a:pt x="0" y="255281"/>
                </a:moveTo>
                <a:cubicBezTo>
                  <a:pt x="344905" y="236231"/>
                  <a:pt x="689811" y="217181"/>
                  <a:pt x="902369" y="279344"/>
                </a:cubicBezTo>
                <a:cubicBezTo>
                  <a:pt x="1114927" y="341507"/>
                  <a:pt x="1301417" y="503934"/>
                  <a:pt x="1275348" y="628260"/>
                </a:cubicBezTo>
                <a:cubicBezTo>
                  <a:pt x="1249280" y="752586"/>
                  <a:pt x="848226" y="1029312"/>
                  <a:pt x="745958" y="1025302"/>
                </a:cubicBezTo>
                <a:cubicBezTo>
                  <a:pt x="643690" y="1021292"/>
                  <a:pt x="601579" y="730528"/>
                  <a:pt x="661737" y="604197"/>
                </a:cubicBezTo>
                <a:cubicBezTo>
                  <a:pt x="721895" y="477866"/>
                  <a:pt x="916406" y="273329"/>
                  <a:pt x="1106906" y="267313"/>
                </a:cubicBezTo>
                <a:cubicBezTo>
                  <a:pt x="1297406" y="261297"/>
                  <a:pt x="1596190" y="513960"/>
                  <a:pt x="1804737" y="568102"/>
                </a:cubicBezTo>
                <a:cubicBezTo>
                  <a:pt x="2013284" y="622244"/>
                  <a:pt x="2261938" y="682402"/>
                  <a:pt x="2358190" y="592165"/>
                </a:cubicBezTo>
                <a:cubicBezTo>
                  <a:pt x="2454442" y="501928"/>
                  <a:pt x="2480511" y="94860"/>
                  <a:pt x="2382253" y="26681"/>
                </a:cubicBezTo>
                <a:cubicBezTo>
                  <a:pt x="2283995" y="-41498"/>
                  <a:pt x="1772652" y="24676"/>
                  <a:pt x="1768642" y="183092"/>
                </a:cubicBezTo>
                <a:cubicBezTo>
                  <a:pt x="1764632" y="341508"/>
                  <a:pt x="2049379" y="911002"/>
                  <a:pt x="2358190" y="977176"/>
                </a:cubicBezTo>
                <a:cubicBezTo>
                  <a:pt x="2667001" y="1043350"/>
                  <a:pt x="3144253" y="811742"/>
                  <a:pt x="3621506" y="580134"/>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Freihandform 41"/>
          <p:cNvSpPr/>
          <p:nvPr/>
        </p:nvSpPr>
        <p:spPr>
          <a:xfrm>
            <a:off x="221051" y="3016726"/>
            <a:ext cx="2943254" cy="1773703"/>
          </a:xfrm>
          <a:custGeom>
            <a:avLst/>
            <a:gdLst>
              <a:gd name="connsiteX0" fmla="*/ 2943254 w 2943254"/>
              <a:gd name="connsiteY0" fmla="*/ 484463 h 1773703"/>
              <a:gd name="connsiteX1" fmla="*/ 1114454 w 2943254"/>
              <a:gd name="connsiteY1" fmla="*/ 376179 h 1773703"/>
              <a:gd name="connsiteX2" fmla="*/ 1451338 w 2943254"/>
              <a:gd name="connsiteY2" fmla="*/ 15232 h 1773703"/>
              <a:gd name="connsiteX3" fmla="*/ 2089012 w 2943254"/>
              <a:gd name="connsiteY3" fmla="*/ 123516 h 1773703"/>
              <a:gd name="connsiteX4" fmla="*/ 224117 w 2943254"/>
              <a:gd name="connsiteY4" fmla="*/ 628842 h 1773703"/>
              <a:gd name="connsiteX5" fmla="*/ 115833 w 2943254"/>
              <a:gd name="connsiteY5" fmla="*/ 1615432 h 1773703"/>
              <a:gd name="connsiteX6" fmla="*/ 970075 w 2943254"/>
              <a:gd name="connsiteY6" fmla="*/ 1759811 h 1773703"/>
              <a:gd name="connsiteX7" fmla="*/ 982107 w 2943254"/>
              <a:gd name="connsiteY7" fmla="*/ 1759811 h 177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43254" h="1773703">
                <a:moveTo>
                  <a:pt x="2943254" y="484463"/>
                </a:moveTo>
                <a:cubicBezTo>
                  <a:pt x="2153180" y="469423"/>
                  <a:pt x="1363107" y="454384"/>
                  <a:pt x="1114454" y="376179"/>
                </a:cubicBezTo>
                <a:cubicBezTo>
                  <a:pt x="865801" y="297974"/>
                  <a:pt x="1288912" y="57342"/>
                  <a:pt x="1451338" y="15232"/>
                </a:cubicBezTo>
                <a:cubicBezTo>
                  <a:pt x="1613764" y="-26878"/>
                  <a:pt x="2293549" y="21248"/>
                  <a:pt x="2089012" y="123516"/>
                </a:cubicBezTo>
                <a:cubicBezTo>
                  <a:pt x="1884475" y="225784"/>
                  <a:pt x="552980" y="380189"/>
                  <a:pt x="224117" y="628842"/>
                </a:cubicBezTo>
                <a:cubicBezTo>
                  <a:pt x="-104746" y="877495"/>
                  <a:pt x="-8493" y="1426937"/>
                  <a:pt x="115833" y="1615432"/>
                </a:cubicBezTo>
                <a:cubicBezTo>
                  <a:pt x="240159" y="1803927"/>
                  <a:pt x="970075" y="1759811"/>
                  <a:pt x="970075" y="1759811"/>
                </a:cubicBezTo>
                <a:cubicBezTo>
                  <a:pt x="1114454" y="1783874"/>
                  <a:pt x="1048280" y="1771842"/>
                  <a:pt x="982107" y="1759811"/>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Freihandform 40"/>
          <p:cNvSpPr/>
          <p:nvPr/>
        </p:nvSpPr>
        <p:spPr>
          <a:xfrm>
            <a:off x="4439653" y="2243750"/>
            <a:ext cx="2490536" cy="1403102"/>
          </a:xfrm>
          <a:custGeom>
            <a:avLst/>
            <a:gdLst>
              <a:gd name="connsiteX0" fmla="*/ 2490536 w 2490536"/>
              <a:gd name="connsiteY0" fmla="*/ 944618 h 1403102"/>
              <a:gd name="connsiteX1" fmla="*/ 1479884 w 2490536"/>
              <a:gd name="connsiteY1" fmla="*/ 776176 h 1403102"/>
              <a:gd name="connsiteX2" fmla="*/ 1094873 w 2490536"/>
              <a:gd name="connsiteY2" fmla="*/ 162566 h 1403102"/>
              <a:gd name="connsiteX3" fmla="*/ 1491915 w 2490536"/>
              <a:gd name="connsiteY3" fmla="*/ 18187 h 1403102"/>
              <a:gd name="connsiteX4" fmla="*/ 1648326 w 2490536"/>
              <a:gd name="connsiteY4" fmla="*/ 487418 h 1403102"/>
              <a:gd name="connsiteX5" fmla="*/ 1082842 w 2490536"/>
              <a:gd name="connsiteY5" fmla="*/ 1257439 h 1403102"/>
              <a:gd name="connsiteX6" fmla="*/ 0 w 2490536"/>
              <a:gd name="connsiteY6" fmla="*/ 1401818 h 1403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0536" h="1403102">
                <a:moveTo>
                  <a:pt x="2490536" y="944618"/>
                </a:moveTo>
                <a:cubicBezTo>
                  <a:pt x="2101515" y="925568"/>
                  <a:pt x="1712494" y="906518"/>
                  <a:pt x="1479884" y="776176"/>
                </a:cubicBezTo>
                <a:cubicBezTo>
                  <a:pt x="1247274" y="645834"/>
                  <a:pt x="1092868" y="288897"/>
                  <a:pt x="1094873" y="162566"/>
                </a:cubicBezTo>
                <a:cubicBezTo>
                  <a:pt x="1096878" y="36235"/>
                  <a:pt x="1399673" y="-35955"/>
                  <a:pt x="1491915" y="18187"/>
                </a:cubicBezTo>
                <a:cubicBezTo>
                  <a:pt x="1584157" y="72329"/>
                  <a:pt x="1716505" y="280876"/>
                  <a:pt x="1648326" y="487418"/>
                </a:cubicBezTo>
                <a:cubicBezTo>
                  <a:pt x="1580147" y="693960"/>
                  <a:pt x="1357563" y="1105039"/>
                  <a:pt x="1082842" y="1257439"/>
                </a:cubicBezTo>
                <a:cubicBezTo>
                  <a:pt x="808121" y="1409839"/>
                  <a:pt x="404060" y="1405828"/>
                  <a:pt x="0" y="1401818"/>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Freihandform 28"/>
          <p:cNvSpPr/>
          <p:nvPr/>
        </p:nvSpPr>
        <p:spPr>
          <a:xfrm>
            <a:off x="7531768" y="1455821"/>
            <a:ext cx="3369451" cy="1925224"/>
          </a:xfrm>
          <a:custGeom>
            <a:avLst/>
            <a:gdLst>
              <a:gd name="connsiteX0" fmla="*/ 3043990 w 3369451"/>
              <a:gd name="connsiteY0" fmla="*/ 0 h 1925224"/>
              <a:gd name="connsiteX1" fmla="*/ 3368843 w 3369451"/>
              <a:gd name="connsiteY1" fmla="*/ 890337 h 1925224"/>
              <a:gd name="connsiteX2" fmla="*/ 2971800 w 3369451"/>
              <a:gd name="connsiteY2" fmla="*/ 1311442 h 1925224"/>
              <a:gd name="connsiteX3" fmla="*/ 2358190 w 3369451"/>
              <a:gd name="connsiteY3" fmla="*/ 974558 h 1925224"/>
              <a:gd name="connsiteX4" fmla="*/ 2358190 w 3369451"/>
              <a:gd name="connsiteY4" fmla="*/ 1588168 h 1925224"/>
              <a:gd name="connsiteX5" fmla="*/ 1828800 w 3369451"/>
              <a:gd name="connsiteY5" fmla="*/ 1925053 h 1925224"/>
              <a:gd name="connsiteX6" fmla="*/ 0 w 3369451"/>
              <a:gd name="connsiteY6" fmla="*/ 1624263 h 192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69451" h="1925224">
                <a:moveTo>
                  <a:pt x="3043990" y="0"/>
                </a:moveTo>
                <a:cubicBezTo>
                  <a:pt x="3212432" y="335881"/>
                  <a:pt x="3380875" y="671763"/>
                  <a:pt x="3368843" y="890337"/>
                </a:cubicBezTo>
                <a:cubicBezTo>
                  <a:pt x="3356811" y="1108911"/>
                  <a:pt x="3140242" y="1297405"/>
                  <a:pt x="2971800" y="1311442"/>
                </a:cubicBezTo>
                <a:cubicBezTo>
                  <a:pt x="2803358" y="1325479"/>
                  <a:pt x="2460458" y="928437"/>
                  <a:pt x="2358190" y="974558"/>
                </a:cubicBezTo>
                <a:cubicBezTo>
                  <a:pt x="2255922" y="1020679"/>
                  <a:pt x="2446422" y="1429752"/>
                  <a:pt x="2358190" y="1588168"/>
                </a:cubicBezTo>
                <a:cubicBezTo>
                  <a:pt x="2269958" y="1746584"/>
                  <a:pt x="2221832" y="1919037"/>
                  <a:pt x="1828800" y="1925053"/>
                </a:cubicBezTo>
                <a:cubicBezTo>
                  <a:pt x="1435768" y="1931069"/>
                  <a:pt x="717884" y="1777666"/>
                  <a:pt x="0" y="1624263"/>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Freihandform 27"/>
          <p:cNvSpPr/>
          <p:nvPr/>
        </p:nvSpPr>
        <p:spPr>
          <a:xfrm>
            <a:off x="7748337" y="162525"/>
            <a:ext cx="2899610" cy="2748795"/>
          </a:xfrm>
          <a:custGeom>
            <a:avLst/>
            <a:gdLst>
              <a:gd name="connsiteX0" fmla="*/ 0 w 2899610"/>
              <a:gd name="connsiteY0" fmla="*/ 968443 h 2748795"/>
              <a:gd name="connsiteX1" fmla="*/ 721895 w 2899610"/>
              <a:gd name="connsiteY1" fmla="*/ 1004538 h 2748795"/>
              <a:gd name="connsiteX2" fmla="*/ 1227221 w 2899610"/>
              <a:gd name="connsiteY2" fmla="*/ 1714401 h 2748795"/>
              <a:gd name="connsiteX3" fmla="*/ 1696452 w 2899610"/>
              <a:gd name="connsiteY3" fmla="*/ 2676928 h 2748795"/>
              <a:gd name="connsiteX4" fmla="*/ 962526 w 2899610"/>
              <a:gd name="connsiteY4" fmla="*/ 2592707 h 2748795"/>
              <a:gd name="connsiteX5" fmla="*/ 950495 w 2899610"/>
              <a:gd name="connsiteY5" fmla="*/ 1906907 h 2748795"/>
              <a:gd name="connsiteX6" fmla="*/ 1251284 w 2899610"/>
              <a:gd name="connsiteY6" fmla="*/ 775938 h 2748795"/>
              <a:gd name="connsiteX7" fmla="*/ 1491916 w 2899610"/>
              <a:gd name="connsiteY7" fmla="*/ 54043 h 2748795"/>
              <a:gd name="connsiteX8" fmla="*/ 2033337 w 2899610"/>
              <a:gd name="connsiteY8" fmla="*/ 126233 h 2748795"/>
              <a:gd name="connsiteX9" fmla="*/ 2899610 w 2899610"/>
              <a:gd name="connsiteY9" fmla="*/ 715780 h 2748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9610" h="2748795">
                <a:moveTo>
                  <a:pt x="0" y="968443"/>
                </a:moveTo>
                <a:cubicBezTo>
                  <a:pt x="258679" y="924327"/>
                  <a:pt x="517358" y="880212"/>
                  <a:pt x="721895" y="1004538"/>
                </a:cubicBezTo>
                <a:cubicBezTo>
                  <a:pt x="926432" y="1128864"/>
                  <a:pt x="1064795" y="1435669"/>
                  <a:pt x="1227221" y="1714401"/>
                </a:cubicBezTo>
                <a:cubicBezTo>
                  <a:pt x="1389647" y="1993133"/>
                  <a:pt x="1740568" y="2530544"/>
                  <a:pt x="1696452" y="2676928"/>
                </a:cubicBezTo>
                <a:cubicBezTo>
                  <a:pt x="1652336" y="2823312"/>
                  <a:pt x="1086852" y="2721044"/>
                  <a:pt x="962526" y="2592707"/>
                </a:cubicBezTo>
                <a:cubicBezTo>
                  <a:pt x="838200" y="2464370"/>
                  <a:pt x="902369" y="2209702"/>
                  <a:pt x="950495" y="1906907"/>
                </a:cubicBezTo>
                <a:cubicBezTo>
                  <a:pt x="998621" y="1604112"/>
                  <a:pt x="1161047" y="1084749"/>
                  <a:pt x="1251284" y="775938"/>
                </a:cubicBezTo>
                <a:cubicBezTo>
                  <a:pt x="1341521" y="467127"/>
                  <a:pt x="1361574" y="162327"/>
                  <a:pt x="1491916" y="54043"/>
                </a:cubicBezTo>
                <a:cubicBezTo>
                  <a:pt x="1622258" y="-54241"/>
                  <a:pt x="1798721" y="15944"/>
                  <a:pt x="2033337" y="126233"/>
                </a:cubicBezTo>
                <a:cubicBezTo>
                  <a:pt x="2267953" y="236522"/>
                  <a:pt x="2583781" y="476151"/>
                  <a:pt x="2899610" y="715780"/>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Freihandform 26"/>
          <p:cNvSpPr/>
          <p:nvPr/>
        </p:nvSpPr>
        <p:spPr>
          <a:xfrm>
            <a:off x="4319337" y="191679"/>
            <a:ext cx="2319618" cy="1613755"/>
          </a:xfrm>
          <a:custGeom>
            <a:avLst/>
            <a:gdLst>
              <a:gd name="connsiteX0" fmla="*/ 0 w 2319618"/>
              <a:gd name="connsiteY0" fmla="*/ 638500 h 1613755"/>
              <a:gd name="connsiteX1" fmla="*/ 216568 w 2319618"/>
              <a:gd name="connsiteY1" fmla="*/ 24889 h 1613755"/>
              <a:gd name="connsiteX2" fmla="*/ 661737 w 2319618"/>
              <a:gd name="connsiteY2" fmla="*/ 265521 h 1613755"/>
              <a:gd name="connsiteX3" fmla="*/ 1179095 w 2319618"/>
              <a:gd name="connsiteY3" fmla="*/ 373805 h 1613755"/>
              <a:gd name="connsiteX4" fmla="*/ 1263316 w 2319618"/>
              <a:gd name="connsiteY4" fmla="*/ 12858 h 1613755"/>
              <a:gd name="connsiteX5" fmla="*/ 1540042 w 2319618"/>
              <a:gd name="connsiteY5" fmla="*/ 229426 h 1613755"/>
              <a:gd name="connsiteX6" fmla="*/ 1323474 w 2319618"/>
              <a:gd name="connsiteY6" fmla="*/ 1564932 h 1613755"/>
              <a:gd name="connsiteX7" fmla="*/ 1034716 w 2319618"/>
              <a:gd name="connsiteY7" fmla="*/ 1288205 h 1613755"/>
              <a:gd name="connsiteX8" fmla="*/ 1251284 w 2319618"/>
              <a:gd name="connsiteY8" fmla="*/ 951321 h 1613755"/>
              <a:gd name="connsiteX9" fmla="*/ 2225842 w 2319618"/>
              <a:gd name="connsiteY9" fmla="*/ 746784 h 1613755"/>
              <a:gd name="connsiteX10" fmla="*/ 2225842 w 2319618"/>
              <a:gd name="connsiteY10" fmla="*/ 722721 h 1613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19618" h="1613755">
                <a:moveTo>
                  <a:pt x="0" y="638500"/>
                </a:moveTo>
                <a:cubicBezTo>
                  <a:pt x="53139" y="362776"/>
                  <a:pt x="106279" y="87052"/>
                  <a:pt x="216568" y="24889"/>
                </a:cubicBezTo>
                <a:cubicBezTo>
                  <a:pt x="326857" y="-37274"/>
                  <a:pt x="501316" y="207368"/>
                  <a:pt x="661737" y="265521"/>
                </a:cubicBezTo>
                <a:cubicBezTo>
                  <a:pt x="822158" y="323674"/>
                  <a:pt x="1078832" y="415915"/>
                  <a:pt x="1179095" y="373805"/>
                </a:cubicBezTo>
                <a:cubicBezTo>
                  <a:pt x="1279358" y="331695"/>
                  <a:pt x="1203158" y="36921"/>
                  <a:pt x="1263316" y="12858"/>
                </a:cubicBezTo>
                <a:cubicBezTo>
                  <a:pt x="1323474" y="-11205"/>
                  <a:pt x="1530016" y="-29253"/>
                  <a:pt x="1540042" y="229426"/>
                </a:cubicBezTo>
                <a:cubicBezTo>
                  <a:pt x="1550068" y="488105"/>
                  <a:pt x="1407695" y="1388469"/>
                  <a:pt x="1323474" y="1564932"/>
                </a:cubicBezTo>
                <a:cubicBezTo>
                  <a:pt x="1239253" y="1741395"/>
                  <a:pt x="1046748" y="1390474"/>
                  <a:pt x="1034716" y="1288205"/>
                </a:cubicBezTo>
                <a:cubicBezTo>
                  <a:pt x="1022684" y="1185937"/>
                  <a:pt x="1052763" y="1041558"/>
                  <a:pt x="1251284" y="951321"/>
                </a:cubicBezTo>
                <a:cubicBezTo>
                  <a:pt x="1449805" y="861084"/>
                  <a:pt x="2225842" y="746784"/>
                  <a:pt x="2225842" y="746784"/>
                </a:cubicBezTo>
                <a:cubicBezTo>
                  <a:pt x="2388268" y="708684"/>
                  <a:pt x="2307055" y="715702"/>
                  <a:pt x="2225842" y="722721"/>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Freihandform 25"/>
          <p:cNvSpPr/>
          <p:nvPr/>
        </p:nvSpPr>
        <p:spPr>
          <a:xfrm>
            <a:off x="1181819" y="420682"/>
            <a:ext cx="2380890" cy="1399492"/>
          </a:xfrm>
          <a:custGeom>
            <a:avLst/>
            <a:gdLst>
              <a:gd name="connsiteX0" fmla="*/ 0 w 2380890"/>
              <a:gd name="connsiteY0" fmla="*/ 1399492 h 1399492"/>
              <a:gd name="connsiteX1" fmla="*/ 422694 w 2380890"/>
              <a:gd name="connsiteY1" fmla="*/ 2012 h 1399492"/>
              <a:gd name="connsiteX2" fmla="*/ 1250830 w 2380890"/>
              <a:gd name="connsiteY2" fmla="*/ 1080314 h 1399492"/>
              <a:gd name="connsiteX3" fmla="*/ 2380890 w 2380890"/>
              <a:gd name="connsiteY3" fmla="*/ 683499 h 1399492"/>
              <a:gd name="connsiteX4" fmla="*/ 2380890 w 2380890"/>
              <a:gd name="connsiteY4" fmla="*/ 683499 h 1399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0890" h="1399492">
                <a:moveTo>
                  <a:pt x="0" y="1399492"/>
                </a:moveTo>
                <a:cubicBezTo>
                  <a:pt x="107111" y="727350"/>
                  <a:pt x="214222" y="55208"/>
                  <a:pt x="422694" y="2012"/>
                </a:cubicBezTo>
                <a:cubicBezTo>
                  <a:pt x="631166" y="-51184"/>
                  <a:pt x="924464" y="966733"/>
                  <a:pt x="1250830" y="1080314"/>
                </a:cubicBezTo>
                <a:lnTo>
                  <a:pt x="2380890" y="683499"/>
                </a:lnTo>
                <a:lnTo>
                  <a:pt x="2380890" y="683499"/>
                </a:ln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p:cNvPicPr>
            <a:picLocks noChangeAspect="1"/>
          </p:cNvPicPr>
          <p:nvPr/>
        </p:nvPicPr>
        <p:blipFill>
          <a:blip r:embed="rId2"/>
          <a:stretch>
            <a:fillRect/>
          </a:stretch>
        </p:blipFill>
        <p:spPr>
          <a:xfrm>
            <a:off x="6539524" y="2570165"/>
            <a:ext cx="1767993" cy="1329043"/>
          </a:xfrm>
          <a:prstGeom prst="rect">
            <a:avLst/>
          </a:prstGeom>
        </p:spPr>
      </p:pic>
      <p:sp>
        <p:nvSpPr>
          <p:cNvPr id="2" name="Datumsplatzhalter 1"/>
          <p:cNvSpPr>
            <a:spLocks noGrp="1"/>
          </p:cNvSpPr>
          <p:nvPr>
            <p:ph type="dt" sz="half" idx="10"/>
          </p:nvPr>
        </p:nvSpPr>
        <p:spPr/>
        <p:txBody>
          <a:bodyPr/>
          <a:lstStyle/>
          <a:p>
            <a:fld id="{02BFD2AD-3D3E-4568-A7E3-6AECD1E74508}" type="datetime1">
              <a:rPr lang="de-DE" smtClean="0"/>
              <a:t>03.04.2025</a:t>
            </a:fld>
            <a:endParaRPr lang="de-DE"/>
          </a:p>
        </p:txBody>
      </p:sp>
      <p:sp>
        <p:nvSpPr>
          <p:cNvPr id="3" name="Fußzeilenplatzhalter 2"/>
          <p:cNvSpPr>
            <a:spLocks noGrp="1"/>
          </p:cNvSpPr>
          <p:nvPr>
            <p:ph type="ftr" sz="quarter" idx="11"/>
          </p:nvPr>
        </p:nvSpPr>
        <p:spPr/>
        <p:txBody>
          <a:bodyPr/>
          <a:lstStyle/>
          <a:p>
            <a:r>
              <a:rPr lang="de-DE"/>
              <a:t>Andrea Peter-Wehner</a:t>
            </a:r>
            <a:endParaRPr lang="de-DE" dirty="0"/>
          </a:p>
        </p:txBody>
      </p:sp>
      <p:pic>
        <p:nvPicPr>
          <p:cNvPr id="9" name="Grafik 8"/>
          <p:cNvPicPr>
            <a:picLocks noChangeAspect="1"/>
          </p:cNvPicPr>
          <p:nvPr/>
        </p:nvPicPr>
        <p:blipFill>
          <a:blip r:embed="rId2"/>
          <a:stretch>
            <a:fillRect/>
          </a:stretch>
        </p:blipFill>
        <p:spPr>
          <a:xfrm>
            <a:off x="2885003" y="2982710"/>
            <a:ext cx="1767993" cy="1329043"/>
          </a:xfrm>
          <a:prstGeom prst="rect">
            <a:avLst/>
          </a:prstGeom>
        </p:spPr>
      </p:pic>
      <p:pic>
        <p:nvPicPr>
          <p:cNvPr id="10" name="Grafik 9"/>
          <p:cNvPicPr>
            <a:picLocks noChangeAspect="1"/>
          </p:cNvPicPr>
          <p:nvPr/>
        </p:nvPicPr>
        <p:blipFill>
          <a:blip r:embed="rId2"/>
          <a:stretch>
            <a:fillRect/>
          </a:stretch>
        </p:blipFill>
        <p:spPr>
          <a:xfrm>
            <a:off x="4804884" y="4348797"/>
            <a:ext cx="1767993" cy="1329043"/>
          </a:xfrm>
          <a:prstGeom prst="rect">
            <a:avLst/>
          </a:prstGeom>
        </p:spPr>
      </p:pic>
      <p:pic>
        <p:nvPicPr>
          <p:cNvPr id="11" name="Grafik 10"/>
          <p:cNvPicPr>
            <a:picLocks noChangeAspect="1"/>
          </p:cNvPicPr>
          <p:nvPr/>
        </p:nvPicPr>
        <p:blipFill>
          <a:blip r:embed="rId2"/>
          <a:stretch>
            <a:fillRect/>
          </a:stretch>
        </p:blipFill>
        <p:spPr>
          <a:xfrm>
            <a:off x="599395" y="3915562"/>
            <a:ext cx="1767993" cy="1329043"/>
          </a:xfrm>
          <a:prstGeom prst="rect">
            <a:avLst/>
          </a:prstGeom>
        </p:spPr>
      </p:pic>
      <p:pic>
        <p:nvPicPr>
          <p:cNvPr id="13" name="Grafik 12"/>
          <p:cNvPicPr>
            <a:picLocks noChangeAspect="1"/>
          </p:cNvPicPr>
          <p:nvPr/>
        </p:nvPicPr>
        <p:blipFill>
          <a:blip r:embed="rId2"/>
          <a:stretch>
            <a:fillRect/>
          </a:stretch>
        </p:blipFill>
        <p:spPr>
          <a:xfrm>
            <a:off x="7924799" y="4381990"/>
            <a:ext cx="1767993" cy="1329043"/>
          </a:xfrm>
          <a:prstGeom prst="rect">
            <a:avLst/>
          </a:prstGeom>
        </p:spPr>
      </p:pic>
      <p:pic>
        <p:nvPicPr>
          <p:cNvPr id="14" name="Grafik 13"/>
          <p:cNvPicPr>
            <a:picLocks noChangeAspect="1"/>
          </p:cNvPicPr>
          <p:nvPr/>
        </p:nvPicPr>
        <p:blipFill>
          <a:blip r:embed="rId3"/>
          <a:stretch>
            <a:fillRect/>
          </a:stretch>
        </p:blipFill>
        <p:spPr>
          <a:xfrm rot="9410483">
            <a:off x="9837662" y="3270522"/>
            <a:ext cx="2338008" cy="2397957"/>
          </a:xfrm>
          <a:prstGeom prst="rect">
            <a:avLst/>
          </a:prstGeom>
        </p:spPr>
      </p:pic>
      <p:sp>
        <p:nvSpPr>
          <p:cNvPr id="15" name="Textfeld 14"/>
          <p:cNvSpPr txBox="1"/>
          <p:nvPr/>
        </p:nvSpPr>
        <p:spPr>
          <a:xfrm>
            <a:off x="871781" y="4837704"/>
            <a:ext cx="1223220" cy="338554"/>
          </a:xfrm>
          <a:prstGeom prst="rect">
            <a:avLst/>
          </a:prstGeom>
          <a:noFill/>
        </p:spPr>
        <p:txBody>
          <a:bodyPr wrap="none" rtlCol="0">
            <a:spAutoFit/>
          </a:bodyPr>
          <a:lstStyle/>
          <a:p>
            <a:r>
              <a:rPr lang="de-DE" sz="1600" dirty="0">
                <a:solidFill>
                  <a:srgbClr val="006B95"/>
                </a:solidFill>
              </a:rPr>
              <a:t>Ferienkurse</a:t>
            </a:r>
          </a:p>
        </p:txBody>
      </p:sp>
      <p:sp>
        <p:nvSpPr>
          <p:cNvPr id="19" name="Textfeld 18"/>
          <p:cNvSpPr txBox="1"/>
          <p:nvPr/>
        </p:nvSpPr>
        <p:spPr>
          <a:xfrm>
            <a:off x="6870052" y="3441381"/>
            <a:ext cx="1185453" cy="461665"/>
          </a:xfrm>
          <a:prstGeom prst="rect">
            <a:avLst/>
          </a:prstGeom>
          <a:noFill/>
        </p:spPr>
        <p:txBody>
          <a:bodyPr wrap="none" rtlCol="0">
            <a:spAutoFit/>
          </a:bodyPr>
          <a:lstStyle/>
          <a:p>
            <a:pPr algn="ctr"/>
            <a:r>
              <a:rPr lang="de-DE" sz="1200" dirty="0">
                <a:solidFill>
                  <a:srgbClr val="006B95"/>
                </a:solidFill>
              </a:rPr>
              <a:t>Möglichkeiten </a:t>
            </a:r>
          </a:p>
          <a:p>
            <a:pPr algn="ctr"/>
            <a:r>
              <a:rPr lang="de-DE" sz="1200" dirty="0">
                <a:solidFill>
                  <a:srgbClr val="006B95"/>
                </a:solidFill>
              </a:rPr>
              <a:t>der Begafö</a:t>
            </a:r>
          </a:p>
        </p:txBody>
      </p:sp>
      <p:sp>
        <p:nvSpPr>
          <p:cNvPr id="20" name="Textfeld 19"/>
          <p:cNvSpPr txBox="1"/>
          <p:nvPr/>
        </p:nvSpPr>
        <p:spPr>
          <a:xfrm>
            <a:off x="3228295" y="3899208"/>
            <a:ext cx="1154290" cy="338554"/>
          </a:xfrm>
          <a:prstGeom prst="rect">
            <a:avLst/>
          </a:prstGeom>
          <a:noFill/>
        </p:spPr>
        <p:txBody>
          <a:bodyPr wrap="none" rtlCol="0">
            <a:spAutoFit/>
          </a:bodyPr>
          <a:lstStyle/>
          <a:p>
            <a:r>
              <a:rPr lang="de-DE" sz="1600" dirty="0">
                <a:solidFill>
                  <a:srgbClr val="006B95"/>
                </a:solidFill>
              </a:rPr>
              <a:t>Kursräume</a:t>
            </a:r>
          </a:p>
        </p:txBody>
      </p:sp>
      <p:sp>
        <p:nvSpPr>
          <p:cNvPr id="21" name="Textfeld 20"/>
          <p:cNvSpPr txBox="1"/>
          <p:nvPr/>
        </p:nvSpPr>
        <p:spPr>
          <a:xfrm>
            <a:off x="545162" y="2357130"/>
            <a:ext cx="1473480" cy="338554"/>
          </a:xfrm>
          <a:prstGeom prst="rect">
            <a:avLst/>
          </a:prstGeom>
          <a:noFill/>
        </p:spPr>
        <p:txBody>
          <a:bodyPr wrap="none" rtlCol="0">
            <a:spAutoFit/>
          </a:bodyPr>
          <a:lstStyle/>
          <a:p>
            <a:r>
              <a:rPr lang="de-DE" sz="1600" dirty="0">
                <a:solidFill>
                  <a:srgbClr val="006B95"/>
                </a:solidFill>
              </a:rPr>
              <a:t>Das Nim-Spiel</a:t>
            </a:r>
          </a:p>
        </p:txBody>
      </p:sp>
      <p:sp>
        <p:nvSpPr>
          <p:cNvPr id="22" name="Textfeld 21"/>
          <p:cNvSpPr txBox="1"/>
          <p:nvPr/>
        </p:nvSpPr>
        <p:spPr>
          <a:xfrm>
            <a:off x="4910750" y="5251776"/>
            <a:ext cx="1556260" cy="338554"/>
          </a:xfrm>
          <a:prstGeom prst="rect">
            <a:avLst/>
          </a:prstGeom>
          <a:noFill/>
        </p:spPr>
        <p:txBody>
          <a:bodyPr wrap="none" rtlCol="0">
            <a:spAutoFit/>
          </a:bodyPr>
          <a:lstStyle/>
          <a:p>
            <a:r>
              <a:rPr lang="de-DE" sz="1600" dirty="0">
                <a:solidFill>
                  <a:srgbClr val="006B95"/>
                </a:solidFill>
              </a:rPr>
              <a:t>Selbstlernkurse</a:t>
            </a:r>
          </a:p>
        </p:txBody>
      </p:sp>
      <p:sp>
        <p:nvSpPr>
          <p:cNvPr id="24" name="Textfeld 23"/>
          <p:cNvSpPr txBox="1"/>
          <p:nvPr/>
        </p:nvSpPr>
        <p:spPr>
          <a:xfrm>
            <a:off x="7974643" y="5312137"/>
            <a:ext cx="1627882" cy="338554"/>
          </a:xfrm>
          <a:prstGeom prst="rect">
            <a:avLst/>
          </a:prstGeom>
          <a:noFill/>
        </p:spPr>
        <p:txBody>
          <a:bodyPr wrap="none" rtlCol="0">
            <a:spAutoFit/>
          </a:bodyPr>
          <a:lstStyle/>
          <a:p>
            <a:r>
              <a:rPr lang="de-DE" sz="1600" dirty="0">
                <a:solidFill>
                  <a:srgbClr val="006B95"/>
                </a:solidFill>
              </a:rPr>
              <a:t>Digitale Drehtür</a:t>
            </a:r>
          </a:p>
        </p:txBody>
      </p:sp>
      <p:pic>
        <p:nvPicPr>
          <p:cNvPr id="32"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1628" y="594597"/>
            <a:ext cx="1838861" cy="219156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76959" y="447372"/>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36" name="Textfeld 35"/>
          <p:cNvSpPr txBox="1"/>
          <p:nvPr/>
        </p:nvSpPr>
        <p:spPr>
          <a:xfrm>
            <a:off x="2620221" y="2198072"/>
            <a:ext cx="1625510" cy="307777"/>
          </a:xfrm>
          <a:prstGeom prst="rect">
            <a:avLst/>
          </a:prstGeom>
          <a:noFill/>
        </p:spPr>
        <p:txBody>
          <a:bodyPr wrap="none" rtlCol="0">
            <a:spAutoFit/>
          </a:bodyPr>
          <a:lstStyle/>
          <a:p>
            <a:pPr algn="ctr"/>
            <a:r>
              <a:rPr lang="de-DE" sz="1400" dirty="0">
                <a:solidFill>
                  <a:srgbClr val="006B95"/>
                </a:solidFill>
              </a:rPr>
              <a:t>Die Webakademie</a:t>
            </a:r>
          </a:p>
        </p:txBody>
      </p:sp>
      <p:pic>
        <p:nvPicPr>
          <p:cNvPr id="37" name="Grafik 3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8851633">
            <a:off x="2823339" y="646072"/>
            <a:ext cx="2056263" cy="669542"/>
          </a:xfrm>
          <a:prstGeom prst="rect">
            <a:avLst/>
          </a:prstGeom>
          <a:solidFill>
            <a:schemeClr val="bg1"/>
          </a:solidFill>
        </p:spPr>
      </p:pic>
      <p:pic>
        <p:nvPicPr>
          <p:cNvPr id="38"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00710" y="79446"/>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39" name="Textfeld 38"/>
          <p:cNvSpPr txBox="1"/>
          <p:nvPr/>
        </p:nvSpPr>
        <p:spPr>
          <a:xfrm>
            <a:off x="6520874" y="1803903"/>
            <a:ext cx="1104790" cy="338554"/>
          </a:xfrm>
          <a:prstGeom prst="rect">
            <a:avLst/>
          </a:prstGeom>
          <a:noFill/>
        </p:spPr>
        <p:txBody>
          <a:bodyPr wrap="none" rtlCol="0">
            <a:spAutoFit/>
          </a:bodyPr>
          <a:lstStyle/>
          <a:p>
            <a:r>
              <a:rPr lang="de-DE" sz="1600" dirty="0">
                <a:solidFill>
                  <a:srgbClr val="006B95"/>
                </a:solidFill>
              </a:rPr>
              <a:t>Begabung</a:t>
            </a:r>
          </a:p>
        </p:txBody>
      </p:sp>
      <p:pic>
        <p:nvPicPr>
          <p:cNvPr id="40" name="Grafik 39"/>
          <p:cNvPicPr>
            <a:picLocks noChangeAspect="1"/>
          </p:cNvPicPr>
          <p:nvPr/>
        </p:nvPicPr>
        <p:blipFill>
          <a:blip r:embed="rId6"/>
          <a:stretch>
            <a:fillRect/>
          </a:stretch>
        </p:blipFill>
        <p:spPr>
          <a:xfrm rot="20222969">
            <a:off x="6506968" y="421621"/>
            <a:ext cx="1395436" cy="974625"/>
          </a:xfrm>
          <a:prstGeom prst="rect">
            <a:avLst/>
          </a:prstGeom>
        </p:spPr>
      </p:pic>
      <p:pic>
        <p:nvPicPr>
          <p:cNvPr id="46"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24109" y="79446"/>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47" name="Textfeld 46"/>
          <p:cNvSpPr txBox="1"/>
          <p:nvPr/>
        </p:nvSpPr>
        <p:spPr>
          <a:xfrm>
            <a:off x="10026352" y="1751068"/>
            <a:ext cx="986167" cy="461665"/>
          </a:xfrm>
          <a:prstGeom prst="rect">
            <a:avLst/>
          </a:prstGeom>
          <a:noFill/>
        </p:spPr>
        <p:txBody>
          <a:bodyPr wrap="none" rtlCol="0">
            <a:spAutoFit/>
          </a:bodyPr>
          <a:lstStyle/>
          <a:p>
            <a:pPr algn="ctr"/>
            <a:r>
              <a:rPr lang="de-DE" sz="1200" dirty="0">
                <a:solidFill>
                  <a:srgbClr val="006B95"/>
                </a:solidFill>
              </a:rPr>
              <a:t>Schulgesetz</a:t>
            </a:r>
          </a:p>
          <a:p>
            <a:pPr algn="ctr"/>
            <a:r>
              <a:rPr lang="de-DE" sz="1200" dirty="0">
                <a:solidFill>
                  <a:srgbClr val="006B95"/>
                </a:solidFill>
              </a:rPr>
              <a:t>Lehrplan</a:t>
            </a:r>
          </a:p>
        </p:txBody>
      </p:sp>
      <p:pic>
        <p:nvPicPr>
          <p:cNvPr id="48" name="Grafik 47"/>
          <p:cNvPicPr>
            <a:picLocks noChangeAspect="1"/>
          </p:cNvPicPr>
          <p:nvPr/>
        </p:nvPicPr>
        <p:blipFill rotWithShape="1">
          <a:blip r:embed="rId7"/>
          <a:srcRect/>
          <a:stretch/>
        </p:blipFill>
        <p:spPr>
          <a:xfrm>
            <a:off x="9945658" y="209367"/>
            <a:ext cx="1177586" cy="1526918"/>
          </a:xfrm>
          <a:prstGeom prst="rect">
            <a:avLst/>
          </a:prstGeom>
        </p:spPr>
      </p:pic>
      <p:pic>
        <p:nvPicPr>
          <p:cNvPr id="49" name="Grafik 48"/>
          <p:cNvPicPr>
            <a:picLocks noChangeAspect="1"/>
          </p:cNvPicPr>
          <p:nvPr/>
        </p:nvPicPr>
        <p:blipFill>
          <a:blip r:embed="rId8"/>
          <a:stretch>
            <a:fillRect/>
          </a:stretch>
        </p:blipFill>
        <p:spPr>
          <a:xfrm rot="19133814">
            <a:off x="628620" y="743839"/>
            <a:ext cx="1229566" cy="1227674"/>
          </a:xfrm>
          <a:prstGeom prst="rect">
            <a:avLst/>
          </a:prstGeom>
        </p:spPr>
      </p:pic>
      <p:sp>
        <p:nvSpPr>
          <p:cNvPr id="50" name="Textfeld 49"/>
          <p:cNvSpPr txBox="1"/>
          <p:nvPr/>
        </p:nvSpPr>
        <p:spPr>
          <a:xfrm>
            <a:off x="672411" y="2350909"/>
            <a:ext cx="1085554" cy="338554"/>
          </a:xfrm>
          <a:prstGeom prst="rect">
            <a:avLst/>
          </a:prstGeom>
          <a:noFill/>
        </p:spPr>
        <p:txBody>
          <a:bodyPr wrap="none" rtlCol="0">
            <a:spAutoFit/>
          </a:bodyPr>
          <a:lstStyle/>
          <a:p>
            <a:r>
              <a:rPr lang="de-DE" sz="1600" dirty="0" err="1">
                <a:solidFill>
                  <a:srgbClr val="006B95"/>
                </a:solidFill>
              </a:rPr>
              <a:t>Foldology</a:t>
            </a:r>
            <a:endParaRPr lang="de-DE" sz="1600" dirty="0">
              <a:solidFill>
                <a:srgbClr val="006B95"/>
              </a:solidFill>
            </a:endParaRPr>
          </a:p>
        </p:txBody>
      </p:sp>
    </p:spTree>
    <p:extLst>
      <p:ext uri="{BB962C8B-B14F-4D97-AF65-F5344CB8AC3E}">
        <p14:creationId xmlns:p14="http://schemas.microsoft.com/office/powerpoint/2010/main" val="4698525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el 1">
            <a:extLst>
              <a:ext uri="{FF2B5EF4-FFF2-40B4-BE49-F238E27FC236}">
                <a16:creationId xmlns:a16="http://schemas.microsoft.com/office/drawing/2014/main" id="{47F29598-4BDB-43F0-B13A-E93BFCE5A474}"/>
              </a:ext>
            </a:extLst>
          </p:cNvPr>
          <p:cNvSpPr txBox="1">
            <a:spLocks/>
          </p:cNvSpPr>
          <p:nvPr/>
        </p:nvSpPr>
        <p:spPr>
          <a:xfrm>
            <a:off x="2575919" y="74930"/>
            <a:ext cx="7727631" cy="863007"/>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80000"/>
              </a:lnSpc>
              <a:spcBef>
                <a:spcPct val="0"/>
              </a:spcBef>
              <a:buNone/>
              <a:defRPr sz="4400" b="0" kern="1200" cap="none" spc="100" baseline="0">
                <a:solidFill>
                  <a:srgbClr val="006B95"/>
                </a:solidFill>
                <a:latin typeface="+mn-lt"/>
                <a:ea typeface="+mj-ea"/>
                <a:cs typeface="+mj-cs"/>
              </a:defRPr>
            </a:lvl1pPr>
          </a:lstStyle>
          <a:p>
            <a:pPr algn="ctr"/>
            <a:r>
              <a:rPr lang="de-DE" b="1" dirty="0" err="1">
                <a:solidFill>
                  <a:srgbClr val="3D6C92"/>
                </a:solidFill>
                <a:latin typeface="Arial" panose="020B0604020202020204" pitchFamily="34" charset="0"/>
                <a:cs typeface="Arial" panose="020B0604020202020204" pitchFamily="34" charset="0"/>
              </a:rPr>
              <a:t>Foldology</a:t>
            </a:r>
            <a:endParaRPr lang="de-DE" b="1" dirty="0">
              <a:solidFill>
                <a:srgbClr val="3D6C92"/>
              </a:solidFill>
              <a:latin typeface="Arial" panose="020B0604020202020204" pitchFamily="34" charset="0"/>
              <a:cs typeface="Arial" panose="020B0604020202020204" pitchFamily="34" charset="0"/>
            </a:endParaRPr>
          </a:p>
        </p:txBody>
      </p:sp>
      <p:pic>
        <p:nvPicPr>
          <p:cNvPr id="4" name="Grafik 3"/>
          <p:cNvPicPr>
            <a:picLocks noChangeAspect="1"/>
          </p:cNvPicPr>
          <p:nvPr/>
        </p:nvPicPr>
        <p:blipFill rotWithShape="1">
          <a:blip r:embed="rId3"/>
          <a:srcRect l="10195" r="11646"/>
          <a:stretch/>
        </p:blipFill>
        <p:spPr>
          <a:xfrm>
            <a:off x="402336" y="1203198"/>
            <a:ext cx="3364992" cy="4305300"/>
          </a:xfrm>
          <a:prstGeom prst="rect">
            <a:avLst/>
          </a:prstGeom>
        </p:spPr>
      </p:pic>
      <p:pic>
        <p:nvPicPr>
          <p:cNvPr id="5" name="Grafik 4"/>
          <p:cNvPicPr>
            <a:picLocks noChangeAspect="1"/>
          </p:cNvPicPr>
          <p:nvPr/>
        </p:nvPicPr>
        <p:blipFill rotWithShape="1">
          <a:blip r:embed="rId4"/>
          <a:srcRect t="15097" b="15239"/>
          <a:stretch/>
        </p:blipFill>
        <p:spPr>
          <a:xfrm>
            <a:off x="3943349" y="1203198"/>
            <a:ext cx="6180118" cy="4305300"/>
          </a:xfrm>
          <a:prstGeom prst="rect">
            <a:avLst/>
          </a:prstGeom>
        </p:spPr>
      </p:pic>
      <p:pic>
        <p:nvPicPr>
          <p:cNvPr id="3074" name="Picture 2" descr="Origami Tiere falten - Krebs"/>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894" b="89753" l="2120" r="100000"/>
                    </a14:imgEffect>
                  </a14:imgLayer>
                </a14:imgProps>
              </a:ext>
              <a:ext uri="{28A0092B-C50C-407E-A947-70E740481C1C}">
                <a14:useLocalDpi xmlns:a14="http://schemas.microsoft.com/office/drawing/2010/main" val="0"/>
              </a:ext>
            </a:extLst>
          </a:blip>
          <a:srcRect/>
          <a:stretch>
            <a:fillRect/>
          </a:stretch>
        </p:blipFill>
        <p:spPr bwMode="auto">
          <a:xfrm rot="859613">
            <a:off x="8903638" y="2682111"/>
            <a:ext cx="3382218" cy="33822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39882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p:cNvSpPr txBox="1">
            <a:spLocks/>
          </p:cNvSpPr>
          <p:nvPr/>
        </p:nvSpPr>
        <p:spPr>
          <a:xfrm>
            <a:off x="2184359" y="109332"/>
            <a:ext cx="8223022" cy="805070"/>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e-DE" sz="3600" dirty="0">
                <a:solidFill>
                  <a:srgbClr val="006B94"/>
                </a:solidFill>
                <a:latin typeface="Arial" panose="020B0604020202020204" pitchFamily="34" charset="0"/>
                <a:cs typeface="Arial" panose="020B0604020202020204" pitchFamily="34" charset="0"/>
              </a:rPr>
              <a:t>Möglichkeiten der Begabtenförderung</a:t>
            </a:r>
          </a:p>
        </p:txBody>
      </p:sp>
      <p:graphicFrame>
        <p:nvGraphicFramePr>
          <p:cNvPr id="4" name="Tabelle 3"/>
          <p:cNvGraphicFramePr>
            <a:graphicFrameLocks noGrp="1"/>
          </p:cNvGraphicFramePr>
          <p:nvPr>
            <p:extLst>
              <p:ext uri="{D42A27DB-BD31-4B8C-83A1-F6EECF244321}">
                <p14:modId xmlns:p14="http://schemas.microsoft.com/office/powerpoint/2010/main" val="3392677433"/>
              </p:ext>
            </p:extLst>
          </p:nvPr>
        </p:nvGraphicFramePr>
        <p:xfrm>
          <a:off x="343519" y="1137101"/>
          <a:ext cx="11593377" cy="4724400"/>
        </p:xfrm>
        <a:graphic>
          <a:graphicData uri="http://schemas.openxmlformats.org/drawingml/2006/table">
            <a:tbl>
              <a:tblPr firstRow="1" bandRow="1">
                <a:tableStyleId>{3B4B98B0-60AC-42C2-AFA5-B58CD77FA1E5}</a:tableStyleId>
              </a:tblPr>
              <a:tblGrid>
                <a:gridCol w="3864459">
                  <a:extLst>
                    <a:ext uri="{9D8B030D-6E8A-4147-A177-3AD203B41FA5}">
                      <a16:colId xmlns:a16="http://schemas.microsoft.com/office/drawing/2014/main" val="1727467541"/>
                    </a:ext>
                  </a:extLst>
                </a:gridCol>
                <a:gridCol w="3864459">
                  <a:extLst>
                    <a:ext uri="{9D8B030D-6E8A-4147-A177-3AD203B41FA5}">
                      <a16:colId xmlns:a16="http://schemas.microsoft.com/office/drawing/2014/main" val="1142884390"/>
                    </a:ext>
                  </a:extLst>
                </a:gridCol>
                <a:gridCol w="3864459">
                  <a:extLst>
                    <a:ext uri="{9D8B030D-6E8A-4147-A177-3AD203B41FA5}">
                      <a16:colId xmlns:a16="http://schemas.microsoft.com/office/drawing/2014/main" val="2964213109"/>
                    </a:ext>
                  </a:extLst>
                </a:gridCol>
              </a:tblGrid>
              <a:tr h="1291068">
                <a:tc>
                  <a:txBody>
                    <a:bodyPr/>
                    <a:lstStyle/>
                    <a:p>
                      <a:pPr algn="ctr"/>
                      <a:r>
                        <a:rPr lang="de-DE" sz="2800" dirty="0">
                          <a:solidFill>
                            <a:srgbClr val="006B95"/>
                          </a:solidFill>
                        </a:rPr>
                        <a:t>Innere Differenzierung</a:t>
                      </a:r>
                    </a:p>
                  </a:txBody>
                  <a:tcPr>
                    <a:lnR w="38100" cap="flat" cmpd="sng" algn="ctr">
                      <a:solidFill>
                        <a:srgbClr val="006B95"/>
                      </a:solidFill>
                      <a:prstDash val="solid"/>
                      <a:round/>
                      <a:headEnd type="none" w="med" len="med"/>
                      <a:tailEnd type="none" w="med" len="med"/>
                    </a:lnR>
                  </a:tcPr>
                </a:tc>
                <a:tc>
                  <a:txBody>
                    <a:bodyPr/>
                    <a:lstStyle/>
                    <a:p>
                      <a:pPr algn="ctr"/>
                      <a:r>
                        <a:rPr lang="de-DE" sz="2800" dirty="0">
                          <a:solidFill>
                            <a:srgbClr val="006B95"/>
                          </a:solidFill>
                        </a:rPr>
                        <a:t>Akzeleration</a:t>
                      </a:r>
                    </a:p>
                    <a:p>
                      <a:pPr algn="ctr"/>
                      <a:r>
                        <a:rPr lang="de-DE" sz="1800" b="0" dirty="0">
                          <a:solidFill>
                            <a:srgbClr val="FF6600"/>
                          </a:solidFill>
                        </a:rPr>
                        <a:t>„beschleunigtes Lernen“, Verweildauer verkürzen</a:t>
                      </a:r>
                    </a:p>
                  </a:txBody>
                  <a:tcPr>
                    <a:lnL w="38100" cap="flat" cmpd="sng" algn="ctr">
                      <a:solidFill>
                        <a:srgbClr val="006B95"/>
                      </a:solidFill>
                      <a:prstDash val="solid"/>
                      <a:round/>
                      <a:headEnd type="none" w="med" len="med"/>
                      <a:tailEnd type="none" w="med" len="med"/>
                    </a:lnL>
                  </a:tcPr>
                </a:tc>
                <a:tc>
                  <a:txBody>
                    <a:bodyPr/>
                    <a:lstStyle/>
                    <a:p>
                      <a:pPr algn="ctr"/>
                      <a:r>
                        <a:rPr lang="de-DE" sz="2800" dirty="0">
                          <a:solidFill>
                            <a:srgbClr val="006B95"/>
                          </a:solidFill>
                        </a:rPr>
                        <a:t>Enrichment</a:t>
                      </a:r>
                      <a:br>
                        <a:rPr lang="de-DE" sz="2800" dirty="0">
                          <a:solidFill>
                            <a:srgbClr val="006B95"/>
                          </a:solidFill>
                        </a:rPr>
                      </a:br>
                      <a:r>
                        <a:rPr lang="de-DE" sz="1800" b="0" dirty="0">
                          <a:solidFill>
                            <a:srgbClr val="FF6600"/>
                          </a:solidFill>
                        </a:rPr>
                        <a:t>zusätzliche Angebote zum Unterricht, Anreicherung übercurricular </a:t>
                      </a:r>
                    </a:p>
                  </a:txBody>
                  <a:tcPr/>
                </a:tc>
                <a:extLst>
                  <a:ext uri="{0D108BD9-81ED-4DB2-BD59-A6C34878D82A}">
                    <a16:rowId xmlns:a16="http://schemas.microsoft.com/office/drawing/2014/main" val="953207051"/>
                  </a:ext>
                </a:extLst>
              </a:tr>
              <a:tr h="3257014">
                <a:tc>
                  <a:txBody>
                    <a:bodyPr/>
                    <a:lstStyle/>
                    <a:p>
                      <a:pPr marL="342900" indent="-342900">
                        <a:buFont typeface="Arial" panose="020B0604020202020204" pitchFamily="34" charset="0"/>
                        <a:buChar char="•"/>
                      </a:pPr>
                      <a:r>
                        <a:rPr lang="de-DE" sz="2400" dirty="0">
                          <a:solidFill>
                            <a:srgbClr val="006B95"/>
                          </a:solidFill>
                        </a:rPr>
                        <a:t>Individualisierung und Differenzierung</a:t>
                      </a:r>
                    </a:p>
                    <a:p>
                      <a:pPr marL="342900" indent="-342900">
                        <a:buFont typeface="Arial" panose="020B0604020202020204" pitchFamily="34" charset="0"/>
                        <a:buChar char="•"/>
                      </a:pPr>
                      <a:r>
                        <a:rPr lang="de-DE" sz="2400" dirty="0">
                          <a:solidFill>
                            <a:srgbClr val="006B95"/>
                          </a:solidFill>
                        </a:rPr>
                        <a:t>kooperative Lernformen</a:t>
                      </a:r>
                    </a:p>
                    <a:p>
                      <a:pPr marL="342900" indent="-342900">
                        <a:buFont typeface="Arial" panose="020B0604020202020204" pitchFamily="34" charset="0"/>
                        <a:buChar char="•"/>
                      </a:pPr>
                      <a:r>
                        <a:rPr lang="de-DE" sz="2400" dirty="0">
                          <a:solidFill>
                            <a:srgbClr val="006B95"/>
                          </a:solidFill>
                        </a:rPr>
                        <a:t>selbständige Lernformen</a:t>
                      </a:r>
                    </a:p>
                    <a:p>
                      <a:pPr marL="342900" indent="-342900">
                        <a:buFont typeface="Arial" panose="020B0604020202020204" pitchFamily="34" charset="0"/>
                        <a:buChar char="•"/>
                      </a:pPr>
                      <a:r>
                        <a:rPr lang="de-DE" sz="2400" dirty="0">
                          <a:solidFill>
                            <a:srgbClr val="006B95"/>
                          </a:solidFill>
                        </a:rPr>
                        <a:t>Projektarbeit</a:t>
                      </a:r>
                    </a:p>
                    <a:p>
                      <a:pPr marL="342900" indent="-342900">
                        <a:buFont typeface="Arial" panose="020B0604020202020204" pitchFamily="34" charset="0"/>
                        <a:buChar char="•"/>
                      </a:pPr>
                      <a:r>
                        <a:rPr lang="de-DE" sz="2400" dirty="0">
                          <a:solidFill>
                            <a:srgbClr val="006B95"/>
                          </a:solidFill>
                        </a:rPr>
                        <a:t>offener Unterricht</a:t>
                      </a:r>
                    </a:p>
                    <a:p>
                      <a:pPr marL="342900" indent="-342900">
                        <a:buFont typeface="Arial" panose="020B0604020202020204" pitchFamily="34" charset="0"/>
                        <a:buChar char="•"/>
                      </a:pPr>
                      <a:r>
                        <a:rPr lang="de-DE" sz="2400" dirty="0">
                          <a:solidFill>
                            <a:srgbClr val="006B95"/>
                          </a:solidFill>
                        </a:rPr>
                        <a:t>Akzeleration, Enrichment</a:t>
                      </a:r>
                    </a:p>
                  </a:txBody>
                  <a:tcPr>
                    <a:lnR w="38100" cap="flat" cmpd="sng" algn="ctr">
                      <a:solidFill>
                        <a:srgbClr val="006B95"/>
                      </a:solidFill>
                      <a:prstDash val="solid"/>
                      <a:round/>
                      <a:headEnd type="none" w="med" len="med"/>
                      <a:tailEnd type="none" w="med" len="med"/>
                    </a:lnR>
                  </a:tcPr>
                </a:tc>
                <a:tc>
                  <a:txBody>
                    <a:bodyPr/>
                    <a:lstStyle/>
                    <a:p>
                      <a:pPr marL="457200" indent="-457200">
                        <a:buFont typeface="Arial" panose="020B0604020202020204" pitchFamily="34" charset="0"/>
                        <a:buChar char="•"/>
                      </a:pPr>
                      <a:r>
                        <a:rPr lang="de-DE" sz="2400" dirty="0">
                          <a:solidFill>
                            <a:srgbClr val="006B95"/>
                          </a:solidFill>
                        </a:rPr>
                        <a:t>frühzeitige Einschulung</a:t>
                      </a:r>
                    </a:p>
                    <a:p>
                      <a:pPr marL="457200" indent="-457200">
                        <a:buFont typeface="Arial" panose="020B0604020202020204" pitchFamily="34" charset="0"/>
                        <a:buChar char="•"/>
                      </a:pPr>
                      <a:r>
                        <a:rPr lang="de-DE" sz="2400" dirty="0">
                          <a:solidFill>
                            <a:srgbClr val="006B95"/>
                          </a:solidFill>
                        </a:rPr>
                        <a:t>flexible</a:t>
                      </a:r>
                      <a:r>
                        <a:rPr lang="de-DE" sz="2400" baseline="0" dirty="0">
                          <a:solidFill>
                            <a:srgbClr val="006B95"/>
                          </a:solidFill>
                        </a:rPr>
                        <a:t> Schuleingangsphase</a:t>
                      </a:r>
                    </a:p>
                    <a:p>
                      <a:pPr marL="457200" indent="-457200">
                        <a:buFont typeface="Arial" panose="020B0604020202020204" pitchFamily="34" charset="0"/>
                        <a:buChar char="•"/>
                      </a:pPr>
                      <a:r>
                        <a:rPr lang="de-DE" sz="2400" baseline="0" dirty="0">
                          <a:solidFill>
                            <a:srgbClr val="006B95"/>
                          </a:solidFill>
                        </a:rPr>
                        <a:t>Überspringen einer Klassenstufe</a:t>
                      </a:r>
                    </a:p>
                    <a:p>
                      <a:pPr marL="457200" indent="-457200">
                        <a:buFont typeface="Arial" panose="020B0604020202020204" pitchFamily="34" charset="0"/>
                        <a:buChar char="•"/>
                      </a:pPr>
                      <a:r>
                        <a:rPr lang="de-DE" sz="2400" baseline="0" dirty="0">
                          <a:solidFill>
                            <a:srgbClr val="006B95"/>
                          </a:solidFill>
                        </a:rPr>
                        <a:t>Unterricht in höheren Klassen in einzelnen Fächern</a:t>
                      </a:r>
                      <a:br>
                        <a:rPr lang="de-DE" sz="2400" baseline="0" dirty="0">
                          <a:solidFill>
                            <a:srgbClr val="006B95"/>
                          </a:solidFill>
                        </a:rPr>
                      </a:br>
                      <a:endParaRPr lang="de-DE" sz="2400" dirty="0">
                        <a:solidFill>
                          <a:srgbClr val="006B95"/>
                        </a:solidFill>
                      </a:endParaRPr>
                    </a:p>
                  </a:txBody>
                  <a:tcPr>
                    <a:lnL w="38100" cap="flat" cmpd="sng" algn="ctr">
                      <a:solidFill>
                        <a:srgbClr val="006B95"/>
                      </a:solidFill>
                      <a:prstDash val="solid"/>
                      <a:round/>
                      <a:headEnd type="none" w="med" len="med"/>
                      <a:tailEnd type="none" w="med" len="med"/>
                    </a:lnL>
                  </a:tcPr>
                </a:tc>
                <a:tc>
                  <a:txBody>
                    <a:bodyPr/>
                    <a:lstStyle/>
                    <a:p>
                      <a:pPr marL="457200" indent="-457200">
                        <a:buFont typeface="Arial" panose="020B0604020202020204" pitchFamily="34" charset="0"/>
                        <a:buChar char="•"/>
                      </a:pPr>
                      <a:r>
                        <a:rPr lang="de-DE" sz="2400" dirty="0">
                          <a:solidFill>
                            <a:srgbClr val="006B95"/>
                          </a:solidFill>
                        </a:rPr>
                        <a:t>„Pull-Out“-Programme (zeitweilige Gruppierung mit besonderem</a:t>
                      </a:r>
                      <a:r>
                        <a:rPr lang="de-DE" sz="2400" baseline="0" dirty="0">
                          <a:solidFill>
                            <a:srgbClr val="006B95"/>
                          </a:solidFill>
                        </a:rPr>
                        <a:t> Angebot)</a:t>
                      </a:r>
                    </a:p>
                    <a:p>
                      <a:pPr marL="457200" indent="-457200">
                        <a:buFont typeface="Arial" panose="020B0604020202020204" pitchFamily="34" charset="0"/>
                        <a:buChar char="•"/>
                      </a:pPr>
                      <a:r>
                        <a:rPr lang="de-DE" sz="2400" baseline="0" dirty="0">
                          <a:solidFill>
                            <a:srgbClr val="006B95"/>
                          </a:solidFill>
                        </a:rPr>
                        <a:t>Schülerwettbewerbe</a:t>
                      </a:r>
                    </a:p>
                    <a:p>
                      <a:pPr marL="457200" indent="-457200">
                        <a:buFont typeface="Arial" panose="020B0604020202020204" pitchFamily="34" charset="0"/>
                        <a:buChar char="•"/>
                      </a:pPr>
                      <a:r>
                        <a:rPr lang="de-DE" sz="2400" baseline="0" dirty="0">
                          <a:solidFill>
                            <a:srgbClr val="006B95"/>
                          </a:solidFill>
                        </a:rPr>
                        <a:t>Kurse an Universitäten</a:t>
                      </a:r>
                    </a:p>
                    <a:p>
                      <a:pPr marL="457200" indent="-457200">
                        <a:buFont typeface="Arial" panose="020B0604020202020204" pitchFamily="34" charset="0"/>
                        <a:buChar char="•"/>
                      </a:pPr>
                      <a:r>
                        <a:rPr lang="de-DE" sz="2400" baseline="0" dirty="0">
                          <a:solidFill>
                            <a:srgbClr val="006B95"/>
                          </a:solidFill>
                        </a:rPr>
                        <a:t>Sommerakademie</a:t>
                      </a:r>
                    </a:p>
                    <a:p>
                      <a:pPr marL="457200" indent="-457200">
                        <a:buFont typeface="Arial" panose="020B0604020202020204" pitchFamily="34" charset="0"/>
                        <a:buChar char="•"/>
                      </a:pPr>
                      <a:r>
                        <a:rPr lang="de-DE" sz="2400" b="1" baseline="0" dirty="0">
                          <a:solidFill>
                            <a:srgbClr val="FF6600"/>
                          </a:solidFill>
                        </a:rPr>
                        <a:t>Webakademie</a:t>
                      </a:r>
                    </a:p>
                    <a:p>
                      <a:pPr marL="457200" indent="-457200">
                        <a:buFont typeface="Arial" panose="020B0604020202020204" pitchFamily="34" charset="0"/>
                        <a:buChar char="•"/>
                      </a:pPr>
                      <a:r>
                        <a:rPr lang="de-DE" sz="2400" b="1" baseline="0" dirty="0">
                          <a:solidFill>
                            <a:srgbClr val="FF6600"/>
                          </a:solidFill>
                        </a:rPr>
                        <a:t>Drehtürmodell</a:t>
                      </a:r>
                      <a:endParaRPr lang="de-DE" sz="2400" b="1" dirty="0">
                        <a:solidFill>
                          <a:srgbClr val="FF6600"/>
                        </a:solidFill>
                      </a:endParaRPr>
                    </a:p>
                  </a:txBody>
                  <a:tcPr/>
                </a:tc>
                <a:extLst>
                  <a:ext uri="{0D108BD9-81ED-4DB2-BD59-A6C34878D82A}">
                    <a16:rowId xmlns:a16="http://schemas.microsoft.com/office/drawing/2014/main" val="1426637259"/>
                  </a:ext>
                </a:extLst>
              </a:tr>
            </a:tbl>
          </a:graphicData>
        </a:graphic>
      </p:graphicFrame>
      <p:sp>
        <p:nvSpPr>
          <p:cNvPr id="2" name="Datumsplatzhalter 1">
            <a:extLst>
              <a:ext uri="{FF2B5EF4-FFF2-40B4-BE49-F238E27FC236}">
                <a16:creationId xmlns:a16="http://schemas.microsoft.com/office/drawing/2014/main" id="{E9A08023-0FDB-6FED-0DD9-D9D25C78A97B}"/>
              </a:ext>
            </a:extLst>
          </p:cNvPr>
          <p:cNvSpPr>
            <a:spLocks noGrp="1"/>
          </p:cNvSpPr>
          <p:nvPr>
            <p:ph type="dt" sz="half" idx="10"/>
          </p:nvPr>
        </p:nvSpPr>
        <p:spPr/>
        <p:txBody>
          <a:bodyPr/>
          <a:lstStyle/>
          <a:p>
            <a:fld id="{6CFE927E-6A7E-4441-AA1F-99208DFB0E6C}" type="datetime1">
              <a:rPr lang="de-DE" smtClean="0"/>
              <a:t>03.04.2025</a:t>
            </a:fld>
            <a:endParaRPr lang="de-DE" dirty="0"/>
          </a:p>
        </p:txBody>
      </p:sp>
      <p:sp>
        <p:nvSpPr>
          <p:cNvPr id="5" name="Fußzeilenplatzhalter 4">
            <a:extLst>
              <a:ext uri="{FF2B5EF4-FFF2-40B4-BE49-F238E27FC236}">
                <a16:creationId xmlns:a16="http://schemas.microsoft.com/office/drawing/2014/main" id="{7108B841-30EE-AD26-55CD-17ECE2F63C26}"/>
              </a:ext>
            </a:extLst>
          </p:cNvPr>
          <p:cNvSpPr>
            <a:spLocks noGrp="1"/>
          </p:cNvSpPr>
          <p:nvPr>
            <p:ph type="ftr" sz="quarter" idx="11"/>
          </p:nvPr>
        </p:nvSpPr>
        <p:spPr/>
        <p:txBody>
          <a:bodyPr/>
          <a:lstStyle/>
          <a:p>
            <a:r>
              <a:rPr lang="fi-FI"/>
              <a:t>Andrea Peter-Wehner/LISA Halle (Saale)</a:t>
            </a:r>
            <a:endParaRPr lang="de-DE" dirty="0"/>
          </a:p>
        </p:txBody>
      </p:sp>
      <p:sp>
        <p:nvSpPr>
          <p:cNvPr id="7" name="Pfeil nach rechts 6"/>
          <p:cNvSpPr/>
          <p:nvPr/>
        </p:nvSpPr>
        <p:spPr>
          <a:xfrm>
            <a:off x="7590142" y="5281084"/>
            <a:ext cx="601579" cy="372979"/>
          </a:xfrm>
          <a:prstGeom prst="rightArrow">
            <a:avLst/>
          </a:prstGeom>
          <a:solidFill>
            <a:srgbClr val="006B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331080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ihandform 4"/>
          <p:cNvSpPr/>
          <p:nvPr/>
        </p:nvSpPr>
        <p:spPr>
          <a:xfrm>
            <a:off x="8915400" y="2129589"/>
            <a:ext cx="1559515" cy="1371600"/>
          </a:xfrm>
          <a:custGeom>
            <a:avLst/>
            <a:gdLst>
              <a:gd name="connsiteX0" fmla="*/ 866274 w 1559515"/>
              <a:gd name="connsiteY0" fmla="*/ 0 h 1371600"/>
              <a:gd name="connsiteX1" fmla="*/ 1552074 w 1559515"/>
              <a:gd name="connsiteY1" fmla="*/ 637674 h 1371600"/>
              <a:gd name="connsiteX2" fmla="*/ 1215189 w 1559515"/>
              <a:gd name="connsiteY2" fmla="*/ 974558 h 1371600"/>
              <a:gd name="connsiteX3" fmla="*/ 974558 w 1559515"/>
              <a:gd name="connsiteY3" fmla="*/ 505327 h 1371600"/>
              <a:gd name="connsiteX4" fmla="*/ 890337 w 1559515"/>
              <a:gd name="connsiteY4" fmla="*/ 1167064 h 1371600"/>
              <a:gd name="connsiteX5" fmla="*/ 0 w 1559515"/>
              <a:gd name="connsiteY5" fmla="*/ 137160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9515" h="1371600">
                <a:moveTo>
                  <a:pt x="866274" y="0"/>
                </a:moveTo>
                <a:cubicBezTo>
                  <a:pt x="1180098" y="237624"/>
                  <a:pt x="1493922" y="475248"/>
                  <a:pt x="1552074" y="637674"/>
                </a:cubicBezTo>
                <a:cubicBezTo>
                  <a:pt x="1610227" y="800100"/>
                  <a:pt x="1311442" y="996616"/>
                  <a:pt x="1215189" y="974558"/>
                </a:cubicBezTo>
                <a:cubicBezTo>
                  <a:pt x="1118936" y="952500"/>
                  <a:pt x="1028700" y="473243"/>
                  <a:pt x="974558" y="505327"/>
                </a:cubicBezTo>
                <a:cubicBezTo>
                  <a:pt x="920416" y="537411"/>
                  <a:pt x="1052763" y="1022685"/>
                  <a:pt x="890337" y="1167064"/>
                </a:cubicBezTo>
                <a:cubicBezTo>
                  <a:pt x="727911" y="1311443"/>
                  <a:pt x="363955" y="1341521"/>
                  <a:pt x="0" y="1371600"/>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Freihandform 3"/>
          <p:cNvSpPr/>
          <p:nvPr/>
        </p:nvSpPr>
        <p:spPr>
          <a:xfrm>
            <a:off x="7820526" y="138586"/>
            <a:ext cx="2070283" cy="1148793"/>
          </a:xfrm>
          <a:custGeom>
            <a:avLst/>
            <a:gdLst>
              <a:gd name="connsiteX0" fmla="*/ 0 w 2070283"/>
              <a:gd name="connsiteY0" fmla="*/ 1148793 h 1148793"/>
              <a:gd name="connsiteX1" fmla="*/ 782053 w 2070283"/>
              <a:gd name="connsiteY1" fmla="*/ 77982 h 1148793"/>
              <a:gd name="connsiteX2" fmla="*/ 336885 w 2070283"/>
              <a:gd name="connsiteY2" fmla="*/ 114077 h 1148793"/>
              <a:gd name="connsiteX3" fmla="*/ 1275348 w 2070283"/>
              <a:gd name="connsiteY3" fmla="*/ 366740 h 1148793"/>
              <a:gd name="connsiteX4" fmla="*/ 1840832 w 2070283"/>
              <a:gd name="connsiteY4" fmla="*/ 559246 h 1148793"/>
              <a:gd name="connsiteX5" fmla="*/ 2057400 w 2070283"/>
              <a:gd name="connsiteY5" fmla="*/ 1088635 h 1148793"/>
              <a:gd name="connsiteX6" fmla="*/ 2045369 w 2070283"/>
              <a:gd name="connsiteY6" fmla="*/ 1028477 h 1148793"/>
              <a:gd name="connsiteX7" fmla="*/ 2045369 w 2070283"/>
              <a:gd name="connsiteY7" fmla="*/ 1064572 h 1148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0283" h="1148793">
                <a:moveTo>
                  <a:pt x="0" y="1148793"/>
                </a:moveTo>
                <a:cubicBezTo>
                  <a:pt x="362953" y="699614"/>
                  <a:pt x="725906" y="250435"/>
                  <a:pt x="782053" y="77982"/>
                </a:cubicBezTo>
                <a:cubicBezTo>
                  <a:pt x="838200" y="-94471"/>
                  <a:pt x="254669" y="65951"/>
                  <a:pt x="336885" y="114077"/>
                </a:cubicBezTo>
                <a:cubicBezTo>
                  <a:pt x="419101" y="162203"/>
                  <a:pt x="1024690" y="292545"/>
                  <a:pt x="1275348" y="366740"/>
                </a:cubicBezTo>
                <a:cubicBezTo>
                  <a:pt x="1526006" y="440935"/>
                  <a:pt x="1710490" y="438930"/>
                  <a:pt x="1840832" y="559246"/>
                </a:cubicBezTo>
                <a:cubicBezTo>
                  <a:pt x="1971174" y="679562"/>
                  <a:pt x="2023311" y="1010430"/>
                  <a:pt x="2057400" y="1088635"/>
                </a:cubicBezTo>
                <a:cubicBezTo>
                  <a:pt x="2091489" y="1166840"/>
                  <a:pt x="2047374" y="1032487"/>
                  <a:pt x="2045369" y="1028477"/>
                </a:cubicBezTo>
                <a:cubicBezTo>
                  <a:pt x="2043364" y="1024467"/>
                  <a:pt x="2044366" y="1044519"/>
                  <a:pt x="2045369" y="1064572"/>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5" name="Freihandform 44"/>
          <p:cNvSpPr/>
          <p:nvPr/>
        </p:nvSpPr>
        <p:spPr>
          <a:xfrm>
            <a:off x="8536117" y="3705702"/>
            <a:ext cx="1262186" cy="1143024"/>
          </a:xfrm>
          <a:custGeom>
            <a:avLst/>
            <a:gdLst>
              <a:gd name="connsiteX0" fmla="*/ 126620 w 1262186"/>
              <a:gd name="connsiteY0" fmla="*/ 1143024 h 1143024"/>
              <a:gd name="connsiteX1" fmla="*/ 42399 w 1262186"/>
              <a:gd name="connsiteY1" fmla="*/ 216593 h 1143024"/>
              <a:gd name="connsiteX2" fmla="*/ 716167 w 1262186"/>
              <a:gd name="connsiteY2" fmla="*/ 385035 h 1143024"/>
              <a:gd name="connsiteX3" fmla="*/ 210841 w 1262186"/>
              <a:gd name="connsiteY3" fmla="*/ 517382 h 1143024"/>
              <a:gd name="connsiteX4" fmla="*/ 704136 w 1262186"/>
              <a:gd name="connsiteY4" fmla="*/ 24 h 1143024"/>
              <a:gd name="connsiteX5" fmla="*/ 1209462 w 1262186"/>
              <a:gd name="connsiteY5" fmla="*/ 493319 h 1143024"/>
              <a:gd name="connsiteX6" fmla="*/ 1221494 w 1262186"/>
              <a:gd name="connsiteY6" fmla="*/ 493319 h 1143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2186" h="1143024">
                <a:moveTo>
                  <a:pt x="126620" y="1143024"/>
                </a:moveTo>
                <a:cubicBezTo>
                  <a:pt x="35380" y="742974"/>
                  <a:pt x="-55859" y="342924"/>
                  <a:pt x="42399" y="216593"/>
                </a:cubicBezTo>
                <a:cubicBezTo>
                  <a:pt x="140657" y="90261"/>
                  <a:pt x="688093" y="334903"/>
                  <a:pt x="716167" y="385035"/>
                </a:cubicBezTo>
                <a:cubicBezTo>
                  <a:pt x="744241" y="435166"/>
                  <a:pt x="212846" y="581550"/>
                  <a:pt x="210841" y="517382"/>
                </a:cubicBezTo>
                <a:cubicBezTo>
                  <a:pt x="208836" y="453214"/>
                  <a:pt x="537699" y="4034"/>
                  <a:pt x="704136" y="24"/>
                </a:cubicBezTo>
                <a:cubicBezTo>
                  <a:pt x="870573" y="-3986"/>
                  <a:pt x="1209462" y="493319"/>
                  <a:pt x="1209462" y="493319"/>
                </a:cubicBezTo>
                <a:cubicBezTo>
                  <a:pt x="1295688" y="575535"/>
                  <a:pt x="1258591" y="534427"/>
                  <a:pt x="1221494" y="493319"/>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 name="Freihandform 43"/>
          <p:cNvSpPr/>
          <p:nvPr/>
        </p:nvSpPr>
        <p:spPr>
          <a:xfrm>
            <a:off x="6208295" y="4072090"/>
            <a:ext cx="2046570" cy="1330093"/>
          </a:xfrm>
          <a:custGeom>
            <a:avLst/>
            <a:gdLst>
              <a:gd name="connsiteX0" fmla="*/ 0 w 2046570"/>
              <a:gd name="connsiteY0" fmla="*/ 247247 h 1330093"/>
              <a:gd name="connsiteX1" fmla="*/ 613610 w 2046570"/>
              <a:gd name="connsiteY1" fmla="*/ 18647 h 1330093"/>
              <a:gd name="connsiteX2" fmla="*/ 1179094 w 2046570"/>
              <a:gd name="connsiteY2" fmla="*/ 680384 h 1330093"/>
              <a:gd name="connsiteX3" fmla="*/ 1347537 w 2046570"/>
              <a:gd name="connsiteY3" fmla="*/ 1330089 h 1330093"/>
              <a:gd name="connsiteX4" fmla="*/ 1985210 w 2046570"/>
              <a:gd name="connsiteY4" fmla="*/ 692415 h 1330093"/>
              <a:gd name="connsiteX5" fmla="*/ 1985210 w 2046570"/>
              <a:gd name="connsiteY5" fmla="*/ 680384 h 133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6570" h="1330093">
                <a:moveTo>
                  <a:pt x="0" y="247247"/>
                </a:moveTo>
                <a:cubicBezTo>
                  <a:pt x="208547" y="96852"/>
                  <a:pt x="417094" y="-53543"/>
                  <a:pt x="613610" y="18647"/>
                </a:cubicBezTo>
                <a:cubicBezTo>
                  <a:pt x="810126" y="90836"/>
                  <a:pt x="1056773" y="461810"/>
                  <a:pt x="1179094" y="680384"/>
                </a:cubicBezTo>
                <a:cubicBezTo>
                  <a:pt x="1301415" y="898958"/>
                  <a:pt x="1213184" y="1328084"/>
                  <a:pt x="1347537" y="1330089"/>
                </a:cubicBezTo>
                <a:cubicBezTo>
                  <a:pt x="1481890" y="1332094"/>
                  <a:pt x="1985210" y="692415"/>
                  <a:pt x="1985210" y="692415"/>
                </a:cubicBezTo>
                <a:cubicBezTo>
                  <a:pt x="2091489" y="584131"/>
                  <a:pt x="2038349" y="632257"/>
                  <a:pt x="1985210" y="680384"/>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3" name="Freihandform 42"/>
          <p:cNvSpPr/>
          <p:nvPr/>
        </p:nvSpPr>
        <p:spPr>
          <a:xfrm>
            <a:off x="2021305" y="4629540"/>
            <a:ext cx="3621506" cy="1025345"/>
          </a:xfrm>
          <a:custGeom>
            <a:avLst/>
            <a:gdLst>
              <a:gd name="connsiteX0" fmla="*/ 0 w 3621506"/>
              <a:gd name="connsiteY0" fmla="*/ 255281 h 1025345"/>
              <a:gd name="connsiteX1" fmla="*/ 902369 w 3621506"/>
              <a:gd name="connsiteY1" fmla="*/ 279344 h 1025345"/>
              <a:gd name="connsiteX2" fmla="*/ 1275348 w 3621506"/>
              <a:gd name="connsiteY2" fmla="*/ 628260 h 1025345"/>
              <a:gd name="connsiteX3" fmla="*/ 745958 w 3621506"/>
              <a:gd name="connsiteY3" fmla="*/ 1025302 h 1025345"/>
              <a:gd name="connsiteX4" fmla="*/ 661737 w 3621506"/>
              <a:gd name="connsiteY4" fmla="*/ 604197 h 1025345"/>
              <a:gd name="connsiteX5" fmla="*/ 1106906 w 3621506"/>
              <a:gd name="connsiteY5" fmla="*/ 267313 h 1025345"/>
              <a:gd name="connsiteX6" fmla="*/ 1804737 w 3621506"/>
              <a:gd name="connsiteY6" fmla="*/ 568102 h 1025345"/>
              <a:gd name="connsiteX7" fmla="*/ 2358190 w 3621506"/>
              <a:gd name="connsiteY7" fmla="*/ 592165 h 1025345"/>
              <a:gd name="connsiteX8" fmla="*/ 2382253 w 3621506"/>
              <a:gd name="connsiteY8" fmla="*/ 26681 h 1025345"/>
              <a:gd name="connsiteX9" fmla="*/ 1768642 w 3621506"/>
              <a:gd name="connsiteY9" fmla="*/ 183092 h 1025345"/>
              <a:gd name="connsiteX10" fmla="*/ 2358190 w 3621506"/>
              <a:gd name="connsiteY10" fmla="*/ 977176 h 1025345"/>
              <a:gd name="connsiteX11" fmla="*/ 3621506 w 3621506"/>
              <a:gd name="connsiteY11" fmla="*/ 580134 h 1025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21506" h="1025345">
                <a:moveTo>
                  <a:pt x="0" y="255281"/>
                </a:moveTo>
                <a:cubicBezTo>
                  <a:pt x="344905" y="236231"/>
                  <a:pt x="689811" y="217181"/>
                  <a:pt x="902369" y="279344"/>
                </a:cubicBezTo>
                <a:cubicBezTo>
                  <a:pt x="1114927" y="341507"/>
                  <a:pt x="1301417" y="503934"/>
                  <a:pt x="1275348" y="628260"/>
                </a:cubicBezTo>
                <a:cubicBezTo>
                  <a:pt x="1249280" y="752586"/>
                  <a:pt x="848226" y="1029312"/>
                  <a:pt x="745958" y="1025302"/>
                </a:cubicBezTo>
                <a:cubicBezTo>
                  <a:pt x="643690" y="1021292"/>
                  <a:pt x="601579" y="730528"/>
                  <a:pt x="661737" y="604197"/>
                </a:cubicBezTo>
                <a:cubicBezTo>
                  <a:pt x="721895" y="477866"/>
                  <a:pt x="916406" y="273329"/>
                  <a:pt x="1106906" y="267313"/>
                </a:cubicBezTo>
                <a:cubicBezTo>
                  <a:pt x="1297406" y="261297"/>
                  <a:pt x="1596190" y="513960"/>
                  <a:pt x="1804737" y="568102"/>
                </a:cubicBezTo>
                <a:cubicBezTo>
                  <a:pt x="2013284" y="622244"/>
                  <a:pt x="2261938" y="682402"/>
                  <a:pt x="2358190" y="592165"/>
                </a:cubicBezTo>
                <a:cubicBezTo>
                  <a:pt x="2454442" y="501928"/>
                  <a:pt x="2480511" y="94860"/>
                  <a:pt x="2382253" y="26681"/>
                </a:cubicBezTo>
                <a:cubicBezTo>
                  <a:pt x="2283995" y="-41498"/>
                  <a:pt x="1772652" y="24676"/>
                  <a:pt x="1768642" y="183092"/>
                </a:cubicBezTo>
                <a:cubicBezTo>
                  <a:pt x="1764632" y="341508"/>
                  <a:pt x="2049379" y="911002"/>
                  <a:pt x="2358190" y="977176"/>
                </a:cubicBezTo>
                <a:cubicBezTo>
                  <a:pt x="2667001" y="1043350"/>
                  <a:pt x="3144253" y="811742"/>
                  <a:pt x="3621506" y="580134"/>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Freihandform 41"/>
          <p:cNvSpPr/>
          <p:nvPr/>
        </p:nvSpPr>
        <p:spPr>
          <a:xfrm>
            <a:off x="221051" y="3016726"/>
            <a:ext cx="2943254" cy="1773703"/>
          </a:xfrm>
          <a:custGeom>
            <a:avLst/>
            <a:gdLst>
              <a:gd name="connsiteX0" fmla="*/ 2943254 w 2943254"/>
              <a:gd name="connsiteY0" fmla="*/ 484463 h 1773703"/>
              <a:gd name="connsiteX1" fmla="*/ 1114454 w 2943254"/>
              <a:gd name="connsiteY1" fmla="*/ 376179 h 1773703"/>
              <a:gd name="connsiteX2" fmla="*/ 1451338 w 2943254"/>
              <a:gd name="connsiteY2" fmla="*/ 15232 h 1773703"/>
              <a:gd name="connsiteX3" fmla="*/ 2089012 w 2943254"/>
              <a:gd name="connsiteY3" fmla="*/ 123516 h 1773703"/>
              <a:gd name="connsiteX4" fmla="*/ 224117 w 2943254"/>
              <a:gd name="connsiteY4" fmla="*/ 628842 h 1773703"/>
              <a:gd name="connsiteX5" fmla="*/ 115833 w 2943254"/>
              <a:gd name="connsiteY5" fmla="*/ 1615432 h 1773703"/>
              <a:gd name="connsiteX6" fmla="*/ 970075 w 2943254"/>
              <a:gd name="connsiteY6" fmla="*/ 1759811 h 1773703"/>
              <a:gd name="connsiteX7" fmla="*/ 982107 w 2943254"/>
              <a:gd name="connsiteY7" fmla="*/ 1759811 h 177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43254" h="1773703">
                <a:moveTo>
                  <a:pt x="2943254" y="484463"/>
                </a:moveTo>
                <a:cubicBezTo>
                  <a:pt x="2153180" y="469423"/>
                  <a:pt x="1363107" y="454384"/>
                  <a:pt x="1114454" y="376179"/>
                </a:cubicBezTo>
                <a:cubicBezTo>
                  <a:pt x="865801" y="297974"/>
                  <a:pt x="1288912" y="57342"/>
                  <a:pt x="1451338" y="15232"/>
                </a:cubicBezTo>
                <a:cubicBezTo>
                  <a:pt x="1613764" y="-26878"/>
                  <a:pt x="2293549" y="21248"/>
                  <a:pt x="2089012" y="123516"/>
                </a:cubicBezTo>
                <a:cubicBezTo>
                  <a:pt x="1884475" y="225784"/>
                  <a:pt x="552980" y="380189"/>
                  <a:pt x="224117" y="628842"/>
                </a:cubicBezTo>
                <a:cubicBezTo>
                  <a:pt x="-104746" y="877495"/>
                  <a:pt x="-8493" y="1426937"/>
                  <a:pt x="115833" y="1615432"/>
                </a:cubicBezTo>
                <a:cubicBezTo>
                  <a:pt x="240159" y="1803927"/>
                  <a:pt x="970075" y="1759811"/>
                  <a:pt x="970075" y="1759811"/>
                </a:cubicBezTo>
                <a:cubicBezTo>
                  <a:pt x="1114454" y="1783874"/>
                  <a:pt x="1048280" y="1771842"/>
                  <a:pt x="982107" y="1759811"/>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Freihandform 40"/>
          <p:cNvSpPr/>
          <p:nvPr/>
        </p:nvSpPr>
        <p:spPr>
          <a:xfrm>
            <a:off x="4501918" y="2509427"/>
            <a:ext cx="3427012" cy="1403102"/>
          </a:xfrm>
          <a:custGeom>
            <a:avLst/>
            <a:gdLst>
              <a:gd name="connsiteX0" fmla="*/ 2490536 w 2490536"/>
              <a:gd name="connsiteY0" fmla="*/ 944618 h 1403102"/>
              <a:gd name="connsiteX1" fmla="*/ 1479884 w 2490536"/>
              <a:gd name="connsiteY1" fmla="*/ 776176 h 1403102"/>
              <a:gd name="connsiteX2" fmla="*/ 1094873 w 2490536"/>
              <a:gd name="connsiteY2" fmla="*/ 162566 h 1403102"/>
              <a:gd name="connsiteX3" fmla="*/ 1491915 w 2490536"/>
              <a:gd name="connsiteY3" fmla="*/ 18187 h 1403102"/>
              <a:gd name="connsiteX4" fmla="*/ 1648326 w 2490536"/>
              <a:gd name="connsiteY4" fmla="*/ 487418 h 1403102"/>
              <a:gd name="connsiteX5" fmla="*/ 1082842 w 2490536"/>
              <a:gd name="connsiteY5" fmla="*/ 1257439 h 1403102"/>
              <a:gd name="connsiteX6" fmla="*/ 0 w 2490536"/>
              <a:gd name="connsiteY6" fmla="*/ 1401818 h 1403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0536" h="1403102">
                <a:moveTo>
                  <a:pt x="2490536" y="944618"/>
                </a:moveTo>
                <a:cubicBezTo>
                  <a:pt x="2101515" y="925568"/>
                  <a:pt x="1712494" y="906518"/>
                  <a:pt x="1479884" y="776176"/>
                </a:cubicBezTo>
                <a:cubicBezTo>
                  <a:pt x="1247274" y="645834"/>
                  <a:pt x="1092868" y="288897"/>
                  <a:pt x="1094873" y="162566"/>
                </a:cubicBezTo>
                <a:cubicBezTo>
                  <a:pt x="1096878" y="36235"/>
                  <a:pt x="1399673" y="-35955"/>
                  <a:pt x="1491915" y="18187"/>
                </a:cubicBezTo>
                <a:cubicBezTo>
                  <a:pt x="1584157" y="72329"/>
                  <a:pt x="1716505" y="280876"/>
                  <a:pt x="1648326" y="487418"/>
                </a:cubicBezTo>
                <a:cubicBezTo>
                  <a:pt x="1580147" y="693960"/>
                  <a:pt x="1357563" y="1105039"/>
                  <a:pt x="1082842" y="1257439"/>
                </a:cubicBezTo>
                <a:cubicBezTo>
                  <a:pt x="808121" y="1409839"/>
                  <a:pt x="404060" y="1405828"/>
                  <a:pt x="0" y="1401818"/>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Freihandform 26"/>
          <p:cNvSpPr/>
          <p:nvPr/>
        </p:nvSpPr>
        <p:spPr>
          <a:xfrm>
            <a:off x="4319337" y="191679"/>
            <a:ext cx="2319618" cy="1613755"/>
          </a:xfrm>
          <a:custGeom>
            <a:avLst/>
            <a:gdLst>
              <a:gd name="connsiteX0" fmla="*/ 0 w 2319618"/>
              <a:gd name="connsiteY0" fmla="*/ 638500 h 1613755"/>
              <a:gd name="connsiteX1" fmla="*/ 216568 w 2319618"/>
              <a:gd name="connsiteY1" fmla="*/ 24889 h 1613755"/>
              <a:gd name="connsiteX2" fmla="*/ 661737 w 2319618"/>
              <a:gd name="connsiteY2" fmla="*/ 265521 h 1613755"/>
              <a:gd name="connsiteX3" fmla="*/ 1179095 w 2319618"/>
              <a:gd name="connsiteY3" fmla="*/ 373805 h 1613755"/>
              <a:gd name="connsiteX4" fmla="*/ 1263316 w 2319618"/>
              <a:gd name="connsiteY4" fmla="*/ 12858 h 1613755"/>
              <a:gd name="connsiteX5" fmla="*/ 1540042 w 2319618"/>
              <a:gd name="connsiteY5" fmla="*/ 229426 h 1613755"/>
              <a:gd name="connsiteX6" fmla="*/ 1323474 w 2319618"/>
              <a:gd name="connsiteY6" fmla="*/ 1564932 h 1613755"/>
              <a:gd name="connsiteX7" fmla="*/ 1034716 w 2319618"/>
              <a:gd name="connsiteY7" fmla="*/ 1288205 h 1613755"/>
              <a:gd name="connsiteX8" fmla="*/ 1251284 w 2319618"/>
              <a:gd name="connsiteY8" fmla="*/ 951321 h 1613755"/>
              <a:gd name="connsiteX9" fmla="*/ 2225842 w 2319618"/>
              <a:gd name="connsiteY9" fmla="*/ 746784 h 1613755"/>
              <a:gd name="connsiteX10" fmla="*/ 2225842 w 2319618"/>
              <a:gd name="connsiteY10" fmla="*/ 722721 h 1613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19618" h="1613755">
                <a:moveTo>
                  <a:pt x="0" y="638500"/>
                </a:moveTo>
                <a:cubicBezTo>
                  <a:pt x="53139" y="362776"/>
                  <a:pt x="106279" y="87052"/>
                  <a:pt x="216568" y="24889"/>
                </a:cubicBezTo>
                <a:cubicBezTo>
                  <a:pt x="326857" y="-37274"/>
                  <a:pt x="501316" y="207368"/>
                  <a:pt x="661737" y="265521"/>
                </a:cubicBezTo>
                <a:cubicBezTo>
                  <a:pt x="822158" y="323674"/>
                  <a:pt x="1078832" y="415915"/>
                  <a:pt x="1179095" y="373805"/>
                </a:cubicBezTo>
                <a:cubicBezTo>
                  <a:pt x="1279358" y="331695"/>
                  <a:pt x="1203158" y="36921"/>
                  <a:pt x="1263316" y="12858"/>
                </a:cubicBezTo>
                <a:cubicBezTo>
                  <a:pt x="1323474" y="-11205"/>
                  <a:pt x="1530016" y="-29253"/>
                  <a:pt x="1540042" y="229426"/>
                </a:cubicBezTo>
                <a:cubicBezTo>
                  <a:pt x="1550068" y="488105"/>
                  <a:pt x="1407695" y="1388469"/>
                  <a:pt x="1323474" y="1564932"/>
                </a:cubicBezTo>
                <a:cubicBezTo>
                  <a:pt x="1239253" y="1741395"/>
                  <a:pt x="1046748" y="1390474"/>
                  <a:pt x="1034716" y="1288205"/>
                </a:cubicBezTo>
                <a:cubicBezTo>
                  <a:pt x="1022684" y="1185937"/>
                  <a:pt x="1052763" y="1041558"/>
                  <a:pt x="1251284" y="951321"/>
                </a:cubicBezTo>
                <a:cubicBezTo>
                  <a:pt x="1449805" y="861084"/>
                  <a:pt x="2225842" y="746784"/>
                  <a:pt x="2225842" y="746784"/>
                </a:cubicBezTo>
                <a:cubicBezTo>
                  <a:pt x="2388268" y="708684"/>
                  <a:pt x="2307055" y="715702"/>
                  <a:pt x="2225842" y="722721"/>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Freihandform 25"/>
          <p:cNvSpPr/>
          <p:nvPr/>
        </p:nvSpPr>
        <p:spPr>
          <a:xfrm>
            <a:off x="1181819" y="420682"/>
            <a:ext cx="2380890" cy="1399492"/>
          </a:xfrm>
          <a:custGeom>
            <a:avLst/>
            <a:gdLst>
              <a:gd name="connsiteX0" fmla="*/ 0 w 2380890"/>
              <a:gd name="connsiteY0" fmla="*/ 1399492 h 1399492"/>
              <a:gd name="connsiteX1" fmla="*/ 422694 w 2380890"/>
              <a:gd name="connsiteY1" fmla="*/ 2012 h 1399492"/>
              <a:gd name="connsiteX2" fmla="*/ 1250830 w 2380890"/>
              <a:gd name="connsiteY2" fmla="*/ 1080314 h 1399492"/>
              <a:gd name="connsiteX3" fmla="*/ 2380890 w 2380890"/>
              <a:gd name="connsiteY3" fmla="*/ 683499 h 1399492"/>
              <a:gd name="connsiteX4" fmla="*/ 2380890 w 2380890"/>
              <a:gd name="connsiteY4" fmla="*/ 683499 h 1399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0890" h="1399492">
                <a:moveTo>
                  <a:pt x="0" y="1399492"/>
                </a:moveTo>
                <a:cubicBezTo>
                  <a:pt x="107111" y="727350"/>
                  <a:pt x="214222" y="55208"/>
                  <a:pt x="422694" y="2012"/>
                </a:cubicBezTo>
                <a:cubicBezTo>
                  <a:pt x="631166" y="-51184"/>
                  <a:pt x="924464" y="966733"/>
                  <a:pt x="1250830" y="1080314"/>
                </a:cubicBezTo>
                <a:lnTo>
                  <a:pt x="2380890" y="683499"/>
                </a:lnTo>
                <a:lnTo>
                  <a:pt x="2380890" y="683499"/>
                </a:ln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Datumsplatzhalter 1"/>
          <p:cNvSpPr>
            <a:spLocks noGrp="1"/>
          </p:cNvSpPr>
          <p:nvPr>
            <p:ph type="dt" sz="half" idx="10"/>
          </p:nvPr>
        </p:nvSpPr>
        <p:spPr/>
        <p:txBody>
          <a:bodyPr/>
          <a:lstStyle/>
          <a:p>
            <a:fld id="{02BFD2AD-3D3E-4568-A7E3-6AECD1E74508}" type="datetime1">
              <a:rPr lang="de-DE" smtClean="0"/>
              <a:t>03.04.2025</a:t>
            </a:fld>
            <a:endParaRPr lang="de-DE"/>
          </a:p>
        </p:txBody>
      </p:sp>
      <p:sp>
        <p:nvSpPr>
          <p:cNvPr id="3" name="Fußzeilenplatzhalter 2"/>
          <p:cNvSpPr>
            <a:spLocks noGrp="1"/>
          </p:cNvSpPr>
          <p:nvPr>
            <p:ph type="ftr" sz="quarter" idx="11"/>
          </p:nvPr>
        </p:nvSpPr>
        <p:spPr/>
        <p:txBody>
          <a:bodyPr/>
          <a:lstStyle/>
          <a:p>
            <a:r>
              <a:rPr lang="de-DE"/>
              <a:t>Andrea Peter-Wehner</a:t>
            </a:r>
            <a:endParaRPr lang="de-DE" dirty="0"/>
          </a:p>
        </p:txBody>
      </p:sp>
      <p:pic>
        <p:nvPicPr>
          <p:cNvPr id="9" name="Grafik 8"/>
          <p:cNvPicPr>
            <a:picLocks noChangeAspect="1"/>
          </p:cNvPicPr>
          <p:nvPr/>
        </p:nvPicPr>
        <p:blipFill>
          <a:blip r:embed="rId2"/>
          <a:stretch>
            <a:fillRect/>
          </a:stretch>
        </p:blipFill>
        <p:spPr>
          <a:xfrm>
            <a:off x="2885003" y="2982710"/>
            <a:ext cx="1767993" cy="1329043"/>
          </a:xfrm>
          <a:prstGeom prst="rect">
            <a:avLst/>
          </a:prstGeom>
        </p:spPr>
      </p:pic>
      <p:pic>
        <p:nvPicPr>
          <p:cNvPr id="10" name="Grafik 9"/>
          <p:cNvPicPr>
            <a:picLocks noChangeAspect="1"/>
          </p:cNvPicPr>
          <p:nvPr/>
        </p:nvPicPr>
        <p:blipFill>
          <a:blip r:embed="rId2"/>
          <a:stretch>
            <a:fillRect/>
          </a:stretch>
        </p:blipFill>
        <p:spPr>
          <a:xfrm>
            <a:off x="4804884" y="4348797"/>
            <a:ext cx="1767993" cy="1329043"/>
          </a:xfrm>
          <a:prstGeom prst="rect">
            <a:avLst/>
          </a:prstGeom>
        </p:spPr>
      </p:pic>
      <p:pic>
        <p:nvPicPr>
          <p:cNvPr id="11" name="Grafik 10"/>
          <p:cNvPicPr>
            <a:picLocks noChangeAspect="1"/>
          </p:cNvPicPr>
          <p:nvPr/>
        </p:nvPicPr>
        <p:blipFill>
          <a:blip r:embed="rId2"/>
          <a:stretch>
            <a:fillRect/>
          </a:stretch>
        </p:blipFill>
        <p:spPr>
          <a:xfrm>
            <a:off x="599395" y="3915562"/>
            <a:ext cx="1767993" cy="1329043"/>
          </a:xfrm>
          <a:prstGeom prst="rect">
            <a:avLst/>
          </a:prstGeom>
        </p:spPr>
      </p:pic>
      <p:pic>
        <p:nvPicPr>
          <p:cNvPr id="13" name="Grafik 12"/>
          <p:cNvPicPr>
            <a:picLocks noChangeAspect="1"/>
          </p:cNvPicPr>
          <p:nvPr/>
        </p:nvPicPr>
        <p:blipFill>
          <a:blip r:embed="rId2"/>
          <a:stretch>
            <a:fillRect/>
          </a:stretch>
        </p:blipFill>
        <p:spPr>
          <a:xfrm>
            <a:off x="7924799" y="4381990"/>
            <a:ext cx="1767993" cy="1329043"/>
          </a:xfrm>
          <a:prstGeom prst="rect">
            <a:avLst/>
          </a:prstGeom>
        </p:spPr>
      </p:pic>
      <p:pic>
        <p:nvPicPr>
          <p:cNvPr id="14" name="Grafik 13"/>
          <p:cNvPicPr>
            <a:picLocks noChangeAspect="1"/>
          </p:cNvPicPr>
          <p:nvPr/>
        </p:nvPicPr>
        <p:blipFill>
          <a:blip r:embed="rId3"/>
          <a:stretch>
            <a:fillRect/>
          </a:stretch>
        </p:blipFill>
        <p:spPr>
          <a:xfrm rot="9410483">
            <a:off x="9837662" y="3270522"/>
            <a:ext cx="2338008" cy="2397957"/>
          </a:xfrm>
          <a:prstGeom prst="rect">
            <a:avLst/>
          </a:prstGeom>
        </p:spPr>
      </p:pic>
      <p:sp>
        <p:nvSpPr>
          <p:cNvPr id="15" name="Textfeld 14"/>
          <p:cNvSpPr txBox="1"/>
          <p:nvPr/>
        </p:nvSpPr>
        <p:spPr>
          <a:xfrm>
            <a:off x="871781" y="4837704"/>
            <a:ext cx="1223220" cy="338554"/>
          </a:xfrm>
          <a:prstGeom prst="rect">
            <a:avLst/>
          </a:prstGeom>
          <a:noFill/>
        </p:spPr>
        <p:txBody>
          <a:bodyPr wrap="none" rtlCol="0">
            <a:spAutoFit/>
          </a:bodyPr>
          <a:lstStyle/>
          <a:p>
            <a:r>
              <a:rPr lang="de-DE" sz="1600" dirty="0">
                <a:solidFill>
                  <a:srgbClr val="006B95"/>
                </a:solidFill>
              </a:rPr>
              <a:t>Ferienkurse</a:t>
            </a:r>
          </a:p>
        </p:txBody>
      </p:sp>
      <p:sp>
        <p:nvSpPr>
          <p:cNvPr id="20" name="Textfeld 19"/>
          <p:cNvSpPr txBox="1"/>
          <p:nvPr/>
        </p:nvSpPr>
        <p:spPr>
          <a:xfrm>
            <a:off x="3228295" y="3899208"/>
            <a:ext cx="1154290" cy="338554"/>
          </a:xfrm>
          <a:prstGeom prst="rect">
            <a:avLst/>
          </a:prstGeom>
          <a:noFill/>
        </p:spPr>
        <p:txBody>
          <a:bodyPr wrap="none" rtlCol="0">
            <a:spAutoFit/>
          </a:bodyPr>
          <a:lstStyle/>
          <a:p>
            <a:r>
              <a:rPr lang="de-DE" sz="1600" dirty="0">
                <a:solidFill>
                  <a:srgbClr val="006B95"/>
                </a:solidFill>
              </a:rPr>
              <a:t>Kursräume</a:t>
            </a:r>
          </a:p>
        </p:txBody>
      </p:sp>
      <p:sp>
        <p:nvSpPr>
          <p:cNvPr id="21" name="Textfeld 20"/>
          <p:cNvSpPr txBox="1"/>
          <p:nvPr/>
        </p:nvSpPr>
        <p:spPr>
          <a:xfrm>
            <a:off x="545162" y="2357130"/>
            <a:ext cx="1473480" cy="338554"/>
          </a:xfrm>
          <a:prstGeom prst="rect">
            <a:avLst/>
          </a:prstGeom>
          <a:noFill/>
        </p:spPr>
        <p:txBody>
          <a:bodyPr wrap="none" rtlCol="0">
            <a:spAutoFit/>
          </a:bodyPr>
          <a:lstStyle/>
          <a:p>
            <a:r>
              <a:rPr lang="de-DE" sz="1600" dirty="0">
                <a:solidFill>
                  <a:srgbClr val="006B95"/>
                </a:solidFill>
              </a:rPr>
              <a:t>Das Nim-Spiel</a:t>
            </a:r>
          </a:p>
        </p:txBody>
      </p:sp>
      <p:sp>
        <p:nvSpPr>
          <p:cNvPr id="22" name="Textfeld 21"/>
          <p:cNvSpPr txBox="1"/>
          <p:nvPr/>
        </p:nvSpPr>
        <p:spPr>
          <a:xfrm>
            <a:off x="4910750" y="5251776"/>
            <a:ext cx="1556260" cy="338554"/>
          </a:xfrm>
          <a:prstGeom prst="rect">
            <a:avLst/>
          </a:prstGeom>
          <a:noFill/>
        </p:spPr>
        <p:txBody>
          <a:bodyPr wrap="none" rtlCol="0">
            <a:spAutoFit/>
          </a:bodyPr>
          <a:lstStyle/>
          <a:p>
            <a:r>
              <a:rPr lang="de-DE" sz="1600" dirty="0">
                <a:solidFill>
                  <a:srgbClr val="006B95"/>
                </a:solidFill>
              </a:rPr>
              <a:t>Selbstlernkurse</a:t>
            </a:r>
          </a:p>
        </p:txBody>
      </p:sp>
      <p:sp>
        <p:nvSpPr>
          <p:cNvPr id="24" name="Textfeld 23"/>
          <p:cNvSpPr txBox="1"/>
          <p:nvPr/>
        </p:nvSpPr>
        <p:spPr>
          <a:xfrm>
            <a:off x="7974643" y="5312137"/>
            <a:ext cx="1627882" cy="338554"/>
          </a:xfrm>
          <a:prstGeom prst="rect">
            <a:avLst/>
          </a:prstGeom>
          <a:noFill/>
        </p:spPr>
        <p:txBody>
          <a:bodyPr wrap="none" rtlCol="0">
            <a:spAutoFit/>
          </a:bodyPr>
          <a:lstStyle/>
          <a:p>
            <a:r>
              <a:rPr lang="de-DE" sz="1600" dirty="0">
                <a:solidFill>
                  <a:srgbClr val="006B95"/>
                </a:solidFill>
              </a:rPr>
              <a:t>Digitale Drehtür</a:t>
            </a:r>
          </a:p>
        </p:txBody>
      </p:sp>
      <p:pic>
        <p:nvPicPr>
          <p:cNvPr id="32"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1628" y="594597"/>
            <a:ext cx="1838861" cy="219156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76959" y="447372"/>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36" name="Textfeld 35"/>
          <p:cNvSpPr txBox="1"/>
          <p:nvPr/>
        </p:nvSpPr>
        <p:spPr>
          <a:xfrm>
            <a:off x="2620221" y="2198072"/>
            <a:ext cx="1625510" cy="307777"/>
          </a:xfrm>
          <a:prstGeom prst="rect">
            <a:avLst/>
          </a:prstGeom>
          <a:noFill/>
        </p:spPr>
        <p:txBody>
          <a:bodyPr wrap="none" rtlCol="0">
            <a:spAutoFit/>
          </a:bodyPr>
          <a:lstStyle/>
          <a:p>
            <a:pPr algn="ctr"/>
            <a:r>
              <a:rPr lang="de-DE" sz="1400" dirty="0">
                <a:solidFill>
                  <a:srgbClr val="006B95"/>
                </a:solidFill>
              </a:rPr>
              <a:t>Die Webakademie</a:t>
            </a:r>
          </a:p>
        </p:txBody>
      </p:sp>
      <p:pic>
        <p:nvPicPr>
          <p:cNvPr id="37" name="Grafik 3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8851633">
            <a:off x="2823339" y="646072"/>
            <a:ext cx="2056263" cy="669542"/>
          </a:xfrm>
          <a:prstGeom prst="rect">
            <a:avLst/>
          </a:prstGeom>
          <a:solidFill>
            <a:schemeClr val="bg1"/>
          </a:solidFill>
        </p:spPr>
      </p:pic>
      <p:pic>
        <p:nvPicPr>
          <p:cNvPr id="38"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00710" y="79446"/>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39" name="Textfeld 38"/>
          <p:cNvSpPr txBox="1"/>
          <p:nvPr/>
        </p:nvSpPr>
        <p:spPr>
          <a:xfrm>
            <a:off x="6520874" y="1803903"/>
            <a:ext cx="1104790" cy="338554"/>
          </a:xfrm>
          <a:prstGeom prst="rect">
            <a:avLst/>
          </a:prstGeom>
          <a:noFill/>
        </p:spPr>
        <p:txBody>
          <a:bodyPr wrap="none" rtlCol="0">
            <a:spAutoFit/>
          </a:bodyPr>
          <a:lstStyle/>
          <a:p>
            <a:r>
              <a:rPr lang="de-DE" sz="1600" dirty="0">
                <a:solidFill>
                  <a:srgbClr val="006B95"/>
                </a:solidFill>
              </a:rPr>
              <a:t>Begabung</a:t>
            </a:r>
          </a:p>
        </p:txBody>
      </p:sp>
      <p:pic>
        <p:nvPicPr>
          <p:cNvPr id="40" name="Grafik 39"/>
          <p:cNvPicPr>
            <a:picLocks noChangeAspect="1"/>
          </p:cNvPicPr>
          <p:nvPr/>
        </p:nvPicPr>
        <p:blipFill>
          <a:blip r:embed="rId6"/>
          <a:stretch>
            <a:fillRect/>
          </a:stretch>
        </p:blipFill>
        <p:spPr>
          <a:xfrm rot="20222969">
            <a:off x="6506968" y="421621"/>
            <a:ext cx="1395436" cy="974625"/>
          </a:xfrm>
          <a:prstGeom prst="rect">
            <a:avLst/>
          </a:prstGeom>
        </p:spPr>
      </p:pic>
      <p:pic>
        <p:nvPicPr>
          <p:cNvPr id="46"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24109" y="79446"/>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47" name="Textfeld 46"/>
          <p:cNvSpPr txBox="1"/>
          <p:nvPr/>
        </p:nvSpPr>
        <p:spPr>
          <a:xfrm>
            <a:off x="10026352" y="1751068"/>
            <a:ext cx="986167" cy="461665"/>
          </a:xfrm>
          <a:prstGeom prst="rect">
            <a:avLst/>
          </a:prstGeom>
          <a:noFill/>
        </p:spPr>
        <p:txBody>
          <a:bodyPr wrap="none" rtlCol="0">
            <a:spAutoFit/>
          </a:bodyPr>
          <a:lstStyle/>
          <a:p>
            <a:pPr algn="ctr"/>
            <a:r>
              <a:rPr lang="de-DE" sz="1200" dirty="0">
                <a:solidFill>
                  <a:srgbClr val="006B95"/>
                </a:solidFill>
              </a:rPr>
              <a:t>Schulgesetz</a:t>
            </a:r>
          </a:p>
          <a:p>
            <a:pPr algn="ctr"/>
            <a:r>
              <a:rPr lang="de-DE" sz="1200" dirty="0">
                <a:solidFill>
                  <a:srgbClr val="006B95"/>
                </a:solidFill>
              </a:rPr>
              <a:t>Lehrplan</a:t>
            </a:r>
          </a:p>
        </p:txBody>
      </p:sp>
      <p:pic>
        <p:nvPicPr>
          <p:cNvPr id="48" name="Grafik 47"/>
          <p:cNvPicPr>
            <a:picLocks noChangeAspect="1"/>
          </p:cNvPicPr>
          <p:nvPr/>
        </p:nvPicPr>
        <p:blipFill rotWithShape="1">
          <a:blip r:embed="rId7"/>
          <a:srcRect/>
          <a:stretch/>
        </p:blipFill>
        <p:spPr>
          <a:xfrm>
            <a:off x="9945658" y="209367"/>
            <a:ext cx="1177586" cy="1526918"/>
          </a:xfrm>
          <a:prstGeom prst="rect">
            <a:avLst/>
          </a:prstGeom>
        </p:spPr>
      </p:pic>
      <p:pic>
        <p:nvPicPr>
          <p:cNvPr id="49"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73036" y="1766287"/>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50" name="Textfeld 49"/>
          <p:cNvSpPr txBox="1"/>
          <p:nvPr/>
        </p:nvSpPr>
        <p:spPr>
          <a:xfrm>
            <a:off x="8069824" y="3462285"/>
            <a:ext cx="1185453" cy="461665"/>
          </a:xfrm>
          <a:prstGeom prst="rect">
            <a:avLst/>
          </a:prstGeom>
          <a:noFill/>
        </p:spPr>
        <p:txBody>
          <a:bodyPr wrap="none" rtlCol="0">
            <a:spAutoFit/>
          </a:bodyPr>
          <a:lstStyle/>
          <a:p>
            <a:pPr algn="ctr"/>
            <a:r>
              <a:rPr lang="de-DE" sz="1200" dirty="0">
                <a:solidFill>
                  <a:srgbClr val="006B95"/>
                </a:solidFill>
              </a:rPr>
              <a:t>Möglichkeiten </a:t>
            </a:r>
          </a:p>
          <a:p>
            <a:pPr algn="ctr"/>
            <a:r>
              <a:rPr lang="de-DE" sz="1200" dirty="0">
                <a:solidFill>
                  <a:srgbClr val="006B95"/>
                </a:solidFill>
              </a:rPr>
              <a:t>der Begafö</a:t>
            </a:r>
          </a:p>
        </p:txBody>
      </p:sp>
      <p:sp>
        <p:nvSpPr>
          <p:cNvPr id="51" name="Textfeld 50"/>
          <p:cNvSpPr txBox="1"/>
          <p:nvPr/>
        </p:nvSpPr>
        <p:spPr>
          <a:xfrm rot="18087901">
            <a:off x="7544053" y="1785748"/>
            <a:ext cx="2110578" cy="307777"/>
          </a:xfrm>
          <a:prstGeom prst="rect">
            <a:avLst/>
          </a:prstGeom>
          <a:solidFill>
            <a:schemeClr val="bg1"/>
          </a:solidFill>
          <a:ln>
            <a:solidFill>
              <a:srgbClr val="006B95"/>
            </a:solidFill>
          </a:ln>
        </p:spPr>
        <p:txBody>
          <a:bodyPr wrap="none" rtlCol="0">
            <a:spAutoFit/>
          </a:bodyPr>
          <a:lstStyle/>
          <a:p>
            <a:r>
              <a:rPr lang="de-DE" sz="1400" b="1" dirty="0">
                <a:solidFill>
                  <a:srgbClr val="006B95"/>
                </a:solidFill>
              </a:rPr>
              <a:t>Innere Differenzierung</a:t>
            </a:r>
          </a:p>
        </p:txBody>
      </p:sp>
      <p:sp>
        <p:nvSpPr>
          <p:cNvPr id="52" name="Textfeld 51"/>
          <p:cNvSpPr txBox="1"/>
          <p:nvPr/>
        </p:nvSpPr>
        <p:spPr>
          <a:xfrm rot="18860112">
            <a:off x="8053743" y="2392899"/>
            <a:ext cx="1150380" cy="307777"/>
          </a:xfrm>
          <a:prstGeom prst="rect">
            <a:avLst/>
          </a:prstGeom>
          <a:solidFill>
            <a:schemeClr val="bg1"/>
          </a:solidFill>
          <a:ln>
            <a:solidFill>
              <a:srgbClr val="006B95"/>
            </a:solidFill>
          </a:ln>
        </p:spPr>
        <p:txBody>
          <a:bodyPr wrap="none" rtlCol="0">
            <a:spAutoFit/>
          </a:bodyPr>
          <a:lstStyle/>
          <a:p>
            <a:r>
              <a:rPr lang="de-DE" sz="1400" b="1" dirty="0">
                <a:solidFill>
                  <a:srgbClr val="006B95"/>
                </a:solidFill>
              </a:rPr>
              <a:t>Enrichment</a:t>
            </a:r>
          </a:p>
        </p:txBody>
      </p:sp>
      <p:sp>
        <p:nvSpPr>
          <p:cNvPr id="53" name="Textfeld 52"/>
          <p:cNvSpPr txBox="1"/>
          <p:nvPr/>
        </p:nvSpPr>
        <p:spPr>
          <a:xfrm rot="20262768">
            <a:off x="8351249" y="2741469"/>
            <a:ext cx="1255280" cy="307777"/>
          </a:xfrm>
          <a:prstGeom prst="rect">
            <a:avLst/>
          </a:prstGeom>
          <a:solidFill>
            <a:schemeClr val="bg1"/>
          </a:solidFill>
          <a:ln>
            <a:solidFill>
              <a:srgbClr val="006B95"/>
            </a:solidFill>
          </a:ln>
        </p:spPr>
        <p:txBody>
          <a:bodyPr wrap="none" rtlCol="0">
            <a:spAutoFit/>
          </a:bodyPr>
          <a:lstStyle/>
          <a:p>
            <a:r>
              <a:rPr lang="de-DE" sz="1400" b="1" dirty="0">
                <a:solidFill>
                  <a:srgbClr val="006B95"/>
                </a:solidFill>
              </a:rPr>
              <a:t>Akzeleration</a:t>
            </a:r>
          </a:p>
        </p:txBody>
      </p:sp>
      <p:pic>
        <p:nvPicPr>
          <p:cNvPr id="54" name="Grafik 53"/>
          <p:cNvPicPr>
            <a:picLocks noChangeAspect="1"/>
          </p:cNvPicPr>
          <p:nvPr/>
        </p:nvPicPr>
        <p:blipFill>
          <a:blip r:embed="rId8"/>
          <a:stretch>
            <a:fillRect/>
          </a:stretch>
        </p:blipFill>
        <p:spPr>
          <a:xfrm rot="19133814">
            <a:off x="628620" y="743839"/>
            <a:ext cx="1229566" cy="1227674"/>
          </a:xfrm>
          <a:prstGeom prst="rect">
            <a:avLst/>
          </a:prstGeom>
        </p:spPr>
      </p:pic>
      <p:sp>
        <p:nvSpPr>
          <p:cNvPr id="55" name="Textfeld 54"/>
          <p:cNvSpPr txBox="1"/>
          <p:nvPr/>
        </p:nvSpPr>
        <p:spPr>
          <a:xfrm>
            <a:off x="672411" y="2350909"/>
            <a:ext cx="1085554" cy="338554"/>
          </a:xfrm>
          <a:prstGeom prst="rect">
            <a:avLst/>
          </a:prstGeom>
          <a:noFill/>
        </p:spPr>
        <p:txBody>
          <a:bodyPr wrap="none" rtlCol="0">
            <a:spAutoFit/>
          </a:bodyPr>
          <a:lstStyle/>
          <a:p>
            <a:r>
              <a:rPr lang="de-DE" sz="1600" dirty="0" err="1">
                <a:solidFill>
                  <a:srgbClr val="006B95"/>
                </a:solidFill>
              </a:rPr>
              <a:t>Foldology</a:t>
            </a:r>
            <a:endParaRPr lang="de-DE" sz="1600" dirty="0">
              <a:solidFill>
                <a:srgbClr val="006B95"/>
              </a:solidFill>
            </a:endParaRPr>
          </a:p>
        </p:txBody>
      </p:sp>
    </p:spTree>
    <p:extLst>
      <p:ext uri="{BB962C8B-B14F-4D97-AF65-F5344CB8AC3E}">
        <p14:creationId xmlns:p14="http://schemas.microsoft.com/office/powerpoint/2010/main" val="33838254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rotWithShape="1">
          <a:blip r:embed="rId2"/>
          <a:srcRect t="26954"/>
          <a:stretch/>
        </p:blipFill>
        <p:spPr>
          <a:xfrm>
            <a:off x="0" y="0"/>
            <a:ext cx="12192000" cy="1261046"/>
          </a:xfrm>
          <a:prstGeom prst="rect">
            <a:avLst/>
          </a:prstGeom>
        </p:spPr>
      </p:pic>
      <p:pic>
        <p:nvPicPr>
          <p:cNvPr id="3" name="Grafik 2">
            <a:extLst>
              <a:ext uri="{FF2B5EF4-FFF2-40B4-BE49-F238E27FC236}">
                <a16:creationId xmlns:a16="http://schemas.microsoft.com/office/drawing/2014/main" id="{66AC803E-7088-408A-93E1-03BC33DD907C}"/>
              </a:ext>
            </a:extLst>
          </p:cNvPr>
          <p:cNvPicPr>
            <a:picLocks noChangeAspect="1"/>
          </p:cNvPicPr>
          <p:nvPr/>
        </p:nvPicPr>
        <p:blipFill>
          <a:blip r:embed="rId3"/>
          <a:stretch>
            <a:fillRect/>
          </a:stretch>
        </p:blipFill>
        <p:spPr>
          <a:xfrm>
            <a:off x="0" y="1261046"/>
            <a:ext cx="12192000" cy="3641651"/>
          </a:xfrm>
          <a:prstGeom prst="rect">
            <a:avLst/>
          </a:prstGeom>
        </p:spPr>
      </p:pic>
      <p:pic>
        <p:nvPicPr>
          <p:cNvPr id="7" name="Grafik 6">
            <a:extLst>
              <a:ext uri="{FF2B5EF4-FFF2-40B4-BE49-F238E27FC236}">
                <a16:creationId xmlns:a16="http://schemas.microsoft.com/office/drawing/2014/main" id="{5FF9D6BB-1E7B-4E8F-ABD6-52C510B3BAE8}"/>
              </a:ext>
            </a:extLst>
          </p:cNvPr>
          <p:cNvPicPr>
            <a:picLocks noChangeAspect="1"/>
          </p:cNvPicPr>
          <p:nvPr/>
        </p:nvPicPr>
        <p:blipFill>
          <a:blip r:embed="rId4"/>
          <a:stretch>
            <a:fillRect/>
          </a:stretch>
        </p:blipFill>
        <p:spPr>
          <a:xfrm>
            <a:off x="0" y="4141177"/>
            <a:ext cx="12192000" cy="3284845"/>
          </a:xfrm>
          <a:prstGeom prst="rect">
            <a:avLst/>
          </a:prstGeom>
        </p:spPr>
      </p:pic>
    </p:spTree>
    <p:extLst>
      <p:ext uri="{BB962C8B-B14F-4D97-AF65-F5344CB8AC3E}">
        <p14:creationId xmlns:p14="http://schemas.microsoft.com/office/powerpoint/2010/main" val="38512654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2550465" y="146575"/>
            <a:ext cx="8067739" cy="5559282"/>
          </a:xfrm>
          <a:prstGeom prst="rect">
            <a:avLst/>
          </a:prstGeom>
        </p:spPr>
      </p:pic>
    </p:spTree>
    <p:extLst>
      <p:ext uri="{BB962C8B-B14F-4D97-AF65-F5344CB8AC3E}">
        <p14:creationId xmlns:p14="http://schemas.microsoft.com/office/powerpoint/2010/main" val="14563243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1DB2C405-3D3F-4F35-9A07-5A05AF5F14CB}" type="datetime1">
              <a:rPr lang="de-DE" smtClean="0"/>
              <a:t>03.04.2025</a:t>
            </a:fld>
            <a:endParaRPr lang="de-DE" dirty="0"/>
          </a:p>
        </p:txBody>
      </p:sp>
      <p:sp>
        <p:nvSpPr>
          <p:cNvPr id="3" name="Fußzeilenplatzhalter 2"/>
          <p:cNvSpPr>
            <a:spLocks noGrp="1"/>
          </p:cNvSpPr>
          <p:nvPr>
            <p:ph type="ftr" sz="quarter" idx="11"/>
          </p:nvPr>
        </p:nvSpPr>
        <p:spPr/>
        <p:txBody>
          <a:bodyPr/>
          <a:lstStyle/>
          <a:p>
            <a:r>
              <a:rPr lang="fi-FI"/>
              <a:t>Andrea Peter-Wehner/LISA Halle (Saale)</a:t>
            </a:r>
            <a:endParaRPr lang="de-DE" dirty="0"/>
          </a:p>
        </p:txBody>
      </p:sp>
      <p:pic>
        <p:nvPicPr>
          <p:cNvPr id="4" name="Grafik 3"/>
          <p:cNvPicPr>
            <a:picLocks noChangeAspect="1"/>
          </p:cNvPicPr>
          <p:nvPr/>
        </p:nvPicPr>
        <p:blipFill>
          <a:blip r:embed="rId2"/>
          <a:stretch>
            <a:fillRect/>
          </a:stretch>
        </p:blipFill>
        <p:spPr>
          <a:xfrm>
            <a:off x="2927496" y="112976"/>
            <a:ext cx="7672296" cy="5424231"/>
          </a:xfrm>
          <a:prstGeom prst="rect">
            <a:avLst/>
          </a:prstGeom>
        </p:spPr>
      </p:pic>
    </p:spTree>
    <p:extLst>
      <p:ext uri="{BB962C8B-B14F-4D97-AF65-F5344CB8AC3E}">
        <p14:creationId xmlns:p14="http://schemas.microsoft.com/office/powerpoint/2010/main" val="21751063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03376" y="0"/>
            <a:ext cx="10515600" cy="985235"/>
          </a:xfrm>
        </p:spPr>
        <p:txBody>
          <a:bodyPr/>
          <a:lstStyle/>
          <a:p>
            <a:pPr algn="ctr"/>
            <a:r>
              <a:rPr lang="de-DE" b="1" dirty="0">
                <a:solidFill>
                  <a:srgbClr val="006B95"/>
                </a:solidFill>
              </a:rPr>
              <a:t>Kurse in der Webakademie</a:t>
            </a:r>
          </a:p>
        </p:txBody>
      </p:sp>
      <p:sp>
        <p:nvSpPr>
          <p:cNvPr id="3" name="Pfeil nach unten 2"/>
          <p:cNvSpPr/>
          <p:nvPr/>
        </p:nvSpPr>
        <p:spPr>
          <a:xfrm>
            <a:off x="927731" y="1111903"/>
            <a:ext cx="770439" cy="1653599"/>
          </a:xfrm>
          <a:prstGeom prst="downArrow">
            <a:avLst/>
          </a:prstGeom>
          <a:solidFill>
            <a:srgbClr val="006B9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 name="Textfeld 3"/>
          <p:cNvSpPr txBox="1"/>
          <p:nvPr/>
        </p:nvSpPr>
        <p:spPr>
          <a:xfrm>
            <a:off x="158698" y="2892170"/>
            <a:ext cx="2610593" cy="1200329"/>
          </a:xfrm>
          <a:prstGeom prst="rect">
            <a:avLst/>
          </a:prstGeom>
          <a:noFill/>
        </p:spPr>
        <p:txBody>
          <a:bodyPr wrap="square" rtlCol="0">
            <a:spAutoFit/>
          </a:bodyPr>
          <a:lstStyle/>
          <a:p>
            <a:r>
              <a:rPr lang="de-DE" dirty="0">
                <a:solidFill>
                  <a:srgbClr val="006B95"/>
                </a:solidFill>
              </a:rPr>
              <a:t>Kurse innerhalb der Webakademie, die zeit- und ortsunabhängig betreut werden.</a:t>
            </a:r>
          </a:p>
        </p:txBody>
      </p:sp>
      <p:pic>
        <p:nvPicPr>
          <p:cNvPr id="7" name="Grafik 6">
            <a:extLst>
              <a:ext uri="{FF2B5EF4-FFF2-40B4-BE49-F238E27FC236}">
                <a16:creationId xmlns:a16="http://schemas.microsoft.com/office/drawing/2014/main" id="{6B96FC25-D926-25A0-92B6-69F1BC59A129}"/>
              </a:ext>
            </a:extLst>
          </p:cNvPr>
          <p:cNvPicPr>
            <a:picLocks noChangeAspect="1"/>
          </p:cNvPicPr>
          <p:nvPr/>
        </p:nvPicPr>
        <p:blipFill>
          <a:blip r:embed="rId2"/>
          <a:stretch>
            <a:fillRect/>
          </a:stretch>
        </p:blipFill>
        <p:spPr>
          <a:xfrm>
            <a:off x="373295" y="4219167"/>
            <a:ext cx="1879309" cy="1049533"/>
          </a:xfrm>
          <a:prstGeom prst="rect">
            <a:avLst/>
          </a:prstGeom>
        </p:spPr>
      </p:pic>
    </p:spTree>
    <p:extLst>
      <p:ext uri="{BB962C8B-B14F-4D97-AF65-F5344CB8AC3E}">
        <p14:creationId xmlns:p14="http://schemas.microsoft.com/office/powerpoint/2010/main" val="42078616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80454"/>
            <a:ext cx="10515600" cy="1325563"/>
          </a:xfrm>
        </p:spPr>
        <p:txBody>
          <a:bodyPr/>
          <a:lstStyle/>
          <a:p>
            <a:pPr algn="ctr"/>
            <a:r>
              <a:rPr lang="de-DE" b="1" dirty="0">
                <a:solidFill>
                  <a:srgbClr val="006B95"/>
                </a:solidFill>
              </a:rPr>
              <a:t>Kurse in der Webakademie</a:t>
            </a:r>
          </a:p>
        </p:txBody>
      </p:sp>
      <p:sp>
        <p:nvSpPr>
          <p:cNvPr id="3" name="Pfeil nach unten 2"/>
          <p:cNvSpPr/>
          <p:nvPr/>
        </p:nvSpPr>
        <p:spPr>
          <a:xfrm>
            <a:off x="927731" y="1111903"/>
            <a:ext cx="770439" cy="1653599"/>
          </a:xfrm>
          <a:prstGeom prst="downArrow">
            <a:avLst/>
          </a:prstGeom>
          <a:solidFill>
            <a:srgbClr val="006B9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 name="Textfeld 3"/>
          <p:cNvSpPr txBox="1"/>
          <p:nvPr/>
        </p:nvSpPr>
        <p:spPr>
          <a:xfrm>
            <a:off x="158698" y="2892170"/>
            <a:ext cx="2610593" cy="1200329"/>
          </a:xfrm>
          <a:prstGeom prst="rect">
            <a:avLst/>
          </a:prstGeom>
          <a:noFill/>
        </p:spPr>
        <p:txBody>
          <a:bodyPr wrap="square" rtlCol="0">
            <a:spAutoFit/>
          </a:bodyPr>
          <a:lstStyle/>
          <a:p>
            <a:r>
              <a:rPr lang="de-DE" dirty="0">
                <a:solidFill>
                  <a:srgbClr val="006B95"/>
                </a:solidFill>
              </a:rPr>
              <a:t>Kurse innerhalb der Webakademie, die zeit- und ortsunabhängig betreut werden.</a:t>
            </a:r>
          </a:p>
        </p:txBody>
      </p:sp>
      <p:pic>
        <p:nvPicPr>
          <p:cNvPr id="7" name="Grafik 6">
            <a:extLst>
              <a:ext uri="{FF2B5EF4-FFF2-40B4-BE49-F238E27FC236}">
                <a16:creationId xmlns:a16="http://schemas.microsoft.com/office/drawing/2014/main" id="{6B96FC25-D926-25A0-92B6-69F1BC59A129}"/>
              </a:ext>
            </a:extLst>
          </p:cNvPr>
          <p:cNvPicPr>
            <a:picLocks noChangeAspect="1"/>
          </p:cNvPicPr>
          <p:nvPr/>
        </p:nvPicPr>
        <p:blipFill>
          <a:blip r:embed="rId2"/>
          <a:stretch>
            <a:fillRect/>
          </a:stretch>
        </p:blipFill>
        <p:spPr>
          <a:xfrm>
            <a:off x="373295" y="4219167"/>
            <a:ext cx="1879309" cy="1049533"/>
          </a:xfrm>
          <a:prstGeom prst="rect">
            <a:avLst/>
          </a:prstGeom>
        </p:spPr>
      </p:pic>
      <p:pic>
        <p:nvPicPr>
          <p:cNvPr id="5" name="Grafik 4"/>
          <p:cNvPicPr>
            <a:picLocks noChangeAspect="1"/>
          </p:cNvPicPr>
          <p:nvPr/>
        </p:nvPicPr>
        <p:blipFill>
          <a:blip r:embed="rId3"/>
          <a:stretch>
            <a:fillRect/>
          </a:stretch>
        </p:blipFill>
        <p:spPr>
          <a:xfrm>
            <a:off x="2618121" y="3492334"/>
            <a:ext cx="4429125" cy="1828800"/>
          </a:xfrm>
          <a:prstGeom prst="rect">
            <a:avLst/>
          </a:prstGeom>
        </p:spPr>
      </p:pic>
    </p:spTree>
    <p:extLst>
      <p:ext uri="{BB962C8B-B14F-4D97-AF65-F5344CB8AC3E}">
        <p14:creationId xmlns:p14="http://schemas.microsoft.com/office/powerpoint/2010/main" val="22255811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a:stretch>
            <a:fillRect/>
          </a:stretch>
        </p:blipFill>
        <p:spPr>
          <a:xfrm>
            <a:off x="0" y="842366"/>
            <a:ext cx="12192000" cy="3574652"/>
          </a:xfrm>
          <a:prstGeom prst="rect">
            <a:avLst/>
          </a:prstGeom>
        </p:spPr>
      </p:pic>
    </p:spTree>
    <p:extLst>
      <p:ext uri="{BB962C8B-B14F-4D97-AF65-F5344CB8AC3E}">
        <p14:creationId xmlns:p14="http://schemas.microsoft.com/office/powerpoint/2010/main" val="41902781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146647" y="662288"/>
            <a:ext cx="12008033" cy="5755765"/>
          </a:xfrm>
          <a:prstGeom prst="rect">
            <a:avLst/>
          </a:prstGeom>
        </p:spPr>
      </p:pic>
    </p:spTree>
    <p:extLst>
      <p:ext uri="{BB962C8B-B14F-4D97-AF65-F5344CB8AC3E}">
        <p14:creationId xmlns:p14="http://schemas.microsoft.com/office/powerpoint/2010/main" val="38340726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48876" y="89645"/>
            <a:ext cx="7931234" cy="5608628"/>
          </a:xfrm>
          <a:prstGeom prst="rect">
            <a:avLst/>
          </a:prstGeom>
        </p:spPr>
      </p:pic>
    </p:spTree>
    <p:extLst>
      <p:ext uri="{BB962C8B-B14F-4D97-AF65-F5344CB8AC3E}">
        <p14:creationId xmlns:p14="http://schemas.microsoft.com/office/powerpoint/2010/main" val="31580821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83CCF774-383A-42C8-A8DB-D33B3F307E64}" type="datetime1">
              <a:rPr lang="de-DE" smtClean="0"/>
              <a:t>03.04.2025</a:t>
            </a:fld>
            <a:endParaRPr lang="de-DE"/>
          </a:p>
        </p:txBody>
      </p:sp>
      <p:sp>
        <p:nvSpPr>
          <p:cNvPr id="3" name="Fußzeilenplatzhalter 2"/>
          <p:cNvSpPr>
            <a:spLocks noGrp="1"/>
          </p:cNvSpPr>
          <p:nvPr>
            <p:ph type="ftr" sz="quarter" idx="11"/>
          </p:nvPr>
        </p:nvSpPr>
        <p:spPr/>
        <p:txBody>
          <a:bodyPr/>
          <a:lstStyle/>
          <a:p>
            <a:r>
              <a:rPr lang="de-DE"/>
              <a:t>Andrea Peter-Wehner</a:t>
            </a:r>
            <a:endParaRPr lang="de-DE" dirty="0"/>
          </a:p>
        </p:txBody>
      </p:sp>
      <p:pic>
        <p:nvPicPr>
          <p:cNvPr id="5" name="Grafik 4"/>
          <p:cNvPicPr>
            <a:picLocks noChangeAspect="1"/>
          </p:cNvPicPr>
          <p:nvPr/>
        </p:nvPicPr>
        <p:blipFill>
          <a:blip r:embed="rId2"/>
          <a:stretch>
            <a:fillRect/>
          </a:stretch>
        </p:blipFill>
        <p:spPr>
          <a:xfrm>
            <a:off x="0" y="217302"/>
            <a:ext cx="12196205" cy="6253402"/>
          </a:xfrm>
          <a:prstGeom prst="rect">
            <a:avLst/>
          </a:prstGeom>
        </p:spPr>
      </p:pic>
    </p:spTree>
    <p:extLst>
      <p:ext uri="{BB962C8B-B14F-4D97-AF65-F5344CB8AC3E}">
        <p14:creationId xmlns:p14="http://schemas.microsoft.com/office/powerpoint/2010/main" val="6646742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print">
            <a:extLst>
              <a:ext uri="{28A0092B-C50C-407E-A947-70E740481C1C}">
                <a14:useLocalDpi xmlns:a14="http://schemas.microsoft.com/office/drawing/2010/main" val="0"/>
              </a:ext>
            </a:extLst>
          </a:blip>
          <a:srcRect l="13328" b="8177"/>
          <a:stretch/>
        </p:blipFill>
        <p:spPr>
          <a:xfrm>
            <a:off x="1979739" y="200845"/>
            <a:ext cx="8581552" cy="5542033"/>
          </a:xfrm>
          <a:prstGeom prst="rect">
            <a:avLst/>
          </a:prstGeom>
        </p:spPr>
      </p:pic>
    </p:spTree>
    <p:extLst>
      <p:ext uri="{BB962C8B-B14F-4D97-AF65-F5344CB8AC3E}">
        <p14:creationId xmlns:p14="http://schemas.microsoft.com/office/powerpoint/2010/main" val="26325788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a:srcRect l="3540" t="3231" r="3378" b="2391"/>
          <a:stretch/>
        </p:blipFill>
        <p:spPr>
          <a:xfrm>
            <a:off x="3267308" y="178420"/>
            <a:ext cx="5921296" cy="5551181"/>
          </a:xfrm>
          <a:prstGeom prst="rect">
            <a:avLst/>
          </a:prstGeom>
        </p:spPr>
      </p:pic>
    </p:spTree>
    <p:extLst>
      <p:ext uri="{BB962C8B-B14F-4D97-AF65-F5344CB8AC3E}">
        <p14:creationId xmlns:p14="http://schemas.microsoft.com/office/powerpoint/2010/main" val="35222144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2393790" y="153677"/>
            <a:ext cx="7404419" cy="5544596"/>
          </a:xfrm>
          <a:prstGeom prst="rect">
            <a:avLst/>
          </a:prstGeom>
        </p:spPr>
      </p:pic>
    </p:spTree>
    <p:extLst>
      <p:ext uri="{BB962C8B-B14F-4D97-AF65-F5344CB8AC3E}">
        <p14:creationId xmlns:p14="http://schemas.microsoft.com/office/powerpoint/2010/main" val="32717792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a:srcRect l="367"/>
          <a:stretch/>
        </p:blipFill>
        <p:spPr>
          <a:xfrm>
            <a:off x="2580797" y="86178"/>
            <a:ext cx="7457560" cy="5578642"/>
          </a:xfrm>
          <a:prstGeom prst="rect">
            <a:avLst/>
          </a:prstGeom>
        </p:spPr>
      </p:pic>
    </p:spTree>
    <p:extLst>
      <p:ext uri="{BB962C8B-B14F-4D97-AF65-F5344CB8AC3E}">
        <p14:creationId xmlns:p14="http://schemas.microsoft.com/office/powerpoint/2010/main" val="33241812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a:srcRect t="18671"/>
          <a:stretch/>
        </p:blipFill>
        <p:spPr>
          <a:xfrm>
            <a:off x="1617551" y="156116"/>
            <a:ext cx="9058192" cy="5531005"/>
          </a:xfrm>
          <a:prstGeom prst="rect">
            <a:avLst/>
          </a:prstGeom>
        </p:spPr>
      </p:pic>
    </p:spTree>
    <p:extLst>
      <p:ext uri="{BB962C8B-B14F-4D97-AF65-F5344CB8AC3E}">
        <p14:creationId xmlns:p14="http://schemas.microsoft.com/office/powerpoint/2010/main" val="19716832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1609733" y="-1"/>
            <a:ext cx="8794355" cy="5760859"/>
          </a:xfrm>
          <a:prstGeom prst="rect">
            <a:avLst/>
          </a:prstGeom>
        </p:spPr>
      </p:pic>
    </p:spTree>
    <p:extLst>
      <p:ext uri="{BB962C8B-B14F-4D97-AF65-F5344CB8AC3E}">
        <p14:creationId xmlns:p14="http://schemas.microsoft.com/office/powerpoint/2010/main" val="15576677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DF883F81-0B12-4091-A572-664C518EA0ED}"/>
              </a:ext>
            </a:extLst>
          </p:cNvPr>
          <p:cNvPicPr>
            <a:picLocks noChangeAspect="1"/>
          </p:cNvPicPr>
          <p:nvPr/>
        </p:nvPicPr>
        <p:blipFill>
          <a:blip r:embed="rId2"/>
          <a:stretch>
            <a:fillRect/>
          </a:stretch>
        </p:blipFill>
        <p:spPr>
          <a:xfrm>
            <a:off x="1843453" y="147456"/>
            <a:ext cx="8872958" cy="5620297"/>
          </a:xfrm>
          <a:prstGeom prst="rect">
            <a:avLst/>
          </a:prstGeom>
        </p:spPr>
      </p:pic>
    </p:spTree>
    <p:extLst>
      <p:ext uri="{BB962C8B-B14F-4D97-AF65-F5344CB8AC3E}">
        <p14:creationId xmlns:p14="http://schemas.microsoft.com/office/powerpoint/2010/main" val="34737139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83CCF774-383A-42C8-A8DB-D33B3F307E64}" type="datetime1">
              <a:rPr lang="de-DE" smtClean="0"/>
              <a:t>03.04.2025</a:t>
            </a:fld>
            <a:endParaRPr lang="de-DE"/>
          </a:p>
        </p:txBody>
      </p:sp>
      <p:sp>
        <p:nvSpPr>
          <p:cNvPr id="3" name="Fußzeilenplatzhalter 2"/>
          <p:cNvSpPr>
            <a:spLocks noGrp="1"/>
          </p:cNvSpPr>
          <p:nvPr>
            <p:ph type="ftr" sz="quarter" idx="11"/>
          </p:nvPr>
        </p:nvSpPr>
        <p:spPr/>
        <p:txBody>
          <a:bodyPr/>
          <a:lstStyle/>
          <a:p>
            <a:r>
              <a:rPr lang="de-DE"/>
              <a:t>Andrea Peter-Wehner</a:t>
            </a:r>
            <a:endParaRPr lang="de-DE" dirty="0"/>
          </a:p>
        </p:txBody>
      </p:sp>
      <p:sp>
        <p:nvSpPr>
          <p:cNvPr id="5" name="Rechteck 4"/>
          <p:cNvSpPr/>
          <p:nvPr/>
        </p:nvSpPr>
        <p:spPr>
          <a:xfrm>
            <a:off x="161365" y="1206224"/>
            <a:ext cx="11549264" cy="1200329"/>
          </a:xfrm>
          <a:prstGeom prst="rect">
            <a:avLst/>
          </a:prstGeom>
        </p:spPr>
        <p:txBody>
          <a:bodyPr wrap="square">
            <a:spAutoFit/>
          </a:bodyPr>
          <a:lstStyle/>
          <a:p>
            <a:r>
              <a:rPr lang="de-DE" sz="2400" dirty="0">
                <a:solidFill>
                  <a:srgbClr val="006B95"/>
                </a:solidFill>
              </a:rPr>
              <a:t>Die folgende Abbildung zeigt einige Netze des kleinen Zauberwürfels, bei denen jeweils zwei Seiten bereits eingefärbt sind. Färbe in jedem Netz auch die anderen Seiten passend ein.</a:t>
            </a:r>
          </a:p>
        </p:txBody>
      </p:sp>
      <p:pic>
        <p:nvPicPr>
          <p:cNvPr id="6" name="Grafik 5"/>
          <p:cNvPicPr>
            <a:picLocks noChangeAspect="1"/>
          </p:cNvPicPr>
          <p:nvPr/>
        </p:nvPicPr>
        <p:blipFill>
          <a:blip r:embed="rId2"/>
          <a:stretch>
            <a:fillRect/>
          </a:stretch>
        </p:blipFill>
        <p:spPr>
          <a:xfrm>
            <a:off x="1641421" y="2699496"/>
            <a:ext cx="8657701" cy="2751045"/>
          </a:xfrm>
          <a:prstGeom prst="rect">
            <a:avLst/>
          </a:prstGeom>
        </p:spPr>
      </p:pic>
    </p:spTree>
    <p:extLst>
      <p:ext uri="{BB962C8B-B14F-4D97-AF65-F5344CB8AC3E}">
        <p14:creationId xmlns:p14="http://schemas.microsoft.com/office/powerpoint/2010/main" val="35578620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83CCF774-383A-42C8-A8DB-D33B3F307E64}" type="datetime1">
              <a:rPr lang="de-DE" smtClean="0"/>
              <a:t>03.04.2025</a:t>
            </a:fld>
            <a:endParaRPr lang="de-DE"/>
          </a:p>
        </p:txBody>
      </p:sp>
      <p:sp>
        <p:nvSpPr>
          <p:cNvPr id="3" name="Fußzeilenplatzhalter 2"/>
          <p:cNvSpPr>
            <a:spLocks noGrp="1"/>
          </p:cNvSpPr>
          <p:nvPr>
            <p:ph type="ftr" sz="quarter" idx="11"/>
          </p:nvPr>
        </p:nvSpPr>
        <p:spPr/>
        <p:txBody>
          <a:bodyPr/>
          <a:lstStyle/>
          <a:p>
            <a:r>
              <a:rPr lang="de-DE"/>
              <a:t>Andrea Peter-Wehner</a:t>
            </a:r>
            <a:endParaRPr lang="de-DE" dirty="0"/>
          </a:p>
        </p:txBody>
      </p:sp>
      <p:sp>
        <p:nvSpPr>
          <p:cNvPr id="5" name="Rechteck 4"/>
          <p:cNvSpPr/>
          <p:nvPr/>
        </p:nvSpPr>
        <p:spPr>
          <a:xfrm>
            <a:off x="161365" y="1206224"/>
            <a:ext cx="11549264" cy="1200329"/>
          </a:xfrm>
          <a:prstGeom prst="rect">
            <a:avLst/>
          </a:prstGeom>
        </p:spPr>
        <p:txBody>
          <a:bodyPr wrap="square">
            <a:spAutoFit/>
          </a:bodyPr>
          <a:lstStyle/>
          <a:p>
            <a:r>
              <a:rPr lang="de-DE" sz="2400" dirty="0">
                <a:solidFill>
                  <a:srgbClr val="006B95"/>
                </a:solidFill>
              </a:rPr>
              <a:t>Färbe zwei Flächen so, dass die Figur kein Netz des Zauberwürfels sein kann. Begründe.</a:t>
            </a:r>
          </a:p>
          <a:p>
            <a:endParaRPr lang="de-DE" sz="2400" dirty="0">
              <a:solidFill>
                <a:srgbClr val="006B95"/>
              </a:solidFill>
            </a:endParaRPr>
          </a:p>
        </p:txBody>
      </p:sp>
      <p:pic>
        <p:nvPicPr>
          <p:cNvPr id="4" name="Grafik 3"/>
          <p:cNvPicPr>
            <a:picLocks noChangeAspect="1"/>
          </p:cNvPicPr>
          <p:nvPr/>
        </p:nvPicPr>
        <p:blipFill>
          <a:blip r:embed="rId2"/>
          <a:stretch>
            <a:fillRect/>
          </a:stretch>
        </p:blipFill>
        <p:spPr>
          <a:xfrm>
            <a:off x="3779745" y="2096360"/>
            <a:ext cx="4691902" cy="3637409"/>
          </a:xfrm>
          <a:prstGeom prst="rect">
            <a:avLst/>
          </a:prstGeom>
        </p:spPr>
      </p:pic>
    </p:spTree>
    <p:extLst>
      <p:ext uri="{BB962C8B-B14F-4D97-AF65-F5344CB8AC3E}">
        <p14:creationId xmlns:p14="http://schemas.microsoft.com/office/powerpoint/2010/main" val="15667493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83CCF774-383A-42C8-A8DB-D33B3F307E64}" type="datetime1">
              <a:rPr lang="de-DE" smtClean="0"/>
              <a:t>03.04.2025</a:t>
            </a:fld>
            <a:endParaRPr lang="de-DE"/>
          </a:p>
        </p:txBody>
      </p:sp>
      <p:sp>
        <p:nvSpPr>
          <p:cNvPr id="3" name="Fußzeilenplatzhalter 2"/>
          <p:cNvSpPr>
            <a:spLocks noGrp="1"/>
          </p:cNvSpPr>
          <p:nvPr>
            <p:ph type="ftr" sz="quarter" idx="11"/>
          </p:nvPr>
        </p:nvSpPr>
        <p:spPr/>
        <p:txBody>
          <a:bodyPr/>
          <a:lstStyle/>
          <a:p>
            <a:r>
              <a:rPr lang="de-DE"/>
              <a:t>Andrea Peter-Wehner</a:t>
            </a:r>
            <a:endParaRPr lang="de-DE" dirty="0"/>
          </a:p>
        </p:txBody>
      </p:sp>
      <p:sp>
        <p:nvSpPr>
          <p:cNvPr id="5" name="Rechteck 4"/>
          <p:cNvSpPr/>
          <p:nvPr/>
        </p:nvSpPr>
        <p:spPr>
          <a:xfrm>
            <a:off x="161365" y="1206224"/>
            <a:ext cx="11549264" cy="1200329"/>
          </a:xfrm>
          <a:prstGeom prst="rect">
            <a:avLst/>
          </a:prstGeom>
        </p:spPr>
        <p:txBody>
          <a:bodyPr wrap="square">
            <a:spAutoFit/>
          </a:bodyPr>
          <a:lstStyle/>
          <a:p>
            <a:r>
              <a:rPr lang="de-DE" sz="2400" dirty="0">
                <a:solidFill>
                  <a:srgbClr val="006B95"/>
                </a:solidFill>
              </a:rPr>
              <a:t>Färbe zwei Flächen so, dass die Figur ein Netz des Zauberwürfels ist und dass es mehrere Möglichkeiten gibt, die restlichen Flächen zu färben. Warum gibt es zu deiner Vorgabe mehrere Lösungsmöglichkeiten?</a:t>
            </a:r>
          </a:p>
        </p:txBody>
      </p:sp>
      <p:pic>
        <p:nvPicPr>
          <p:cNvPr id="6" name="Grafik 5"/>
          <p:cNvPicPr>
            <a:picLocks noChangeAspect="1"/>
          </p:cNvPicPr>
          <p:nvPr/>
        </p:nvPicPr>
        <p:blipFill>
          <a:blip r:embed="rId2">
            <a:clrChange>
              <a:clrFrom>
                <a:srgbClr val="FFFFFF"/>
              </a:clrFrom>
              <a:clrTo>
                <a:srgbClr val="FFFFFF">
                  <a:alpha val="0"/>
                </a:srgbClr>
              </a:clrTo>
            </a:clrChange>
          </a:blip>
          <a:stretch>
            <a:fillRect/>
          </a:stretch>
        </p:blipFill>
        <p:spPr>
          <a:xfrm>
            <a:off x="4021761" y="2406553"/>
            <a:ext cx="4396098" cy="3408086"/>
          </a:xfrm>
          <a:prstGeom prst="rect">
            <a:avLst/>
          </a:prstGeom>
        </p:spPr>
      </p:pic>
    </p:spTree>
    <p:extLst>
      <p:ext uri="{BB962C8B-B14F-4D97-AF65-F5344CB8AC3E}">
        <p14:creationId xmlns:p14="http://schemas.microsoft.com/office/powerpoint/2010/main" val="23172210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83CCF774-383A-42C8-A8DB-D33B3F307E64}" type="datetime1">
              <a:rPr lang="de-DE" smtClean="0"/>
              <a:t>03.04.2025</a:t>
            </a:fld>
            <a:endParaRPr lang="de-DE"/>
          </a:p>
        </p:txBody>
      </p:sp>
      <p:sp>
        <p:nvSpPr>
          <p:cNvPr id="3" name="Fußzeilenplatzhalter 2"/>
          <p:cNvSpPr>
            <a:spLocks noGrp="1"/>
          </p:cNvSpPr>
          <p:nvPr>
            <p:ph type="ftr" sz="quarter" idx="11"/>
          </p:nvPr>
        </p:nvSpPr>
        <p:spPr/>
        <p:txBody>
          <a:bodyPr/>
          <a:lstStyle/>
          <a:p>
            <a:r>
              <a:rPr lang="de-DE"/>
              <a:t>Andrea Peter-Wehner</a:t>
            </a:r>
            <a:endParaRPr lang="de-DE" dirty="0"/>
          </a:p>
        </p:txBody>
      </p:sp>
      <p:pic>
        <p:nvPicPr>
          <p:cNvPr id="4" name="Grafik 3"/>
          <p:cNvPicPr>
            <a:picLocks noChangeAspect="1"/>
          </p:cNvPicPr>
          <p:nvPr/>
        </p:nvPicPr>
        <p:blipFill>
          <a:blip r:embed="rId2"/>
          <a:stretch>
            <a:fillRect/>
          </a:stretch>
        </p:blipFill>
        <p:spPr>
          <a:xfrm>
            <a:off x="140476" y="1164566"/>
            <a:ext cx="4438660" cy="4658264"/>
          </a:xfrm>
          <a:prstGeom prst="rect">
            <a:avLst/>
          </a:prstGeom>
        </p:spPr>
      </p:pic>
      <p:pic>
        <p:nvPicPr>
          <p:cNvPr id="7" name="Grafik 6"/>
          <p:cNvPicPr>
            <a:picLocks noChangeAspect="1"/>
          </p:cNvPicPr>
          <p:nvPr/>
        </p:nvPicPr>
        <p:blipFill>
          <a:blip r:embed="rId3"/>
          <a:stretch>
            <a:fillRect/>
          </a:stretch>
        </p:blipFill>
        <p:spPr>
          <a:xfrm>
            <a:off x="4910048" y="1240227"/>
            <a:ext cx="7219950" cy="2876550"/>
          </a:xfrm>
          <a:prstGeom prst="rect">
            <a:avLst/>
          </a:prstGeom>
        </p:spPr>
      </p:pic>
    </p:spTree>
    <p:extLst>
      <p:ext uri="{BB962C8B-B14F-4D97-AF65-F5344CB8AC3E}">
        <p14:creationId xmlns:p14="http://schemas.microsoft.com/office/powerpoint/2010/main" val="33834044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97527" y="203243"/>
            <a:ext cx="6949441" cy="707136"/>
          </a:xfrm>
          <a:solidFill>
            <a:schemeClr val="bg1"/>
          </a:solidFill>
        </p:spPr>
        <p:txBody>
          <a:bodyPr/>
          <a:lstStyle/>
          <a:p>
            <a:pPr algn="ctr"/>
            <a:r>
              <a:rPr lang="de-DE" b="1" dirty="0">
                <a:solidFill>
                  <a:srgbClr val="006B95"/>
                </a:solidFill>
              </a:rPr>
              <a:t>Die Zauberkarten</a:t>
            </a:r>
          </a:p>
        </p:txBody>
      </p:sp>
      <p:pic>
        <p:nvPicPr>
          <p:cNvPr id="3" name="Grafik 2">
            <a:extLst>
              <a:ext uri="{FF2B5EF4-FFF2-40B4-BE49-F238E27FC236}">
                <a16:creationId xmlns:a16="http://schemas.microsoft.com/office/drawing/2014/main" id="{4A19D39E-C7E0-A371-436A-CD4E627C965C}"/>
              </a:ext>
            </a:extLst>
          </p:cNvPr>
          <p:cNvPicPr>
            <a:picLocks noChangeAspect="1"/>
          </p:cNvPicPr>
          <p:nvPr/>
        </p:nvPicPr>
        <p:blipFill>
          <a:blip r:embed="rId2"/>
          <a:stretch>
            <a:fillRect/>
          </a:stretch>
        </p:blipFill>
        <p:spPr>
          <a:xfrm>
            <a:off x="10899602" y="203243"/>
            <a:ext cx="1048603" cy="1658256"/>
          </a:xfrm>
          <a:prstGeom prst="rect">
            <a:avLst/>
          </a:prstGeom>
        </p:spPr>
      </p:pic>
      <p:pic>
        <p:nvPicPr>
          <p:cNvPr id="1228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0960" y="1217496"/>
            <a:ext cx="9907534" cy="44230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845123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4A19D39E-C7E0-A371-436A-CD4E627C965C}"/>
              </a:ext>
            </a:extLst>
          </p:cNvPr>
          <p:cNvPicPr>
            <a:picLocks noChangeAspect="1"/>
          </p:cNvPicPr>
          <p:nvPr/>
        </p:nvPicPr>
        <p:blipFill>
          <a:blip r:embed="rId2"/>
          <a:stretch>
            <a:fillRect/>
          </a:stretch>
        </p:blipFill>
        <p:spPr>
          <a:xfrm>
            <a:off x="10899602" y="203243"/>
            <a:ext cx="1048603" cy="1658256"/>
          </a:xfrm>
          <a:prstGeom prst="rect">
            <a:avLst/>
          </a:prstGeom>
        </p:spPr>
      </p:pic>
      <p:pic>
        <p:nvPicPr>
          <p:cNvPr id="1228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0960" y="1217496"/>
            <a:ext cx="9907534" cy="44230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hteck 3">
            <a:extLst>
              <a:ext uri="{FF2B5EF4-FFF2-40B4-BE49-F238E27FC236}">
                <a16:creationId xmlns:a16="http://schemas.microsoft.com/office/drawing/2014/main" id="{CE2CC2DA-D92D-CF77-B011-6FD8276A04D1}"/>
              </a:ext>
            </a:extLst>
          </p:cNvPr>
          <p:cNvSpPr/>
          <p:nvPr/>
        </p:nvSpPr>
        <p:spPr>
          <a:xfrm>
            <a:off x="1584960" y="2243328"/>
            <a:ext cx="353568" cy="451104"/>
          </a:xfrm>
          <a:prstGeom prst="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6"/>
          <p:cNvSpPr/>
          <p:nvPr/>
        </p:nvSpPr>
        <p:spPr>
          <a:xfrm>
            <a:off x="4264152" y="1217496"/>
            <a:ext cx="3038856" cy="2037768"/>
          </a:xfrm>
          <a:prstGeom prst="rect">
            <a:avLst/>
          </a:prstGeom>
          <a:solidFill>
            <a:srgbClr val="006B94"/>
          </a:solidFill>
          <a:ln>
            <a:solidFill>
              <a:srgbClr val="006B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 name="Rechteck 4">
            <a:extLst>
              <a:ext uri="{FF2B5EF4-FFF2-40B4-BE49-F238E27FC236}">
                <a16:creationId xmlns:a16="http://schemas.microsoft.com/office/drawing/2014/main" id="{D6AE4BE1-BE4B-92F5-13CE-15CD332DBDE3}"/>
              </a:ext>
            </a:extLst>
          </p:cNvPr>
          <p:cNvSpPr/>
          <p:nvPr/>
        </p:nvSpPr>
        <p:spPr>
          <a:xfrm>
            <a:off x="8089392" y="2237232"/>
            <a:ext cx="353568" cy="451104"/>
          </a:xfrm>
          <a:prstGeom prst="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7">
            <a:extLst>
              <a:ext uri="{FF2B5EF4-FFF2-40B4-BE49-F238E27FC236}">
                <a16:creationId xmlns:a16="http://schemas.microsoft.com/office/drawing/2014/main" id="{9F6F1DF9-84F9-1374-A620-FD4960F3CA09}"/>
              </a:ext>
            </a:extLst>
          </p:cNvPr>
          <p:cNvSpPr/>
          <p:nvPr/>
        </p:nvSpPr>
        <p:spPr>
          <a:xfrm>
            <a:off x="790960" y="3614927"/>
            <a:ext cx="3038856" cy="2037768"/>
          </a:xfrm>
          <a:prstGeom prst="rect">
            <a:avLst/>
          </a:prstGeom>
          <a:solidFill>
            <a:srgbClr val="006B94"/>
          </a:solidFill>
          <a:ln>
            <a:solidFill>
              <a:srgbClr val="006B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9" name="Rechteck 8">
            <a:extLst>
              <a:ext uri="{FF2B5EF4-FFF2-40B4-BE49-F238E27FC236}">
                <a16:creationId xmlns:a16="http://schemas.microsoft.com/office/drawing/2014/main" id="{8CFF2680-1D00-43FD-76AF-0A3823084FB1}"/>
              </a:ext>
            </a:extLst>
          </p:cNvPr>
          <p:cNvSpPr/>
          <p:nvPr/>
        </p:nvSpPr>
        <p:spPr>
          <a:xfrm>
            <a:off x="4225299" y="3614927"/>
            <a:ext cx="3038856" cy="2037768"/>
          </a:xfrm>
          <a:prstGeom prst="rect">
            <a:avLst/>
          </a:prstGeom>
          <a:solidFill>
            <a:srgbClr val="006B94"/>
          </a:solidFill>
          <a:ln>
            <a:solidFill>
              <a:srgbClr val="006B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0" name="Rechteck 9">
            <a:extLst>
              <a:ext uri="{FF2B5EF4-FFF2-40B4-BE49-F238E27FC236}">
                <a16:creationId xmlns:a16="http://schemas.microsoft.com/office/drawing/2014/main" id="{B037E196-92C4-81F5-4C4C-B265B118CC93}"/>
              </a:ext>
            </a:extLst>
          </p:cNvPr>
          <p:cNvSpPr/>
          <p:nvPr/>
        </p:nvSpPr>
        <p:spPr>
          <a:xfrm>
            <a:off x="9546968" y="3730752"/>
            <a:ext cx="353568" cy="451104"/>
          </a:xfrm>
          <a:prstGeom prst="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Titel 1"/>
          <p:cNvSpPr txBox="1">
            <a:spLocks/>
          </p:cNvSpPr>
          <p:nvPr/>
        </p:nvSpPr>
        <p:spPr>
          <a:xfrm>
            <a:off x="2597527" y="203243"/>
            <a:ext cx="6949441" cy="707136"/>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80000"/>
              </a:lnSpc>
              <a:spcBef>
                <a:spcPct val="0"/>
              </a:spcBef>
              <a:buNone/>
              <a:defRPr sz="4400" b="0" kern="1200" cap="none" spc="100" baseline="0">
                <a:solidFill>
                  <a:srgbClr val="006B95"/>
                </a:solidFill>
                <a:latin typeface="+mn-lt"/>
                <a:ea typeface="+mj-ea"/>
                <a:cs typeface="+mj-cs"/>
              </a:defRPr>
            </a:lvl1pPr>
          </a:lstStyle>
          <a:p>
            <a:pPr algn="ctr"/>
            <a:r>
              <a:rPr lang="de-DE" b="1"/>
              <a:t>Die Zauberkarten</a:t>
            </a:r>
            <a:endParaRPr lang="de-DE" b="1" dirty="0"/>
          </a:p>
        </p:txBody>
      </p:sp>
    </p:spTree>
    <p:extLst>
      <p:ext uri="{BB962C8B-B14F-4D97-AF65-F5344CB8AC3E}">
        <p14:creationId xmlns:p14="http://schemas.microsoft.com/office/powerpoint/2010/main" val="14790196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5" grpId="0" animBg="1"/>
      <p:bldP spid="8" grpId="0" animBg="1"/>
      <p:bldP spid="9" grpId="0" animBg="1"/>
      <p:bldP spid="1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4A19D39E-C7E0-A371-436A-CD4E627C965C}"/>
              </a:ext>
            </a:extLst>
          </p:cNvPr>
          <p:cNvPicPr>
            <a:picLocks noChangeAspect="1"/>
          </p:cNvPicPr>
          <p:nvPr/>
        </p:nvPicPr>
        <p:blipFill>
          <a:blip r:embed="rId2"/>
          <a:stretch>
            <a:fillRect/>
          </a:stretch>
        </p:blipFill>
        <p:spPr>
          <a:xfrm>
            <a:off x="10899602" y="203243"/>
            <a:ext cx="1048603" cy="1658256"/>
          </a:xfrm>
          <a:prstGeom prst="rect">
            <a:avLst/>
          </a:prstGeom>
        </p:spPr>
      </p:pic>
      <p:pic>
        <p:nvPicPr>
          <p:cNvPr id="1228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0960" y="1217496"/>
            <a:ext cx="9907534" cy="44230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hteck 3">
            <a:extLst>
              <a:ext uri="{FF2B5EF4-FFF2-40B4-BE49-F238E27FC236}">
                <a16:creationId xmlns:a16="http://schemas.microsoft.com/office/drawing/2014/main" id="{CE2CC2DA-D92D-CF77-B011-6FD8276A04D1}"/>
              </a:ext>
            </a:extLst>
          </p:cNvPr>
          <p:cNvSpPr/>
          <p:nvPr/>
        </p:nvSpPr>
        <p:spPr>
          <a:xfrm>
            <a:off x="1584960" y="2243328"/>
            <a:ext cx="353568" cy="451104"/>
          </a:xfrm>
          <a:prstGeom prst="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6"/>
          <p:cNvSpPr/>
          <p:nvPr/>
        </p:nvSpPr>
        <p:spPr>
          <a:xfrm>
            <a:off x="4264152" y="1217496"/>
            <a:ext cx="3038856" cy="2037768"/>
          </a:xfrm>
          <a:prstGeom prst="rect">
            <a:avLst/>
          </a:prstGeom>
          <a:solidFill>
            <a:srgbClr val="006B94"/>
          </a:solidFill>
          <a:ln>
            <a:solidFill>
              <a:srgbClr val="006B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 name="Rechteck 4">
            <a:extLst>
              <a:ext uri="{FF2B5EF4-FFF2-40B4-BE49-F238E27FC236}">
                <a16:creationId xmlns:a16="http://schemas.microsoft.com/office/drawing/2014/main" id="{D6AE4BE1-BE4B-92F5-13CE-15CD332DBDE3}"/>
              </a:ext>
            </a:extLst>
          </p:cNvPr>
          <p:cNvSpPr/>
          <p:nvPr/>
        </p:nvSpPr>
        <p:spPr>
          <a:xfrm>
            <a:off x="8089392" y="2237232"/>
            <a:ext cx="353568" cy="451104"/>
          </a:xfrm>
          <a:prstGeom prst="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7">
            <a:extLst>
              <a:ext uri="{FF2B5EF4-FFF2-40B4-BE49-F238E27FC236}">
                <a16:creationId xmlns:a16="http://schemas.microsoft.com/office/drawing/2014/main" id="{9F6F1DF9-84F9-1374-A620-FD4960F3CA09}"/>
              </a:ext>
            </a:extLst>
          </p:cNvPr>
          <p:cNvSpPr/>
          <p:nvPr/>
        </p:nvSpPr>
        <p:spPr>
          <a:xfrm>
            <a:off x="790960" y="3614927"/>
            <a:ext cx="3038856" cy="2037768"/>
          </a:xfrm>
          <a:prstGeom prst="rect">
            <a:avLst/>
          </a:prstGeom>
          <a:solidFill>
            <a:srgbClr val="006B94"/>
          </a:solidFill>
          <a:ln>
            <a:solidFill>
              <a:srgbClr val="006B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9" name="Rechteck 8">
            <a:extLst>
              <a:ext uri="{FF2B5EF4-FFF2-40B4-BE49-F238E27FC236}">
                <a16:creationId xmlns:a16="http://schemas.microsoft.com/office/drawing/2014/main" id="{8CFF2680-1D00-43FD-76AF-0A3823084FB1}"/>
              </a:ext>
            </a:extLst>
          </p:cNvPr>
          <p:cNvSpPr/>
          <p:nvPr/>
        </p:nvSpPr>
        <p:spPr>
          <a:xfrm>
            <a:off x="4225299" y="3614927"/>
            <a:ext cx="3038856" cy="2037768"/>
          </a:xfrm>
          <a:prstGeom prst="rect">
            <a:avLst/>
          </a:prstGeom>
          <a:solidFill>
            <a:srgbClr val="006B94"/>
          </a:solidFill>
          <a:ln>
            <a:solidFill>
              <a:srgbClr val="006B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0" name="Rechteck 9">
            <a:extLst>
              <a:ext uri="{FF2B5EF4-FFF2-40B4-BE49-F238E27FC236}">
                <a16:creationId xmlns:a16="http://schemas.microsoft.com/office/drawing/2014/main" id="{B037E196-92C4-81F5-4C4C-B265B118CC93}"/>
              </a:ext>
            </a:extLst>
          </p:cNvPr>
          <p:cNvSpPr/>
          <p:nvPr/>
        </p:nvSpPr>
        <p:spPr>
          <a:xfrm>
            <a:off x="9546968" y="3730752"/>
            <a:ext cx="353568" cy="451104"/>
          </a:xfrm>
          <a:prstGeom prst="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5">
            <a:extLst>
              <a:ext uri="{FF2B5EF4-FFF2-40B4-BE49-F238E27FC236}">
                <a16:creationId xmlns:a16="http://schemas.microsoft.com/office/drawing/2014/main" id="{7562B72E-0F5A-38AA-2479-93D56019B6A8}"/>
              </a:ext>
            </a:extLst>
          </p:cNvPr>
          <p:cNvSpPr/>
          <p:nvPr/>
        </p:nvSpPr>
        <p:spPr>
          <a:xfrm>
            <a:off x="865604" y="1266264"/>
            <a:ext cx="353568" cy="451104"/>
          </a:xfrm>
          <a:prstGeom prst="rect">
            <a:avLst/>
          </a:prstGeom>
          <a:noFill/>
          <a:ln w="57150">
            <a:solidFill>
              <a:srgbClr val="006B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a:extLst>
              <a:ext uri="{FF2B5EF4-FFF2-40B4-BE49-F238E27FC236}">
                <a16:creationId xmlns:a16="http://schemas.microsoft.com/office/drawing/2014/main" id="{3CD77EA9-FD0B-95FD-09CF-BF2AE93536BF}"/>
              </a:ext>
            </a:extLst>
          </p:cNvPr>
          <p:cNvSpPr/>
          <p:nvPr/>
        </p:nvSpPr>
        <p:spPr>
          <a:xfrm>
            <a:off x="7735824" y="1276260"/>
            <a:ext cx="353568" cy="451104"/>
          </a:xfrm>
          <a:prstGeom prst="rect">
            <a:avLst/>
          </a:prstGeom>
          <a:noFill/>
          <a:ln w="57150">
            <a:solidFill>
              <a:srgbClr val="006B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Rechteck 11">
            <a:extLst>
              <a:ext uri="{FF2B5EF4-FFF2-40B4-BE49-F238E27FC236}">
                <a16:creationId xmlns:a16="http://schemas.microsoft.com/office/drawing/2014/main" id="{3CAFD138-8FB5-BC11-B0E3-0A39D6684378}"/>
              </a:ext>
            </a:extLst>
          </p:cNvPr>
          <p:cNvSpPr/>
          <p:nvPr/>
        </p:nvSpPr>
        <p:spPr>
          <a:xfrm>
            <a:off x="7711440" y="3730752"/>
            <a:ext cx="353568" cy="451104"/>
          </a:xfrm>
          <a:prstGeom prst="rect">
            <a:avLst/>
          </a:prstGeom>
          <a:noFill/>
          <a:ln w="57150">
            <a:solidFill>
              <a:srgbClr val="006B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itel 1"/>
          <p:cNvSpPr txBox="1">
            <a:spLocks/>
          </p:cNvSpPr>
          <p:nvPr/>
        </p:nvSpPr>
        <p:spPr>
          <a:xfrm>
            <a:off x="2597527" y="203243"/>
            <a:ext cx="6949441" cy="707136"/>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80000"/>
              </a:lnSpc>
              <a:spcBef>
                <a:spcPct val="0"/>
              </a:spcBef>
              <a:buNone/>
              <a:defRPr sz="4400" b="0" kern="1200" cap="none" spc="100" baseline="0">
                <a:solidFill>
                  <a:srgbClr val="006B95"/>
                </a:solidFill>
                <a:latin typeface="+mn-lt"/>
                <a:ea typeface="+mj-ea"/>
                <a:cs typeface="+mj-cs"/>
              </a:defRPr>
            </a:lvl1pPr>
          </a:lstStyle>
          <a:p>
            <a:pPr algn="ctr"/>
            <a:r>
              <a:rPr lang="de-DE" b="1"/>
              <a:t>Die Zauberkarten</a:t>
            </a:r>
            <a:endParaRPr lang="de-DE" b="1" dirty="0"/>
          </a:p>
        </p:txBody>
      </p:sp>
    </p:spTree>
    <p:extLst>
      <p:ext uri="{BB962C8B-B14F-4D97-AF65-F5344CB8AC3E}">
        <p14:creationId xmlns:p14="http://schemas.microsoft.com/office/powerpoint/2010/main" val="10753982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4A19D39E-C7E0-A371-436A-CD4E627C965C}"/>
              </a:ext>
            </a:extLst>
          </p:cNvPr>
          <p:cNvPicPr>
            <a:picLocks noChangeAspect="1"/>
          </p:cNvPicPr>
          <p:nvPr/>
        </p:nvPicPr>
        <p:blipFill>
          <a:blip r:embed="rId2"/>
          <a:stretch>
            <a:fillRect/>
          </a:stretch>
        </p:blipFill>
        <p:spPr>
          <a:xfrm>
            <a:off x="10899602" y="203243"/>
            <a:ext cx="1048603" cy="1658256"/>
          </a:xfrm>
          <a:prstGeom prst="rect">
            <a:avLst/>
          </a:prstGeom>
        </p:spPr>
      </p:pic>
      <p:pic>
        <p:nvPicPr>
          <p:cNvPr id="1228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0960" y="1217496"/>
            <a:ext cx="9907534" cy="44230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hteck 3">
            <a:extLst>
              <a:ext uri="{FF2B5EF4-FFF2-40B4-BE49-F238E27FC236}">
                <a16:creationId xmlns:a16="http://schemas.microsoft.com/office/drawing/2014/main" id="{3F3196E9-6E1B-C7DF-1EBC-8705A97DEA6A}"/>
              </a:ext>
            </a:extLst>
          </p:cNvPr>
          <p:cNvSpPr/>
          <p:nvPr/>
        </p:nvSpPr>
        <p:spPr>
          <a:xfrm>
            <a:off x="865604" y="1266264"/>
            <a:ext cx="353568" cy="451104"/>
          </a:xfrm>
          <a:prstGeom prst="rect">
            <a:avLst/>
          </a:prstGeom>
          <a:noFill/>
          <a:ln w="57150">
            <a:solidFill>
              <a:srgbClr val="006B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Rechteck 4">
            <a:extLst>
              <a:ext uri="{FF2B5EF4-FFF2-40B4-BE49-F238E27FC236}">
                <a16:creationId xmlns:a16="http://schemas.microsoft.com/office/drawing/2014/main" id="{C7551CE0-0673-5E17-AEB9-F97B6739A675}"/>
              </a:ext>
            </a:extLst>
          </p:cNvPr>
          <p:cNvSpPr/>
          <p:nvPr/>
        </p:nvSpPr>
        <p:spPr>
          <a:xfrm>
            <a:off x="845736" y="3707352"/>
            <a:ext cx="353568" cy="451104"/>
          </a:xfrm>
          <a:prstGeom prst="rect">
            <a:avLst/>
          </a:prstGeom>
          <a:noFill/>
          <a:ln w="57150">
            <a:solidFill>
              <a:srgbClr val="006B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5">
            <a:extLst>
              <a:ext uri="{FF2B5EF4-FFF2-40B4-BE49-F238E27FC236}">
                <a16:creationId xmlns:a16="http://schemas.microsoft.com/office/drawing/2014/main" id="{60B7DE3C-F32E-931F-0100-B84257A0EEEF}"/>
              </a:ext>
            </a:extLst>
          </p:cNvPr>
          <p:cNvSpPr/>
          <p:nvPr/>
        </p:nvSpPr>
        <p:spPr>
          <a:xfrm>
            <a:off x="4291613" y="3707352"/>
            <a:ext cx="353568" cy="451104"/>
          </a:xfrm>
          <a:prstGeom prst="rect">
            <a:avLst/>
          </a:prstGeom>
          <a:noFill/>
          <a:ln w="57150">
            <a:solidFill>
              <a:srgbClr val="006B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6">
            <a:extLst>
              <a:ext uri="{FF2B5EF4-FFF2-40B4-BE49-F238E27FC236}">
                <a16:creationId xmlns:a16="http://schemas.microsoft.com/office/drawing/2014/main" id="{58087FFA-7C39-99D5-E348-25E4210C5B03}"/>
              </a:ext>
            </a:extLst>
          </p:cNvPr>
          <p:cNvSpPr/>
          <p:nvPr/>
        </p:nvSpPr>
        <p:spPr>
          <a:xfrm>
            <a:off x="4284053" y="1275048"/>
            <a:ext cx="353568" cy="451104"/>
          </a:xfrm>
          <a:prstGeom prst="rect">
            <a:avLst/>
          </a:prstGeom>
          <a:noFill/>
          <a:ln w="57150">
            <a:solidFill>
              <a:srgbClr val="006B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7">
            <a:extLst>
              <a:ext uri="{FF2B5EF4-FFF2-40B4-BE49-F238E27FC236}">
                <a16:creationId xmlns:a16="http://schemas.microsoft.com/office/drawing/2014/main" id="{9EDB62FA-698E-DBFF-0910-0792C20CCFAA}"/>
              </a:ext>
            </a:extLst>
          </p:cNvPr>
          <p:cNvSpPr/>
          <p:nvPr/>
        </p:nvSpPr>
        <p:spPr>
          <a:xfrm>
            <a:off x="7731164" y="1252368"/>
            <a:ext cx="353568" cy="451104"/>
          </a:xfrm>
          <a:prstGeom prst="rect">
            <a:avLst/>
          </a:prstGeom>
          <a:noFill/>
          <a:ln w="57150">
            <a:solidFill>
              <a:srgbClr val="006B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hteck 8">
            <a:extLst>
              <a:ext uri="{FF2B5EF4-FFF2-40B4-BE49-F238E27FC236}">
                <a16:creationId xmlns:a16="http://schemas.microsoft.com/office/drawing/2014/main" id="{1661AD92-597E-D059-ABE2-D2C709E98F7C}"/>
              </a:ext>
            </a:extLst>
          </p:cNvPr>
          <p:cNvSpPr/>
          <p:nvPr/>
        </p:nvSpPr>
        <p:spPr>
          <a:xfrm>
            <a:off x="7723604" y="3710760"/>
            <a:ext cx="353568" cy="451104"/>
          </a:xfrm>
          <a:prstGeom prst="rect">
            <a:avLst/>
          </a:prstGeom>
          <a:noFill/>
          <a:ln w="57150">
            <a:solidFill>
              <a:srgbClr val="006B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Titel 1"/>
          <p:cNvSpPr txBox="1">
            <a:spLocks/>
          </p:cNvSpPr>
          <p:nvPr/>
        </p:nvSpPr>
        <p:spPr>
          <a:xfrm>
            <a:off x="2597527" y="203243"/>
            <a:ext cx="6949441" cy="707136"/>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80000"/>
              </a:lnSpc>
              <a:spcBef>
                <a:spcPct val="0"/>
              </a:spcBef>
              <a:buNone/>
              <a:defRPr sz="4400" b="0" kern="1200" cap="none" spc="100" baseline="0">
                <a:solidFill>
                  <a:srgbClr val="006B95"/>
                </a:solidFill>
                <a:latin typeface="+mn-lt"/>
                <a:ea typeface="+mj-ea"/>
                <a:cs typeface="+mj-cs"/>
              </a:defRPr>
            </a:lvl1pPr>
          </a:lstStyle>
          <a:p>
            <a:pPr algn="ctr"/>
            <a:r>
              <a:rPr lang="de-DE" b="1"/>
              <a:t>Die Zauberkarten</a:t>
            </a:r>
            <a:endParaRPr lang="de-DE" b="1" dirty="0"/>
          </a:p>
        </p:txBody>
      </p:sp>
    </p:spTree>
    <p:extLst>
      <p:ext uri="{BB962C8B-B14F-4D97-AF65-F5344CB8AC3E}">
        <p14:creationId xmlns:p14="http://schemas.microsoft.com/office/powerpoint/2010/main" val="33433943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el 1"/>
          <p:cNvSpPr>
            <a:spLocks noGrp="1"/>
          </p:cNvSpPr>
          <p:nvPr>
            <p:ph type="title"/>
          </p:nvPr>
        </p:nvSpPr>
        <p:spPr>
          <a:xfrm>
            <a:off x="2341268" y="75101"/>
            <a:ext cx="8192620" cy="875875"/>
          </a:xfrm>
          <a:solidFill>
            <a:schemeClr val="bg1"/>
          </a:solidFill>
        </p:spPr>
        <p:txBody>
          <a:bodyPr/>
          <a:lstStyle/>
          <a:p>
            <a:pPr algn="ctr"/>
            <a:r>
              <a:rPr lang="de-DE" altLang="de-DE" b="1" dirty="0">
                <a:solidFill>
                  <a:srgbClr val="006B94"/>
                </a:solidFill>
              </a:rPr>
              <a:t>Geometrische Zahlenfolge</a:t>
            </a:r>
            <a:endParaRPr lang="de-DE" altLang="de-DE" dirty="0">
              <a:solidFill>
                <a:srgbClr val="006B94"/>
              </a:solidFill>
            </a:endParaRPr>
          </a:p>
        </p:txBody>
      </p:sp>
      <p:sp>
        <p:nvSpPr>
          <p:cNvPr id="3" name="Datumsplatzhalter 2"/>
          <p:cNvSpPr>
            <a:spLocks noGrp="1"/>
          </p:cNvSpPr>
          <p:nvPr>
            <p:ph type="dt" sz="half" idx="10"/>
          </p:nvPr>
        </p:nvSpPr>
        <p:spPr/>
        <p:txBody>
          <a:bodyPr/>
          <a:lstStyle/>
          <a:p>
            <a:fld id="{3283905D-EC80-485C-AE85-D9298B70FA75}" type="datetime1">
              <a:rPr lang="de-DE" smtClean="0"/>
              <a:pPr/>
              <a:t>03.04.2025</a:t>
            </a:fld>
            <a:endParaRPr lang="de-DE" dirty="0"/>
          </a:p>
        </p:txBody>
      </p:sp>
      <p:sp>
        <p:nvSpPr>
          <p:cNvPr id="5" name="Foliennummernplatzhalter 4"/>
          <p:cNvSpPr>
            <a:spLocks noGrp="1"/>
          </p:cNvSpPr>
          <p:nvPr>
            <p:ph type="sldNum" sz="quarter" idx="12"/>
          </p:nvPr>
        </p:nvSpPr>
        <p:spPr/>
        <p:txBody>
          <a:bodyPr/>
          <a:lstStyle/>
          <a:p>
            <a:fld id="{D02A7E44-772D-4B78-815B-E9F7EA12B918}" type="slidenum">
              <a:rPr lang="de-DE" smtClean="0"/>
              <a:pPr/>
              <a:t>54</a:t>
            </a:fld>
            <a:endParaRPr lang="de-DE" dirty="0"/>
          </a:p>
        </p:txBody>
      </p:sp>
      <p:sp>
        <p:nvSpPr>
          <p:cNvPr id="13" name="Rechteck 12"/>
          <p:cNvSpPr/>
          <p:nvPr/>
        </p:nvSpPr>
        <p:spPr>
          <a:xfrm>
            <a:off x="243795" y="1215168"/>
            <a:ext cx="11362989" cy="1569660"/>
          </a:xfrm>
          <a:prstGeom prst="rect">
            <a:avLst/>
          </a:prstGeom>
        </p:spPr>
        <p:txBody>
          <a:bodyPr wrap="square">
            <a:spAutoFit/>
          </a:bodyPr>
          <a:lstStyle/>
          <a:p>
            <a:r>
              <a:rPr lang="de-DE" sz="3200" dirty="0">
                <a:solidFill>
                  <a:srgbClr val="006B94"/>
                </a:solidFill>
                <a:latin typeface="Museo300"/>
              </a:rPr>
              <a:t>Eine geometrische Folge ist dadurch charakterisiert, dass die </a:t>
            </a:r>
            <a:r>
              <a:rPr lang="de-DE" sz="3200" dirty="0">
                <a:solidFill>
                  <a:srgbClr val="C00000"/>
                </a:solidFill>
                <a:latin typeface="Museo300"/>
              </a:rPr>
              <a:t>Folgeglieder</a:t>
            </a:r>
            <a:r>
              <a:rPr lang="de-DE" sz="3200" dirty="0">
                <a:solidFill>
                  <a:srgbClr val="006B94"/>
                </a:solidFill>
                <a:latin typeface="Museo300"/>
              </a:rPr>
              <a:t> jeweils durch </a:t>
            </a:r>
            <a:r>
              <a:rPr lang="de-DE" sz="3200" dirty="0">
                <a:solidFill>
                  <a:srgbClr val="C00000"/>
                </a:solidFill>
                <a:latin typeface="Museo300"/>
              </a:rPr>
              <a:t>Multiplikation mit dem konstanten Faktor q </a:t>
            </a:r>
            <a:r>
              <a:rPr lang="de-DE" sz="3200" dirty="0">
                <a:solidFill>
                  <a:srgbClr val="006B94"/>
                </a:solidFill>
                <a:latin typeface="Museo300"/>
              </a:rPr>
              <a:t>aus dem vorhergehenden Glied entstehen.</a:t>
            </a:r>
            <a:endParaRPr lang="de-DE" sz="3200" dirty="0">
              <a:solidFill>
                <a:srgbClr val="006B94"/>
              </a:solidFill>
            </a:endParaRPr>
          </a:p>
        </p:txBody>
      </p:sp>
      <p:pic>
        <p:nvPicPr>
          <p:cNvPr id="4" name="Grafik 3">
            <a:extLst>
              <a:ext uri="{FF2B5EF4-FFF2-40B4-BE49-F238E27FC236}">
                <a16:creationId xmlns:a16="http://schemas.microsoft.com/office/drawing/2014/main" id="{C6250D10-D1B4-7F72-16D7-45658E452F0E}"/>
              </a:ext>
            </a:extLst>
          </p:cNvPr>
          <p:cNvPicPr>
            <a:picLocks noChangeAspect="1"/>
          </p:cNvPicPr>
          <p:nvPr/>
        </p:nvPicPr>
        <p:blipFill>
          <a:blip r:embed="rId2"/>
          <a:stretch>
            <a:fillRect/>
          </a:stretch>
        </p:blipFill>
        <p:spPr>
          <a:xfrm>
            <a:off x="10899602" y="203243"/>
            <a:ext cx="1048603" cy="1658256"/>
          </a:xfrm>
          <a:prstGeom prst="rect">
            <a:avLst/>
          </a:prstGeom>
        </p:spPr>
      </p:pic>
      <p:pic>
        <p:nvPicPr>
          <p:cNvPr id="7" name="Grafik 6">
            <a:extLst>
              <a:ext uri="{FF2B5EF4-FFF2-40B4-BE49-F238E27FC236}">
                <a16:creationId xmlns:a16="http://schemas.microsoft.com/office/drawing/2014/main" id="{96B6A9A3-D774-F092-D02C-ADD735FC9663}"/>
              </a:ext>
            </a:extLst>
          </p:cNvPr>
          <p:cNvPicPr>
            <a:picLocks noChangeAspect="1"/>
          </p:cNvPicPr>
          <p:nvPr/>
        </p:nvPicPr>
        <p:blipFill>
          <a:blip r:embed="rId3"/>
          <a:stretch>
            <a:fillRect/>
          </a:stretch>
        </p:blipFill>
        <p:spPr>
          <a:xfrm>
            <a:off x="1283801" y="3426842"/>
            <a:ext cx="9875983" cy="1769547"/>
          </a:xfrm>
          <a:prstGeom prst="rect">
            <a:avLst/>
          </a:prstGeom>
        </p:spPr>
      </p:pic>
    </p:spTree>
    <p:extLst>
      <p:ext uri="{BB962C8B-B14F-4D97-AF65-F5344CB8AC3E}">
        <p14:creationId xmlns:p14="http://schemas.microsoft.com/office/powerpoint/2010/main" val="175198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BF3EFD-7036-44DB-9BBD-F37312DA374C}"/>
              </a:ext>
            </a:extLst>
          </p:cNvPr>
          <p:cNvSpPr>
            <a:spLocks noGrp="1"/>
          </p:cNvSpPr>
          <p:nvPr>
            <p:ph type="title"/>
          </p:nvPr>
        </p:nvSpPr>
        <p:spPr>
          <a:xfrm>
            <a:off x="1221941" y="135377"/>
            <a:ext cx="10515600" cy="900944"/>
          </a:xfrm>
          <a:solidFill>
            <a:schemeClr val="bg1"/>
          </a:solidFill>
        </p:spPr>
        <p:txBody>
          <a:bodyPr>
            <a:normAutofit fontScale="90000"/>
          </a:bodyPr>
          <a:lstStyle/>
          <a:p>
            <a:pPr algn="ctr"/>
            <a:r>
              <a:rPr lang="de-DE" dirty="0">
                <a:solidFill>
                  <a:srgbClr val="006B94"/>
                </a:solidFill>
                <a:latin typeface="Comic Sans MS" panose="030F0702030302020204" pitchFamily="66" charset="0"/>
              </a:rPr>
              <a:t>Geometrische Zahlenfolge</a:t>
            </a:r>
            <a:br>
              <a:rPr lang="de-DE" dirty="0">
                <a:solidFill>
                  <a:srgbClr val="006B94"/>
                </a:solidFill>
                <a:latin typeface="Comic Sans MS" panose="030F0702030302020204" pitchFamily="66" charset="0"/>
              </a:rPr>
            </a:br>
            <a:r>
              <a:rPr lang="de-DE" dirty="0">
                <a:solidFill>
                  <a:srgbClr val="C00000"/>
                </a:solidFill>
                <a:latin typeface="Comic Sans MS" panose="030F0702030302020204" pitchFamily="66" charset="0"/>
              </a:rPr>
              <a:t>Binäruhr</a:t>
            </a:r>
          </a:p>
        </p:txBody>
      </p:sp>
      <p:pic>
        <p:nvPicPr>
          <p:cNvPr id="4" name="Grafik 3">
            <a:extLst>
              <a:ext uri="{FF2B5EF4-FFF2-40B4-BE49-F238E27FC236}">
                <a16:creationId xmlns:a16="http://schemas.microsoft.com/office/drawing/2014/main" id="{DE1F68ED-2252-4D9A-8492-3640780B9D71}"/>
              </a:ext>
            </a:extLst>
          </p:cNvPr>
          <p:cNvPicPr>
            <a:picLocks noChangeAspect="1"/>
          </p:cNvPicPr>
          <p:nvPr/>
        </p:nvPicPr>
        <p:blipFill>
          <a:blip r:embed="rId2"/>
          <a:stretch>
            <a:fillRect/>
          </a:stretch>
        </p:blipFill>
        <p:spPr>
          <a:xfrm>
            <a:off x="8699478" y="1195448"/>
            <a:ext cx="3168527" cy="4467104"/>
          </a:xfrm>
          <a:prstGeom prst="rect">
            <a:avLst/>
          </a:prstGeom>
        </p:spPr>
      </p:pic>
      <p:grpSp>
        <p:nvGrpSpPr>
          <p:cNvPr id="3" name="Gruppieren 2">
            <a:extLst>
              <a:ext uri="{FF2B5EF4-FFF2-40B4-BE49-F238E27FC236}">
                <a16:creationId xmlns:a16="http://schemas.microsoft.com/office/drawing/2014/main" id="{DC6E7F02-7554-ED35-8E35-FB6D398649A3}"/>
              </a:ext>
            </a:extLst>
          </p:cNvPr>
          <p:cNvGrpSpPr/>
          <p:nvPr/>
        </p:nvGrpSpPr>
        <p:grpSpPr>
          <a:xfrm>
            <a:off x="1737189" y="2252638"/>
            <a:ext cx="6962289" cy="720140"/>
            <a:chOff x="1914292" y="2971966"/>
            <a:chExt cx="6962289" cy="720140"/>
          </a:xfrm>
        </p:grpSpPr>
        <p:cxnSp>
          <p:nvCxnSpPr>
            <p:cNvPr id="5" name="Gerade Verbindung mit Pfeil 4">
              <a:extLst>
                <a:ext uri="{FF2B5EF4-FFF2-40B4-BE49-F238E27FC236}">
                  <a16:creationId xmlns:a16="http://schemas.microsoft.com/office/drawing/2014/main" id="{88D7D75A-1F26-4862-B827-C0CA5D03EF7B}"/>
                </a:ext>
              </a:extLst>
            </p:cNvPr>
            <p:cNvCxnSpPr>
              <a:cxnSpLocks/>
            </p:cNvCxnSpPr>
            <p:nvPr/>
          </p:nvCxnSpPr>
          <p:spPr>
            <a:xfrm>
              <a:off x="5285678" y="3687792"/>
              <a:ext cx="3590903" cy="4314"/>
            </a:xfrm>
            <a:prstGeom prst="straightConnector1">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feld 8">
              <a:extLst>
                <a:ext uri="{FF2B5EF4-FFF2-40B4-BE49-F238E27FC236}">
                  <a16:creationId xmlns:a16="http://schemas.microsoft.com/office/drawing/2014/main" id="{FA10431D-C766-4D6B-92E7-D96A0046D871}"/>
                </a:ext>
              </a:extLst>
            </p:cNvPr>
            <p:cNvSpPr txBox="1"/>
            <p:nvPr/>
          </p:nvSpPr>
          <p:spPr>
            <a:xfrm>
              <a:off x="1914292" y="2971966"/>
              <a:ext cx="6192721" cy="646331"/>
            </a:xfrm>
            <a:prstGeom prst="rect">
              <a:avLst/>
            </a:prstGeom>
            <a:noFill/>
          </p:spPr>
          <p:txBody>
            <a:bodyPr wrap="none" rtlCol="0">
              <a:spAutoFit/>
            </a:bodyPr>
            <a:lstStyle/>
            <a:p>
              <a:r>
                <a:rPr lang="de-DE" sz="3600" dirty="0">
                  <a:solidFill>
                    <a:srgbClr val="006B94"/>
                  </a:solidFill>
                  <a:latin typeface="Comic Sans MS" panose="030F0702030302020204" pitchFamily="66" charset="0"/>
                </a:rPr>
                <a:t>4 + 2 + 1 = 7; Es ist 7 Uhr ….</a:t>
              </a:r>
            </a:p>
          </p:txBody>
        </p:sp>
      </p:grpSp>
      <p:grpSp>
        <p:nvGrpSpPr>
          <p:cNvPr id="10" name="Gruppieren 9">
            <a:extLst>
              <a:ext uri="{FF2B5EF4-FFF2-40B4-BE49-F238E27FC236}">
                <a16:creationId xmlns:a16="http://schemas.microsoft.com/office/drawing/2014/main" id="{0F09BEF7-9F2C-67AE-B6C7-68E2AA6B7405}"/>
              </a:ext>
            </a:extLst>
          </p:cNvPr>
          <p:cNvGrpSpPr/>
          <p:nvPr/>
        </p:nvGrpSpPr>
        <p:grpSpPr>
          <a:xfrm>
            <a:off x="965308" y="3592911"/>
            <a:ext cx="7734170" cy="732242"/>
            <a:chOff x="974932" y="4217020"/>
            <a:chExt cx="7734170" cy="732242"/>
          </a:xfrm>
        </p:grpSpPr>
        <p:sp>
          <p:nvSpPr>
            <p:cNvPr id="11" name="Textfeld 10">
              <a:extLst>
                <a:ext uri="{FF2B5EF4-FFF2-40B4-BE49-F238E27FC236}">
                  <a16:creationId xmlns:a16="http://schemas.microsoft.com/office/drawing/2014/main" id="{C253B0BA-9C0D-45FB-82A1-3BC8A2C1D0F1}"/>
                </a:ext>
              </a:extLst>
            </p:cNvPr>
            <p:cNvSpPr txBox="1"/>
            <p:nvPr/>
          </p:nvSpPr>
          <p:spPr>
            <a:xfrm>
              <a:off x="974932" y="4302931"/>
              <a:ext cx="7132081" cy="646331"/>
            </a:xfrm>
            <a:prstGeom prst="rect">
              <a:avLst/>
            </a:prstGeom>
            <a:noFill/>
          </p:spPr>
          <p:txBody>
            <a:bodyPr wrap="none" rtlCol="0">
              <a:spAutoFit/>
            </a:bodyPr>
            <a:lstStyle/>
            <a:p>
              <a:r>
                <a:rPr lang="de-DE" sz="3600" dirty="0">
                  <a:solidFill>
                    <a:srgbClr val="006B94"/>
                  </a:solidFill>
                  <a:latin typeface="Comic Sans MS" panose="030F0702030302020204" pitchFamily="66" charset="0"/>
                </a:rPr>
                <a:t>32 + 16 + 1 = 49; Es ist … Uhr 49</a:t>
              </a:r>
            </a:p>
          </p:txBody>
        </p:sp>
        <p:cxnSp>
          <p:nvCxnSpPr>
            <p:cNvPr id="12" name="Gerade Verbindung mit Pfeil 11">
              <a:extLst>
                <a:ext uri="{FF2B5EF4-FFF2-40B4-BE49-F238E27FC236}">
                  <a16:creationId xmlns:a16="http://schemas.microsoft.com/office/drawing/2014/main" id="{270B22AB-E4ED-4036-A500-261FDA1604B9}"/>
                </a:ext>
              </a:extLst>
            </p:cNvPr>
            <p:cNvCxnSpPr>
              <a:cxnSpLocks/>
            </p:cNvCxnSpPr>
            <p:nvPr/>
          </p:nvCxnSpPr>
          <p:spPr>
            <a:xfrm>
              <a:off x="5285678" y="4217020"/>
              <a:ext cx="3423424" cy="0"/>
            </a:xfrm>
            <a:prstGeom prst="straightConnector1">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3" name="Textfeld 12">
            <a:extLst>
              <a:ext uri="{FF2B5EF4-FFF2-40B4-BE49-F238E27FC236}">
                <a16:creationId xmlns:a16="http://schemas.microsoft.com/office/drawing/2014/main" id="{09CF53DB-F1EC-4281-8AE8-4CDBB89880D4}"/>
              </a:ext>
            </a:extLst>
          </p:cNvPr>
          <p:cNvSpPr txBox="1"/>
          <p:nvPr/>
        </p:nvSpPr>
        <p:spPr>
          <a:xfrm>
            <a:off x="914883" y="4962606"/>
            <a:ext cx="8722342" cy="769441"/>
          </a:xfrm>
          <a:prstGeom prst="rect">
            <a:avLst/>
          </a:prstGeom>
          <a:noFill/>
        </p:spPr>
        <p:txBody>
          <a:bodyPr wrap="square" rtlCol="0">
            <a:spAutoFit/>
          </a:bodyPr>
          <a:lstStyle/>
          <a:p>
            <a:r>
              <a:rPr lang="de-DE" sz="4400" b="1" dirty="0">
                <a:solidFill>
                  <a:srgbClr val="C00000"/>
                </a:solidFill>
                <a:latin typeface="Comic Sans MS" panose="030F0702030302020204" pitchFamily="66" charset="0"/>
              </a:rPr>
              <a:t>Es ist 7 Uhr und 49 Minuten.</a:t>
            </a:r>
          </a:p>
        </p:txBody>
      </p:sp>
    </p:spTree>
    <p:extLst>
      <p:ext uri="{BB962C8B-B14F-4D97-AF65-F5344CB8AC3E}">
        <p14:creationId xmlns:p14="http://schemas.microsoft.com/office/powerpoint/2010/main" val="6889151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83CCF774-383A-42C8-A8DB-D33B3F307E64}" type="datetime1">
              <a:rPr lang="de-DE" smtClean="0"/>
              <a:t>03.04.2025</a:t>
            </a:fld>
            <a:endParaRPr lang="de-DE"/>
          </a:p>
        </p:txBody>
      </p:sp>
      <p:sp>
        <p:nvSpPr>
          <p:cNvPr id="3" name="Fußzeilenplatzhalter 2"/>
          <p:cNvSpPr>
            <a:spLocks noGrp="1"/>
          </p:cNvSpPr>
          <p:nvPr>
            <p:ph type="ftr" sz="quarter" idx="11"/>
          </p:nvPr>
        </p:nvSpPr>
        <p:spPr/>
        <p:txBody>
          <a:bodyPr/>
          <a:lstStyle/>
          <a:p>
            <a:r>
              <a:rPr lang="de-DE"/>
              <a:t>Andrea Peter-Wehner</a:t>
            </a:r>
            <a:endParaRPr lang="de-DE" dirty="0"/>
          </a:p>
        </p:txBody>
      </p:sp>
      <p:pic>
        <p:nvPicPr>
          <p:cNvPr id="5" name="Grafik 4"/>
          <p:cNvPicPr>
            <a:picLocks noChangeAspect="1"/>
          </p:cNvPicPr>
          <p:nvPr/>
        </p:nvPicPr>
        <p:blipFill>
          <a:blip r:embed="rId2"/>
          <a:stretch>
            <a:fillRect/>
          </a:stretch>
        </p:blipFill>
        <p:spPr>
          <a:xfrm>
            <a:off x="0" y="1448391"/>
            <a:ext cx="12192000" cy="3951502"/>
          </a:xfrm>
          <a:prstGeom prst="rect">
            <a:avLst/>
          </a:prstGeom>
        </p:spPr>
      </p:pic>
    </p:spTree>
    <p:extLst>
      <p:ext uri="{BB962C8B-B14F-4D97-AF65-F5344CB8AC3E}">
        <p14:creationId xmlns:p14="http://schemas.microsoft.com/office/powerpoint/2010/main" val="122585314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83CCF774-383A-42C8-A8DB-D33B3F307E64}" type="datetime1">
              <a:rPr lang="de-DE" smtClean="0"/>
              <a:t>03.04.2025</a:t>
            </a:fld>
            <a:endParaRPr lang="de-DE"/>
          </a:p>
        </p:txBody>
      </p:sp>
      <p:sp>
        <p:nvSpPr>
          <p:cNvPr id="3" name="Fußzeilenplatzhalter 2"/>
          <p:cNvSpPr>
            <a:spLocks noGrp="1"/>
          </p:cNvSpPr>
          <p:nvPr>
            <p:ph type="ftr" sz="quarter" idx="11"/>
          </p:nvPr>
        </p:nvSpPr>
        <p:spPr/>
        <p:txBody>
          <a:bodyPr/>
          <a:lstStyle/>
          <a:p>
            <a:r>
              <a:rPr lang="de-DE"/>
              <a:t>Andrea Peter-Wehner</a:t>
            </a:r>
            <a:endParaRPr lang="de-DE" dirty="0"/>
          </a:p>
        </p:txBody>
      </p:sp>
      <p:sp>
        <p:nvSpPr>
          <p:cNvPr id="4" name="Bildplatzhalter 3"/>
          <p:cNvSpPr>
            <a:spLocks noGrp="1"/>
          </p:cNvSpPr>
          <p:nvPr>
            <p:ph type="pic" sz="quarter" idx="12"/>
          </p:nvPr>
        </p:nvSpPr>
        <p:spPr/>
      </p:sp>
      <p:pic>
        <p:nvPicPr>
          <p:cNvPr id="5" name="Grafik 4"/>
          <p:cNvPicPr>
            <a:picLocks noChangeAspect="1"/>
          </p:cNvPicPr>
          <p:nvPr/>
        </p:nvPicPr>
        <p:blipFill>
          <a:blip r:embed="rId2"/>
          <a:stretch>
            <a:fillRect/>
          </a:stretch>
        </p:blipFill>
        <p:spPr>
          <a:xfrm>
            <a:off x="2267850" y="61412"/>
            <a:ext cx="9924150" cy="6796588"/>
          </a:xfrm>
          <a:prstGeom prst="rect">
            <a:avLst/>
          </a:prstGeom>
        </p:spPr>
      </p:pic>
    </p:spTree>
    <p:extLst>
      <p:ext uri="{BB962C8B-B14F-4D97-AF65-F5344CB8AC3E}">
        <p14:creationId xmlns:p14="http://schemas.microsoft.com/office/powerpoint/2010/main" val="153282109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1DB2C405-3D3F-4F35-9A07-5A05AF5F14CB}" type="datetime1">
              <a:rPr lang="de-DE" smtClean="0"/>
              <a:t>03.04.2025</a:t>
            </a:fld>
            <a:endParaRPr lang="de-DE" dirty="0"/>
          </a:p>
        </p:txBody>
      </p:sp>
      <p:sp>
        <p:nvSpPr>
          <p:cNvPr id="3" name="Fußzeilenplatzhalter 2"/>
          <p:cNvSpPr>
            <a:spLocks noGrp="1"/>
          </p:cNvSpPr>
          <p:nvPr>
            <p:ph type="ftr" sz="quarter" idx="11"/>
          </p:nvPr>
        </p:nvSpPr>
        <p:spPr/>
        <p:txBody>
          <a:bodyPr/>
          <a:lstStyle/>
          <a:p>
            <a:r>
              <a:rPr lang="fi-FI"/>
              <a:t>Andrea Peter-Wehner/LISA Halle (Saale)</a:t>
            </a:r>
            <a:endParaRPr lang="de-DE" dirty="0"/>
          </a:p>
        </p:txBody>
      </p:sp>
      <p:pic>
        <p:nvPicPr>
          <p:cNvPr id="4" name="Grafik 3"/>
          <p:cNvPicPr>
            <a:picLocks noChangeAspect="1"/>
          </p:cNvPicPr>
          <p:nvPr/>
        </p:nvPicPr>
        <p:blipFill>
          <a:blip r:embed="rId2"/>
          <a:stretch>
            <a:fillRect/>
          </a:stretch>
        </p:blipFill>
        <p:spPr>
          <a:xfrm>
            <a:off x="3178272" y="112976"/>
            <a:ext cx="6190434" cy="5404347"/>
          </a:xfrm>
          <a:prstGeom prst="rect">
            <a:avLst/>
          </a:prstGeom>
        </p:spPr>
      </p:pic>
    </p:spTree>
    <p:extLst>
      <p:ext uri="{BB962C8B-B14F-4D97-AF65-F5344CB8AC3E}">
        <p14:creationId xmlns:p14="http://schemas.microsoft.com/office/powerpoint/2010/main" val="386215437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hlinkClick r:id="rId3"/>
          </p:cNvPr>
          <p:cNvPicPr>
            <a:picLocks noChangeAspect="1"/>
          </p:cNvPicPr>
          <p:nvPr/>
        </p:nvPicPr>
        <p:blipFill>
          <a:blip r:embed="rId4"/>
          <a:stretch>
            <a:fillRect/>
          </a:stretch>
        </p:blipFill>
        <p:spPr>
          <a:xfrm>
            <a:off x="3150295" y="0"/>
            <a:ext cx="6798378" cy="5690777"/>
          </a:xfrm>
          <a:prstGeom prst="rect">
            <a:avLst/>
          </a:prstGeom>
        </p:spPr>
      </p:pic>
    </p:spTree>
    <p:extLst>
      <p:ext uri="{BB962C8B-B14F-4D97-AF65-F5344CB8AC3E}">
        <p14:creationId xmlns:p14="http://schemas.microsoft.com/office/powerpoint/2010/main" val="16760006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Freihandform 44"/>
          <p:cNvSpPr/>
          <p:nvPr/>
        </p:nvSpPr>
        <p:spPr>
          <a:xfrm>
            <a:off x="8536117" y="3705702"/>
            <a:ext cx="1262186" cy="1143024"/>
          </a:xfrm>
          <a:custGeom>
            <a:avLst/>
            <a:gdLst>
              <a:gd name="connsiteX0" fmla="*/ 126620 w 1262186"/>
              <a:gd name="connsiteY0" fmla="*/ 1143024 h 1143024"/>
              <a:gd name="connsiteX1" fmla="*/ 42399 w 1262186"/>
              <a:gd name="connsiteY1" fmla="*/ 216593 h 1143024"/>
              <a:gd name="connsiteX2" fmla="*/ 716167 w 1262186"/>
              <a:gd name="connsiteY2" fmla="*/ 385035 h 1143024"/>
              <a:gd name="connsiteX3" fmla="*/ 210841 w 1262186"/>
              <a:gd name="connsiteY3" fmla="*/ 517382 h 1143024"/>
              <a:gd name="connsiteX4" fmla="*/ 704136 w 1262186"/>
              <a:gd name="connsiteY4" fmla="*/ 24 h 1143024"/>
              <a:gd name="connsiteX5" fmla="*/ 1209462 w 1262186"/>
              <a:gd name="connsiteY5" fmla="*/ 493319 h 1143024"/>
              <a:gd name="connsiteX6" fmla="*/ 1221494 w 1262186"/>
              <a:gd name="connsiteY6" fmla="*/ 493319 h 1143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2186" h="1143024">
                <a:moveTo>
                  <a:pt x="126620" y="1143024"/>
                </a:moveTo>
                <a:cubicBezTo>
                  <a:pt x="35380" y="742974"/>
                  <a:pt x="-55859" y="342924"/>
                  <a:pt x="42399" y="216593"/>
                </a:cubicBezTo>
                <a:cubicBezTo>
                  <a:pt x="140657" y="90261"/>
                  <a:pt x="688093" y="334903"/>
                  <a:pt x="716167" y="385035"/>
                </a:cubicBezTo>
                <a:cubicBezTo>
                  <a:pt x="744241" y="435166"/>
                  <a:pt x="212846" y="581550"/>
                  <a:pt x="210841" y="517382"/>
                </a:cubicBezTo>
                <a:cubicBezTo>
                  <a:pt x="208836" y="453214"/>
                  <a:pt x="537699" y="4034"/>
                  <a:pt x="704136" y="24"/>
                </a:cubicBezTo>
                <a:cubicBezTo>
                  <a:pt x="870573" y="-3986"/>
                  <a:pt x="1209462" y="493319"/>
                  <a:pt x="1209462" y="493319"/>
                </a:cubicBezTo>
                <a:cubicBezTo>
                  <a:pt x="1295688" y="575535"/>
                  <a:pt x="1258591" y="534427"/>
                  <a:pt x="1221494" y="493319"/>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 name="Freihandform 43"/>
          <p:cNvSpPr/>
          <p:nvPr/>
        </p:nvSpPr>
        <p:spPr>
          <a:xfrm>
            <a:off x="6208295" y="4072090"/>
            <a:ext cx="2046570" cy="1330093"/>
          </a:xfrm>
          <a:custGeom>
            <a:avLst/>
            <a:gdLst>
              <a:gd name="connsiteX0" fmla="*/ 0 w 2046570"/>
              <a:gd name="connsiteY0" fmla="*/ 247247 h 1330093"/>
              <a:gd name="connsiteX1" fmla="*/ 613610 w 2046570"/>
              <a:gd name="connsiteY1" fmla="*/ 18647 h 1330093"/>
              <a:gd name="connsiteX2" fmla="*/ 1179094 w 2046570"/>
              <a:gd name="connsiteY2" fmla="*/ 680384 h 1330093"/>
              <a:gd name="connsiteX3" fmla="*/ 1347537 w 2046570"/>
              <a:gd name="connsiteY3" fmla="*/ 1330089 h 1330093"/>
              <a:gd name="connsiteX4" fmla="*/ 1985210 w 2046570"/>
              <a:gd name="connsiteY4" fmla="*/ 692415 h 1330093"/>
              <a:gd name="connsiteX5" fmla="*/ 1985210 w 2046570"/>
              <a:gd name="connsiteY5" fmla="*/ 680384 h 133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6570" h="1330093">
                <a:moveTo>
                  <a:pt x="0" y="247247"/>
                </a:moveTo>
                <a:cubicBezTo>
                  <a:pt x="208547" y="96852"/>
                  <a:pt x="417094" y="-53543"/>
                  <a:pt x="613610" y="18647"/>
                </a:cubicBezTo>
                <a:cubicBezTo>
                  <a:pt x="810126" y="90836"/>
                  <a:pt x="1056773" y="461810"/>
                  <a:pt x="1179094" y="680384"/>
                </a:cubicBezTo>
                <a:cubicBezTo>
                  <a:pt x="1301415" y="898958"/>
                  <a:pt x="1213184" y="1328084"/>
                  <a:pt x="1347537" y="1330089"/>
                </a:cubicBezTo>
                <a:cubicBezTo>
                  <a:pt x="1481890" y="1332094"/>
                  <a:pt x="1985210" y="692415"/>
                  <a:pt x="1985210" y="692415"/>
                </a:cubicBezTo>
                <a:cubicBezTo>
                  <a:pt x="2091489" y="584131"/>
                  <a:pt x="2038349" y="632257"/>
                  <a:pt x="1985210" y="680384"/>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3" name="Freihandform 42"/>
          <p:cNvSpPr/>
          <p:nvPr/>
        </p:nvSpPr>
        <p:spPr>
          <a:xfrm>
            <a:off x="2021305" y="4629540"/>
            <a:ext cx="3621506" cy="1025345"/>
          </a:xfrm>
          <a:custGeom>
            <a:avLst/>
            <a:gdLst>
              <a:gd name="connsiteX0" fmla="*/ 0 w 3621506"/>
              <a:gd name="connsiteY0" fmla="*/ 255281 h 1025345"/>
              <a:gd name="connsiteX1" fmla="*/ 902369 w 3621506"/>
              <a:gd name="connsiteY1" fmla="*/ 279344 h 1025345"/>
              <a:gd name="connsiteX2" fmla="*/ 1275348 w 3621506"/>
              <a:gd name="connsiteY2" fmla="*/ 628260 h 1025345"/>
              <a:gd name="connsiteX3" fmla="*/ 745958 w 3621506"/>
              <a:gd name="connsiteY3" fmla="*/ 1025302 h 1025345"/>
              <a:gd name="connsiteX4" fmla="*/ 661737 w 3621506"/>
              <a:gd name="connsiteY4" fmla="*/ 604197 h 1025345"/>
              <a:gd name="connsiteX5" fmla="*/ 1106906 w 3621506"/>
              <a:gd name="connsiteY5" fmla="*/ 267313 h 1025345"/>
              <a:gd name="connsiteX6" fmla="*/ 1804737 w 3621506"/>
              <a:gd name="connsiteY6" fmla="*/ 568102 h 1025345"/>
              <a:gd name="connsiteX7" fmla="*/ 2358190 w 3621506"/>
              <a:gd name="connsiteY7" fmla="*/ 592165 h 1025345"/>
              <a:gd name="connsiteX8" fmla="*/ 2382253 w 3621506"/>
              <a:gd name="connsiteY8" fmla="*/ 26681 h 1025345"/>
              <a:gd name="connsiteX9" fmla="*/ 1768642 w 3621506"/>
              <a:gd name="connsiteY9" fmla="*/ 183092 h 1025345"/>
              <a:gd name="connsiteX10" fmla="*/ 2358190 w 3621506"/>
              <a:gd name="connsiteY10" fmla="*/ 977176 h 1025345"/>
              <a:gd name="connsiteX11" fmla="*/ 3621506 w 3621506"/>
              <a:gd name="connsiteY11" fmla="*/ 580134 h 1025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21506" h="1025345">
                <a:moveTo>
                  <a:pt x="0" y="255281"/>
                </a:moveTo>
                <a:cubicBezTo>
                  <a:pt x="344905" y="236231"/>
                  <a:pt x="689811" y="217181"/>
                  <a:pt x="902369" y="279344"/>
                </a:cubicBezTo>
                <a:cubicBezTo>
                  <a:pt x="1114927" y="341507"/>
                  <a:pt x="1301417" y="503934"/>
                  <a:pt x="1275348" y="628260"/>
                </a:cubicBezTo>
                <a:cubicBezTo>
                  <a:pt x="1249280" y="752586"/>
                  <a:pt x="848226" y="1029312"/>
                  <a:pt x="745958" y="1025302"/>
                </a:cubicBezTo>
                <a:cubicBezTo>
                  <a:pt x="643690" y="1021292"/>
                  <a:pt x="601579" y="730528"/>
                  <a:pt x="661737" y="604197"/>
                </a:cubicBezTo>
                <a:cubicBezTo>
                  <a:pt x="721895" y="477866"/>
                  <a:pt x="916406" y="273329"/>
                  <a:pt x="1106906" y="267313"/>
                </a:cubicBezTo>
                <a:cubicBezTo>
                  <a:pt x="1297406" y="261297"/>
                  <a:pt x="1596190" y="513960"/>
                  <a:pt x="1804737" y="568102"/>
                </a:cubicBezTo>
                <a:cubicBezTo>
                  <a:pt x="2013284" y="622244"/>
                  <a:pt x="2261938" y="682402"/>
                  <a:pt x="2358190" y="592165"/>
                </a:cubicBezTo>
                <a:cubicBezTo>
                  <a:pt x="2454442" y="501928"/>
                  <a:pt x="2480511" y="94860"/>
                  <a:pt x="2382253" y="26681"/>
                </a:cubicBezTo>
                <a:cubicBezTo>
                  <a:pt x="2283995" y="-41498"/>
                  <a:pt x="1772652" y="24676"/>
                  <a:pt x="1768642" y="183092"/>
                </a:cubicBezTo>
                <a:cubicBezTo>
                  <a:pt x="1764632" y="341508"/>
                  <a:pt x="2049379" y="911002"/>
                  <a:pt x="2358190" y="977176"/>
                </a:cubicBezTo>
                <a:cubicBezTo>
                  <a:pt x="2667001" y="1043350"/>
                  <a:pt x="3144253" y="811742"/>
                  <a:pt x="3621506" y="580134"/>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Freihandform 41"/>
          <p:cNvSpPr/>
          <p:nvPr/>
        </p:nvSpPr>
        <p:spPr>
          <a:xfrm>
            <a:off x="221051" y="3016726"/>
            <a:ext cx="2943254" cy="1773703"/>
          </a:xfrm>
          <a:custGeom>
            <a:avLst/>
            <a:gdLst>
              <a:gd name="connsiteX0" fmla="*/ 2943254 w 2943254"/>
              <a:gd name="connsiteY0" fmla="*/ 484463 h 1773703"/>
              <a:gd name="connsiteX1" fmla="*/ 1114454 w 2943254"/>
              <a:gd name="connsiteY1" fmla="*/ 376179 h 1773703"/>
              <a:gd name="connsiteX2" fmla="*/ 1451338 w 2943254"/>
              <a:gd name="connsiteY2" fmla="*/ 15232 h 1773703"/>
              <a:gd name="connsiteX3" fmla="*/ 2089012 w 2943254"/>
              <a:gd name="connsiteY3" fmla="*/ 123516 h 1773703"/>
              <a:gd name="connsiteX4" fmla="*/ 224117 w 2943254"/>
              <a:gd name="connsiteY4" fmla="*/ 628842 h 1773703"/>
              <a:gd name="connsiteX5" fmla="*/ 115833 w 2943254"/>
              <a:gd name="connsiteY5" fmla="*/ 1615432 h 1773703"/>
              <a:gd name="connsiteX6" fmla="*/ 970075 w 2943254"/>
              <a:gd name="connsiteY6" fmla="*/ 1759811 h 1773703"/>
              <a:gd name="connsiteX7" fmla="*/ 982107 w 2943254"/>
              <a:gd name="connsiteY7" fmla="*/ 1759811 h 177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43254" h="1773703">
                <a:moveTo>
                  <a:pt x="2943254" y="484463"/>
                </a:moveTo>
                <a:cubicBezTo>
                  <a:pt x="2153180" y="469423"/>
                  <a:pt x="1363107" y="454384"/>
                  <a:pt x="1114454" y="376179"/>
                </a:cubicBezTo>
                <a:cubicBezTo>
                  <a:pt x="865801" y="297974"/>
                  <a:pt x="1288912" y="57342"/>
                  <a:pt x="1451338" y="15232"/>
                </a:cubicBezTo>
                <a:cubicBezTo>
                  <a:pt x="1613764" y="-26878"/>
                  <a:pt x="2293549" y="21248"/>
                  <a:pt x="2089012" y="123516"/>
                </a:cubicBezTo>
                <a:cubicBezTo>
                  <a:pt x="1884475" y="225784"/>
                  <a:pt x="552980" y="380189"/>
                  <a:pt x="224117" y="628842"/>
                </a:cubicBezTo>
                <a:cubicBezTo>
                  <a:pt x="-104746" y="877495"/>
                  <a:pt x="-8493" y="1426937"/>
                  <a:pt x="115833" y="1615432"/>
                </a:cubicBezTo>
                <a:cubicBezTo>
                  <a:pt x="240159" y="1803927"/>
                  <a:pt x="970075" y="1759811"/>
                  <a:pt x="970075" y="1759811"/>
                </a:cubicBezTo>
                <a:cubicBezTo>
                  <a:pt x="1114454" y="1783874"/>
                  <a:pt x="1048280" y="1771842"/>
                  <a:pt x="982107" y="1759811"/>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Freihandform 40"/>
          <p:cNvSpPr/>
          <p:nvPr/>
        </p:nvSpPr>
        <p:spPr>
          <a:xfrm>
            <a:off x="4439653" y="2243750"/>
            <a:ext cx="2490536" cy="1403102"/>
          </a:xfrm>
          <a:custGeom>
            <a:avLst/>
            <a:gdLst>
              <a:gd name="connsiteX0" fmla="*/ 2490536 w 2490536"/>
              <a:gd name="connsiteY0" fmla="*/ 944618 h 1403102"/>
              <a:gd name="connsiteX1" fmla="*/ 1479884 w 2490536"/>
              <a:gd name="connsiteY1" fmla="*/ 776176 h 1403102"/>
              <a:gd name="connsiteX2" fmla="*/ 1094873 w 2490536"/>
              <a:gd name="connsiteY2" fmla="*/ 162566 h 1403102"/>
              <a:gd name="connsiteX3" fmla="*/ 1491915 w 2490536"/>
              <a:gd name="connsiteY3" fmla="*/ 18187 h 1403102"/>
              <a:gd name="connsiteX4" fmla="*/ 1648326 w 2490536"/>
              <a:gd name="connsiteY4" fmla="*/ 487418 h 1403102"/>
              <a:gd name="connsiteX5" fmla="*/ 1082842 w 2490536"/>
              <a:gd name="connsiteY5" fmla="*/ 1257439 h 1403102"/>
              <a:gd name="connsiteX6" fmla="*/ 0 w 2490536"/>
              <a:gd name="connsiteY6" fmla="*/ 1401818 h 1403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0536" h="1403102">
                <a:moveTo>
                  <a:pt x="2490536" y="944618"/>
                </a:moveTo>
                <a:cubicBezTo>
                  <a:pt x="2101515" y="925568"/>
                  <a:pt x="1712494" y="906518"/>
                  <a:pt x="1479884" y="776176"/>
                </a:cubicBezTo>
                <a:cubicBezTo>
                  <a:pt x="1247274" y="645834"/>
                  <a:pt x="1092868" y="288897"/>
                  <a:pt x="1094873" y="162566"/>
                </a:cubicBezTo>
                <a:cubicBezTo>
                  <a:pt x="1096878" y="36235"/>
                  <a:pt x="1399673" y="-35955"/>
                  <a:pt x="1491915" y="18187"/>
                </a:cubicBezTo>
                <a:cubicBezTo>
                  <a:pt x="1584157" y="72329"/>
                  <a:pt x="1716505" y="280876"/>
                  <a:pt x="1648326" y="487418"/>
                </a:cubicBezTo>
                <a:cubicBezTo>
                  <a:pt x="1580147" y="693960"/>
                  <a:pt x="1357563" y="1105039"/>
                  <a:pt x="1082842" y="1257439"/>
                </a:cubicBezTo>
                <a:cubicBezTo>
                  <a:pt x="808121" y="1409839"/>
                  <a:pt x="404060" y="1405828"/>
                  <a:pt x="0" y="1401818"/>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Freihandform 28"/>
          <p:cNvSpPr/>
          <p:nvPr/>
        </p:nvSpPr>
        <p:spPr>
          <a:xfrm>
            <a:off x="7531768" y="1455821"/>
            <a:ext cx="3369451" cy="1925224"/>
          </a:xfrm>
          <a:custGeom>
            <a:avLst/>
            <a:gdLst>
              <a:gd name="connsiteX0" fmla="*/ 3043990 w 3369451"/>
              <a:gd name="connsiteY0" fmla="*/ 0 h 1925224"/>
              <a:gd name="connsiteX1" fmla="*/ 3368843 w 3369451"/>
              <a:gd name="connsiteY1" fmla="*/ 890337 h 1925224"/>
              <a:gd name="connsiteX2" fmla="*/ 2971800 w 3369451"/>
              <a:gd name="connsiteY2" fmla="*/ 1311442 h 1925224"/>
              <a:gd name="connsiteX3" fmla="*/ 2358190 w 3369451"/>
              <a:gd name="connsiteY3" fmla="*/ 974558 h 1925224"/>
              <a:gd name="connsiteX4" fmla="*/ 2358190 w 3369451"/>
              <a:gd name="connsiteY4" fmla="*/ 1588168 h 1925224"/>
              <a:gd name="connsiteX5" fmla="*/ 1828800 w 3369451"/>
              <a:gd name="connsiteY5" fmla="*/ 1925053 h 1925224"/>
              <a:gd name="connsiteX6" fmla="*/ 0 w 3369451"/>
              <a:gd name="connsiteY6" fmla="*/ 1624263 h 192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69451" h="1925224">
                <a:moveTo>
                  <a:pt x="3043990" y="0"/>
                </a:moveTo>
                <a:cubicBezTo>
                  <a:pt x="3212432" y="335881"/>
                  <a:pt x="3380875" y="671763"/>
                  <a:pt x="3368843" y="890337"/>
                </a:cubicBezTo>
                <a:cubicBezTo>
                  <a:pt x="3356811" y="1108911"/>
                  <a:pt x="3140242" y="1297405"/>
                  <a:pt x="2971800" y="1311442"/>
                </a:cubicBezTo>
                <a:cubicBezTo>
                  <a:pt x="2803358" y="1325479"/>
                  <a:pt x="2460458" y="928437"/>
                  <a:pt x="2358190" y="974558"/>
                </a:cubicBezTo>
                <a:cubicBezTo>
                  <a:pt x="2255922" y="1020679"/>
                  <a:pt x="2446422" y="1429752"/>
                  <a:pt x="2358190" y="1588168"/>
                </a:cubicBezTo>
                <a:cubicBezTo>
                  <a:pt x="2269958" y="1746584"/>
                  <a:pt x="2221832" y="1919037"/>
                  <a:pt x="1828800" y="1925053"/>
                </a:cubicBezTo>
                <a:cubicBezTo>
                  <a:pt x="1435768" y="1931069"/>
                  <a:pt x="717884" y="1777666"/>
                  <a:pt x="0" y="1624263"/>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Freihandform 27"/>
          <p:cNvSpPr/>
          <p:nvPr/>
        </p:nvSpPr>
        <p:spPr>
          <a:xfrm>
            <a:off x="7748337" y="162525"/>
            <a:ext cx="2899610" cy="2748795"/>
          </a:xfrm>
          <a:custGeom>
            <a:avLst/>
            <a:gdLst>
              <a:gd name="connsiteX0" fmla="*/ 0 w 2899610"/>
              <a:gd name="connsiteY0" fmla="*/ 968443 h 2748795"/>
              <a:gd name="connsiteX1" fmla="*/ 721895 w 2899610"/>
              <a:gd name="connsiteY1" fmla="*/ 1004538 h 2748795"/>
              <a:gd name="connsiteX2" fmla="*/ 1227221 w 2899610"/>
              <a:gd name="connsiteY2" fmla="*/ 1714401 h 2748795"/>
              <a:gd name="connsiteX3" fmla="*/ 1696452 w 2899610"/>
              <a:gd name="connsiteY3" fmla="*/ 2676928 h 2748795"/>
              <a:gd name="connsiteX4" fmla="*/ 962526 w 2899610"/>
              <a:gd name="connsiteY4" fmla="*/ 2592707 h 2748795"/>
              <a:gd name="connsiteX5" fmla="*/ 950495 w 2899610"/>
              <a:gd name="connsiteY5" fmla="*/ 1906907 h 2748795"/>
              <a:gd name="connsiteX6" fmla="*/ 1251284 w 2899610"/>
              <a:gd name="connsiteY6" fmla="*/ 775938 h 2748795"/>
              <a:gd name="connsiteX7" fmla="*/ 1491916 w 2899610"/>
              <a:gd name="connsiteY7" fmla="*/ 54043 h 2748795"/>
              <a:gd name="connsiteX8" fmla="*/ 2033337 w 2899610"/>
              <a:gd name="connsiteY8" fmla="*/ 126233 h 2748795"/>
              <a:gd name="connsiteX9" fmla="*/ 2899610 w 2899610"/>
              <a:gd name="connsiteY9" fmla="*/ 715780 h 2748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9610" h="2748795">
                <a:moveTo>
                  <a:pt x="0" y="968443"/>
                </a:moveTo>
                <a:cubicBezTo>
                  <a:pt x="258679" y="924327"/>
                  <a:pt x="517358" y="880212"/>
                  <a:pt x="721895" y="1004538"/>
                </a:cubicBezTo>
                <a:cubicBezTo>
                  <a:pt x="926432" y="1128864"/>
                  <a:pt x="1064795" y="1435669"/>
                  <a:pt x="1227221" y="1714401"/>
                </a:cubicBezTo>
                <a:cubicBezTo>
                  <a:pt x="1389647" y="1993133"/>
                  <a:pt x="1740568" y="2530544"/>
                  <a:pt x="1696452" y="2676928"/>
                </a:cubicBezTo>
                <a:cubicBezTo>
                  <a:pt x="1652336" y="2823312"/>
                  <a:pt x="1086852" y="2721044"/>
                  <a:pt x="962526" y="2592707"/>
                </a:cubicBezTo>
                <a:cubicBezTo>
                  <a:pt x="838200" y="2464370"/>
                  <a:pt x="902369" y="2209702"/>
                  <a:pt x="950495" y="1906907"/>
                </a:cubicBezTo>
                <a:cubicBezTo>
                  <a:pt x="998621" y="1604112"/>
                  <a:pt x="1161047" y="1084749"/>
                  <a:pt x="1251284" y="775938"/>
                </a:cubicBezTo>
                <a:cubicBezTo>
                  <a:pt x="1341521" y="467127"/>
                  <a:pt x="1361574" y="162327"/>
                  <a:pt x="1491916" y="54043"/>
                </a:cubicBezTo>
                <a:cubicBezTo>
                  <a:pt x="1622258" y="-54241"/>
                  <a:pt x="1798721" y="15944"/>
                  <a:pt x="2033337" y="126233"/>
                </a:cubicBezTo>
                <a:cubicBezTo>
                  <a:pt x="2267953" y="236522"/>
                  <a:pt x="2583781" y="476151"/>
                  <a:pt x="2899610" y="715780"/>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Freihandform 26"/>
          <p:cNvSpPr/>
          <p:nvPr/>
        </p:nvSpPr>
        <p:spPr>
          <a:xfrm>
            <a:off x="4319337" y="191679"/>
            <a:ext cx="2319618" cy="1613755"/>
          </a:xfrm>
          <a:custGeom>
            <a:avLst/>
            <a:gdLst>
              <a:gd name="connsiteX0" fmla="*/ 0 w 2319618"/>
              <a:gd name="connsiteY0" fmla="*/ 638500 h 1613755"/>
              <a:gd name="connsiteX1" fmla="*/ 216568 w 2319618"/>
              <a:gd name="connsiteY1" fmla="*/ 24889 h 1613755"/>
              <a:gd name="connsiteX2" fmla="*/ 661737 w 2319618"/>
              <a:gd name="connsiteY2" fmla="*/ 265521 h 1613755"/>
              <a:gd name="connsiteX3" fmla="*/ 1179095 w 2319618"/>
              <a:gd name="connsiteY3" fmla="*/ 373805 h 1613755"/>
              <a:gd name="connsiteX4" fmla="*/ 1263316 w 2319618"/>
              <a:gd name="connsiteY4" fmla="*/ 12858 h 1613755"/>
              <a:gd name="connsiteX5" fmla="*/ 1540042 w 2319618"/>
              <a:gd name="connsiteY5" fmla="*/ 229426 h 1613755"/>
              <a:gd name="connsiteX6" fmla="*/ 1323474 w 2319618"/>
              <a:gd name="connsiteY6" fmla="*/ 1564932 h 1613755"/>
              <a:gd name="connsiteX7" fmla="*/ 1034716 w 2319618"/>
              <a:gd name="connsiteY7" fmla="*/ 1288205 h 1613755"/>
              <a:gd name="connsiteX8" fmla="*/ 1251284 w 2319618"/>
              <a:gd name="connsiteY8" fmla="*/ 951321 h 1613755"/>
              <a:gd name="connsiteX9" fmla="*/ 2225842 w 2319618"/>
              <a:gd name="connsiteY9" fmla="*/ 746784 h 1613755"/>
              <a:gd name="connsiteX10" fmla="*/ 2225842 w 2319618"/>
              <a:gd name="connsiteY10" fmla="*/ 722721 h 1613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19618" h="1613755">
                <a:moveTo>
                  <a:pt x="0" y="638500"/>
                </a:moveTo>
                <a:cubicBezTo>
                  <a:pt x="53139" y="362776"/>
                  <a:pt x="106279" y="87052"/>
                  <a:pt x="216568" y="24889"/>
                </a:cubicBezTo>
                <a:cubicBezTo>
                  <a:pt x="326857" y="-37274"/>
                  <a:pt x="501316" y="207368"/>
                  <a:pt x="661737" y="265521"/>
                </a:cubicBezTo>
                <a:cubicBezTo>
                  <a:pt x="822158" y="323674"/>
                  <a:pt x="1078832" y="415915"/>
                  <a:pt x="1179095" y="373805"/>
                </a:cubicBezTo>
                <a:cubicBezTo>
                  <a:pt x="1279358" y="331695"/>
                  <a:pt x="1203158" y="36921"/>
                  <a:pt x="1263316" y="12858"/>
                </a:cubicBezTo>
                <a:cubicBezTo>
                  <a:pt x="1323474" y="-11205"/>
                  <a:pt x="1530016" y="-29253"/>
                  <a:pt x="1540042" y="229426"/>
                </a:cubicBezTo>
                <a:cubicBezTo>
                  <a:pt x="1550068" y="488105"/>
                  <a:pt x="1407695" y="1388469"/>
                  <a:pt x="1323474" y="1564932"/>
                </a:cubicBezTo>
                <a:cubicBezTo>
                  <a:pt x="1239253" y="1741395"/>
                  <a:pt x="1046748" y="1390474"/>
                  <a:pt x="1034716" y="1288205"/>
                </a:cubicBezTo>
                <a:cubicBezTo>
                  <a:pt x="1022684" y="1185937"/>
                  <a:pt x="1052763" y="1041558"/>
                  <a:pt x="1251284" y="951321"/>
                </a:cubicBezTo>
                <a:cubicBezTo>
                  <a:pt x="1449805" y="861084"/>
                  <a:pt x="2225842" y="746784"/>
                  <a:pt x="2225842" y="746784"/>
                </a:cubicBezTo>
                <a:cubicBezTo>
                  <a:pt x="2388268" y="708684"/>
                  <a:pt x="2307055" y="715702"/>
                  <a:pt x="2225842" y="722721"/>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Freihandform 25"/>
          <p:cNvSpPr/>
          <p:nvPr/>
        </p:nvSpPr>
        <p:spPr>
          <a:xfrm>
            <a:off x="1181819" y="420682"/>
            <a:ext cx="2380890" cy="1399492"/>
          </a:xfrm>
          <a:custGeom>
            <a:avLst/>
            <a:gdLst>
              <a:gd name="connsiteX0" fmla="*/ 0 w 2380890"/>
              <a:gd name="connsiteY0" fmla="*/ 1399492 h 1399492"/>
              <a:gd name="connsiteX1" fmla="*/ 422694 w 2380890"/>
              <a:gd name="connsiteY1" fmla="*/ 2012 h 1399492"/>
              <a:gd name="connsiteX2" fmla="*/ 1250830 w 2380890"/>
              <a:gd name="connsiteY2" fmla="*/ 1080314 h 1399492"/>
              <a:gd name="connsiteX3" fmla="*/ 2380890 w 2380890"/>
              <a:gd name="connsiteY3" fmla="*/ 683499 h 1399492"/>
              <a:gd name="connsiteX4" fmla="*/ 2380890 w 2380890"/>
              <a:gd name="connsiteY4" fmla="*/ 683499 h 1399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0890" h="1399492">
                <a:moveTo>
                  <a:pt x="0" y="1399492"/>
                </a:moveTo>
                <a:cubicBezTo>
                  <a:pt x="107111" y="727350"/>
                  <a:pt x="214222" y="55208"/>
                  <a:pt x="422694" y="2012"/>
                </a:cubicBezTo>
                <a:cubicBezTo>
                  <a:pt x="631166" y="-51184"/>
                  <a:pt x="924464" y="966733"/>
                  <a:pt x="1250830" y="1080314"/>
                </a:cubicBezTo>
                <a:lnTo>
                  <a:pt x="2380890" y="683499"/>
                </a:lnTo>
                <a:lnTo>
                  <a:pt x="2380890" y="683499"/>
                </a:ln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p:cNvPicPr>
            <a:picLocks noChangeAspect="1"/>
          </p:cNvPicPr>
          <p:nvPr/>
        </p:nvPicPr>
        <p:blipFill>
          <a:blip r:embed="rId2"/>
          <a:stretch>
            <a:fillRect/>
          </a:stretch>
        </p:blipFill>
        <p:spPr>
          <a:xfrm>
            <a:off x="6539524" y="2570165"/>
            <a:ext cx="1767993" cy="1329043"/>
          </a:xfrm>
          <a:prstGeom prst="rect">
            <a:avLst/>
          </a:prstGeom>
        </p:spPr>
      </p:pic>
      <p:sp>
        <p:nvSpPr>
          <p:cNvPr id="2" name="Datumsplatzhalter 1"/>
          <p:cNvSpPr>
            <a:spLocks noGrp="1"/>
          </p:cNvSpPr>
          <p:nvPr>
            <p:ph type="dt" sz="half" idx="10"/>
          </p:nvPr>
        </p:nvSpPr>
        <p:spPr/>
        <p:txBody>
          <a:bodyPr/>
          <a:lstStyle/>
          <a:p>
            <a:fld id="{02BFD2AD-3D3E-4568-A7E3-6AECD1E74508}" type="datetime1">
              <a:rPr lang="de-DE" smtClean="0"/>
              <a:t>03.04.2025</a:t>
            </a:fld>
            <a:endParaRPr lang="de-DE"/>
          </a:p>
        </p:txBody>
      </p:sp>
      <p:sp>
        <p:nvSpPr>
          <p:cNvPr id="3" name="Fußzeilenplatzhalter 2"/>
          <p:cNvSpPr>
            <a:spLocks noGrp="1"/>
          </p:cNvSpPr>
          <p:nvPr>
            <p:ph type="ftr" sz="quarter" idx="11"/>
          </p:nvPr>
        </p:nvSpPr>
        <p:spPr/>
        <p:txBody>
          <a:bodyPr/>
          <a:lstStyle/>
          <a:p>
            <a:r>
              <a:rPr lang="de-DE"/>
              <a:t>Andrea Peter-Wehner</a:t>
            </a:r>
            <a:endParaRPr lang="de-DE" dirty="0"/>
          </a:p>
        </p:txBody>
      </p:sp>
      <p:pic>
        <p:nvPicPr>
          <p:cNvPr id="4" name="Grafik 3"/>
          <p:cNvPicPr>
            <a:picLocks noChangeAspect="1"/>
          </p:cNvPicPr>
          <p:nvPr/>
        </p:nvPicPr>
        <p:blipFill rotWithShape="1">
          <a:blip r:embed="rId3"/>
          <a:srcRect l="27311" t="32842" r="27193" b="33055"/>
          <a:stretch/>
        </p:blipFill>
        <p:spPr>
          <a:xfrm>
            <a:off x="331705" y="1424460"/>
            <a:ext cx="1766967" cy="1324538"/>
          </a:xfrm>
          <a:prstGeom prst="rect">
            <a:avLst/>
          </a:prstGeom>
        </p:spPr>
      </p:pic>
      <p:pic>
        <p:nvPicPr>
          <p:cNvPr id="5" name="Grafik 4"/>
          <p:cNvPicPr>
            <a:picLocks noChangeAspect="1"/>
          </p:cNvPicPr>
          <p:nvPr/>
        </p:nvPicPr>
        <p:blipFill>
          <a:blip r:embed="rId2"/>
          <a:stretch>
            <a:fillRect/>
          </a:stretch>
        </p:blipFill>
        <p:spPr>
          <a:xfrm>
            <a:off x="3260365" y="592279"/>
            <a:ext cx="1767993" cy="1329043"/>
          </a:xfrm>
          <a:prstGeom prst="rect">
            <a:avLst/>
          </a:prstGeom>
        </p:spPr>
      </p:pic>
      <p:pic>
        <p:nvPicPr>
          <p:cNvPr id="6" name="Grafik 5"/>
          <p:cNvPicPr>
            <a:picLocks noChangeAspect="1"/>
          </p:cNvPicPr>
          <p:nvPr/>
        </p:nvPicPr>
        <p:blipFill>
          <a:blip r:embed="rId2"/>
          <a:stretch>
            <a:fillRect/>
          </a:stretch>
        </p:blipFill>
        <p:spPr>
          <a:xfrm>
            <a:off x="6206650" y="329933"/>
            <a:ext cx="1767993" cy="1329043"/>
          </a:xfrm>
          <a:prstGeom prst="rect">
            <a:avLst/>
          </a:prstGeom>
        </p:spPr>
      </p:pic>
      <p:pic>
        <p:nvPicPr>
          <p:cNvPr id="7" name="Grafik 6"/>
          <p:cNvPicPr>
            <a:picLocks noChangeAspect="1"/>
          </p:cNvPicPr>
          <p:nvPr/>
        </p:nvPicPr>
        <p:blipFill>
          <a:blip r:embed="rId2"/>
          <a:stretch>
            <a:fillRect/>
          </a:stretch>
        </p:blipFill>
        <p:spPr>
          <a:xfrm>
            <a:off x="9284783" y="448754"/>
            <a:ext cx="1767993" cy="1329043"/>
          </a:xfrm>
          <a:prstGeom prst="rect">
            <a:avLst/>
          </a:prstGeom>
        </p:spPr>
      </p:pic>
      <p:pic>
        <p:nvPicPr>
          <p:cNvPr id="9" name="Grafik 8"/>
          <p:cNvPicPr>
            <a:picLocks noChangeAspect="1"/>
          </p:cNvPicPr>
          <p:nvPr/>
        </p:nvPicPr>
        <p:blipFill>
          <a:blip r:embed="rId2"/>
          <a:stretch>
            <a:fillRect/>
          </a:stretch>
        </p:blipFill>
        <p:spPr>
          <a:xfrm>
            <a:off x="2885003" y="2982710"/>
            <a:ext cx="1767993" cy="1329043"/>
          </a:xfrm>
          <a:prstGeom prst="rect">
            <a:avLst/>
          </a:prstGeom>
        </p:spPr>
      </p:pic>
      <p:pic>
        <p:nvPicPr>
          <p:cNvPr id="10" name="Grafik 9"/>
          <p:cNvPicPr>
            <a:picLocks noChangeAspect="1"/>
          </p:cNvPicPr>
          <p:nvPr/>
        </p:nvPicPr>
        <p:blipFill>
          <a:blip r:embed="rId2"/>
          <a:stretch>
            <a:fillRect/>
          </a:stretch>
        </p:blipFill>
        <p:spPr>
          <a:xfrm>
            <a:off x="4804884" y="4348797"/>
            <a:ext cx="1767993" cy="1329043"/>
          </a:xfrm>
          <a:prstGeom prst="rect">
            <a:avLst/>
          </a:prstGeom>
        </p:spPr>
      </p:pic>
      <p:pic>
        <p:nvPicPr>
          <p:cNvPr id="11" name="Grafik 10"/>
          <p:cNvPicPr>
            <a:picLocks noChangeAspect="1"/>
          </p:cNvPicPr>
          <p:nvPr/>
        </p:nvPicPr>
        <p:blipFill>
          <a:blip r:embed="rId2"/>
          <a:stretch>
            <a:fillRect/>
          </a:stretch>
        </p:blipFill>
        <p:spPr>
          <a:xfrm>
            <a:off x="599395" y="3915562"/>
            <a:ext cx="1767993" cy="1329043"/>
          </a:xfrm>
          <a:prstGeom prst="rect">
            <a:avLst/>
          </a:prstGeom>
        </p:spPr>
      </p:pic>
      <p:pic>
        <p:nvPicPr>
          <p:cNvPr id="13" name="Grafik 12"/>
          <p:cNvPicPr>
            <a:picLocks noChangeAspect="1"/>
          </p:cNvPicPr>
          <p:nvPr/>
        </p:nvPicPr>
        <p:blipFill>
          <a:blip r:embed="rId2"/>
          <a:stretch>
            <a:fillRect/>
          </a:stretch>
        </p:blipFill>
        <p:spPr>
          <a:xfrm>
            <a:off x="7924799" y="4381990"/>
            <a:ext cx="1767993" cy="1329043"/>
          </a:xfrm>
          <a:prstGeom prst="rect">
            <a:avLst/>
          </a:prstGeom>
        </p:spPr>
      </p:pic>
      <p:pic>
        <p:nvPicPr>
          <p:cNvPr id="14" name="Grafik 13"/>
          <p:cNvPicPr>
            <a:picLocks noChangeAspect="1"/>
          </p:cNvPicPr>
          <p:nvPr/>
        </p:nvPicPr>
        <p:blipFill>
          <a:blip r:embed="rId4"/>
          <a:stretch>
            <a:fillRect/>
          </a:stretch>
        </p:blipFill>
        <p:spPr>
          <a:xfrm rot="9410483">
            <a:off x="9837662" y="3270522"/>
            <a:ext cx="2338008" cy="2397957"/>
          </a:xfrm>
          <a:prstGeom prst="rect">
            <a:avLst/>
          </a:prstGeom>
        </p:spPr>
      </p:pic>
      <p:sp>
        <p:nvSpPr>
          <p:cNvPr id="15" name="Textfeld 14"/>
          <p:cNvSpPr txBox="1"/>
          <p:nvPr/>
        </p:nvSpPr>
        <p:spPr>
          <a:xfrm>
            <a:off x="871781" y="4837704"/>
            <a:ext cx="1223220" cy="338554"/>
          </a:xfrm>
          <a:prstGeom prst="rect">
            <a:avLst/>
          </a:prstGeom>
          <a:noFill/>
        </p:spPr>
        <p:txBody>
          <a:bodyPr wrap="none" rtlCol="0">
            <a:spAutoFit/>
          </a:bodyPr>
          <a:lstStyle/>
          <a:p>
            <a:r>
              <a:rPr lang="de-DE" sz="1600" dirty="0">
                <a:solidFill>
                  <a:srgbClr val="006B95"/>
                </a:solidFill>
              </a:rPr>
              <a:t>Ferienkurse</a:t>
            </a:r>
          </a:p>
        </p:txBody>
      </p:sp>
      <p:sp>
        <p:nvSpPr>
          <p:cNvPr id="16" name="Textfeld 15"/>
          <p:cNvSpPr txBox="1"/>
          <p:nvPr/>
        </p:nvSpPr>
        <p:spPr>
          <a:xfrm>
            <a:off x="3357810" y="1551919"/>
            <a:ext cx="1625510" cy="307777"/>
          </a:xfrm>
          <a:prstGeom prst="rect">
            <a:avLst/>
          </a:prstGeom>
          <a:noFill/>
        </p:spPr>
        <p:txBody>
          <a:bodyPr wrap="none" rtlCol="0">
            <a:spAutoFit/>
          </a:bodyPr>
          <a:lstStyle/>
          <a:p>
            <a:pPr algn="ctr"/>
            <a:r>
              <a:rPr lang="de-DE" sz="1400" dirty="0">
                <a:solidFill>
                  <a:srgbClr val="006B95"/>
                </a:solidFill>
              </a:rPr>
              <a:t>Die Webakademie</a:t>
            </a:r>
          </a:p>
        </p:txBody>
      </p:sp>
      <p:sp>
        <p:nvSpPr>
          <p:cNvPr id="17" name="Textfeld 16"/>
          <p:cNvSpPr txBox="1"/>
          <p:nvPr/>
        </p:nvSpPr>
        <p:spPr>
          <a:xfrm>
            <a:off x="6542105" y="1254431"/>
            <a:ext cx="1104790" cy="338554"/>
          </a:xfrm>
          <a:prstGeom prst="rect">
            <a:avLst/>
          </a:prstGeom>
          <a:noFill/>
        </p:spPr>
        <p:txBody>
          <a:bodyPr wrap="none" rtlCol="0">
            <a:spAutoFit/>
          </a:bodyPr>
          <a:lstStyle/>
          <a:p>
            <a:r>
              <a:rPr lang="de-DE" sz="1600" dirty="0">
                <a:solidFill>
                  <a:srgbClr val="006B95"/>
                </a:solidFill>
              </a:rPr>
              <a:t>Begabung</a:t>
            </a:r>
          </a:p>
        </p:txBody>
      </p:sp>
      <p:sp>
        <p:nvSpPr>
          <p:cNvPr id="18" name="Textfeld 17"/>
          <p:cNvSpPr txBox="1"/>
          <p:nvPr/>
        </p:nvSpPr>
        <p:spPr>
          <a:xfrm>
            <a:off x="9675695" y="1316132"/>
            <a:ext cx="986167" cy="461665"/>
          </a:xfrm>
          <a:prstGeom prst="rect">
            <a:avLst/>
          </a:prstGeom>
          <a:noFill/>
        </p:spPr>
        <p:txBody>
          <a:bodyPr wrap="none" rtlCol="0">
            <a:spAutoFit/>
          </a:bodyPr>
          <a:lstStyle/>
          <a:p>
            <a:pPr algn="ctr"/>
            <a:r>
              <a:rPr lang="de-DE" sz="1200" dirty="0">
                <a:solidFill>
                  <a:srgbClr val="006B95"/>
                </a:solidFill>
              </a:rPr>
              <a:t>Schulgesetz</a:t>
            </a:r>
          </a:p>
          <a:p>
            <a:pPr algn="ctr"/>
            <a:r>
              <a:rPr lang="de-DE" sz="1200" dirty="0">
                <a:solidFill>
                  <a:srgbClr val="006B95"/>
                </a:solidFill>
              </a:rPr>
              <a:t>Lehrplan</a:t>
            </a:r>
          </a:p>
        </p:txBody>
      </p:sp>
      <p:sp>
        <p:nvSpPr>
          <p:cNvPr id="19" name="Textfeld 18"/>
          <p:cNvSpPr txBox="1"/>
          <p:nvPr/>
        </p:nvSpPr>
        <p:spPr>
          <a:xfrm>
            <a:off x="6870052" y="3441381"/>
            <a:ext cx="1185453" cy="461665"/>
          </a:xfrm>
          <a:prstGeom prst="rect">
            <a:avLst/>
          </a:prstGeom>
          <a:noFill/>
        </p:spPr>
        <p:txBody>
          <a:bodyPr wrap="none" rtlCol="0">
            <a:spAutoFit/>
          </a:bodyPr>
          <a:lstStyle/>
          <a:p>
            <a:pPr algn="ctr"/>
            <a:r>
              <a:rPr lang="de-DE" sz="1200" dirty="0">
                <a:solidFill>
                  <a:srgbClr val="006B95"/>
                </a:solidFill>
              </a:rPr>
              <a:t>Möglichkeiten </a:t>
            </a:r>
          </a:p>
          <a:p>
            <a:pPr algn="ctr"/>
            <a:r>
              <a:rPr lang="de-DE" sz="1200" dirty="0">
                <a:solidFill>
                  <a:srgbClr val="006B95"/>
                </a:solidFill>
              </a:rPr>
              <a:t>der Begafö</a:t>
            </a:r>
          </a:p>
        </p:txBody>
      </p:sp>
      <p:sp>
        <p:nvSpPr>
          <p:cNvPr id="20" name="Textfeld 19"/>
          <p:cNvSpPr txBox="1"/>
          <p:nvPr/>
        </p:nvSpPr>
        <p:spPr>
          <a:xfrm>
            <a:off x="3228295" y="3899208"/>
            <a:ext cx="1154290" cy="338554"/>
          </a:xfrm>
          <a:prstGeom prst="rect">
            <a:avLst/>
          </a:prstGeom>
          <a:noFill/>
        </p:spPr>
        <p:txBody>
          <a:bodyPr wrap="none" rtlCol="0">
            <a:spAutoFit/>
          </a:bodyPr>
          <a:lstStyle/>
          <a:p>
            <a:r>
              <a:rPr lang="de-DE" sz="1600" dirty="0">
                <a:solidFill>
                  <a:srgbClr val="006B95"/>
                </a:solidFill>
              </a:rPr>
              <a:t>Kursräume</a:t>
            </a:r>
          </a:p>
        </p:txBody>
      </p:sp>
      <p:sp>
        <p:nvSpPr>
          <p:cNvPr id="21" name="Textfeld 20"/>
          <p:cNvSpPr txBox="1"/>
          <p:nvPr/>
        </p:nvSpPr>
        <p:spPr>
          <a:xfrm>
            <a:off x="672411" y="2350909"/>
            <a:ext cx="1085554" cy="338554"/>
          </a:xfrm>
          <a:prstGeom prst="rect">
            <a:avLst/>
          </a:prstGeom>
          <a:noFill/>
        </p:spPr>
        <p:txBody>
          <a:bodyPr wrap="none" rtlCol="0">
            <a:spAutoFit/>
          </a:bodyPr>
          <a:lstStyle/>
          <a:p>
            <a:r>
              <a:rPr lang="de-DE" sz="1600" dirty="0" err="1">
                <a:solidFill>
                  <a:srgbClr val="006B95"/>
                </a:solidFill>
              </a:rPr>
              <a:t>Foldology</a:t>
            </a:r>
            <a:endParaRPr lang="de-DE" sz="1600" dirty="0">
              <a:solidFill>
                <a:srgbClr val="006B95"/>
              </a:solidFill>
            </a:endParaRPr>
          </a:p>
        </p:txBody>
      </p:sp>
      <p:sp>
        <p:nvSpPr>
          <p:cNvPr id="22" name="Textfeld 21"/>
          <p:cNvSpPr txBox="1"/>
          <p:nvPr/>
        </p:nvSpPr>
        <p:spPr>
          <a:xfrm>
            <a:off x="4910750" y="5251776"/>
            <a:ext cx="1556260" cy="338554"/>
          </a:xfrm>
          <a:prstGeom prst="rect">
            <a:avLst/>
          </a:prstGeom>
          <a:noFill/>
        </p:spPr>
        <p:txBody>
          <a:bodyPr wrap="none" rtlCol="0">
            <a:spAutoFit/>
          </a:bodyPr>
          <a:lstStyle/>
          <a:p>
            <a:r>
              <a:rPr lang="de-DE" sz="1600" dirty="0">
                <a:solidFill>
                  <a:srgbClr val="006B95"/>
                </a:solidFill>
              </a:rPr>
              <a:t>Selbstlernkurse</a:t>
            </a:r>
          </a:p>
        </p:txBody>
      </p:sp>
      <p:sp>
        <p:nvSpPr>
          <p:cNvPr id="24" name="Textfeld 23"/>
          <p:cNvSpPr txBox="1"/>
          <p:nvPr/>
        </p:nvSpPr>
        <p:spPr>
          <a:xfrm>
            <a:off x="7974643" y="5312137"/>
            <a:ext cx="1627882" cy="338554"/>
          </a:xfrm>
          <a:prstGeom prst="rect">
            <a:avLst/>
          </a:prstGeom>
          <a:noFill/>
        </p:spPr>
        <p:txBody>
          <a:bodyPr wrap="none" rtlCol="0">
            <a:spAutoFit/>
          </a:bodyPr>
          <a:lstStyle/>
          <a:p>
            <a:r>
              <a:rPr lang="de-DE" sz="1600" dirty="0">
                <a:solidFill>
                  <a:srgbClr val="006B95"/>
                </a:solidFill>
              </a:rPr>
              <a:t>Digitale Drehtür</a:t>
            </a:r>
          </a:p>
        </p:txBody>
      </p:sp>
    </p:spTree>
    <p:extLst>
      <p:ext uri="{BB962C8B-B14F-4D97-AF65-F5344CB8AC3E}">
        <p14:creationId xmlns:p14="http://schemas.microsoft.com/office/powerpoint/2010/main" val="406958388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3541457" y="121920"/>
            <a:ext cx="6248720" cy="5634176"/>
          </a:xfrm>
          <a:prstGeom prst="rect">
            <a:avLst/>
          </a:prstGeom>
        </p:spPr>
      </p:pic>
    </p:spTree>
    <p:extLst>
      <p:ext uri="{BB962C8B-B14F-4D97-AF65-F5344CB8AC3E}">
        <p14:creationId xmlns:p14="http://schemas.microsoft.com/office/powerpoint/2010/main" val="177834235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1804133" y="159006"/>
            <a:ext cx="9107707" cy="5525098"/>
          </a:xfrm>
          <a:prstGeom prst="rect">
            <a:avLst/>
          </a:prstGeom>
        </p:spPr>
      </p:pic>
    </p:spTree>
    <p:extLst>
      <p:ext uri="{BB962C8B-B14F-4D97-AF65-F5344CB8AC3E}">
        <p14:creationId xmlns:p14="http://schemas.microsoft.com/office/powerpoint/2010/main" val="93531309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105707" y="693174"/>
            <a:ext cx="11963045" cy="5442155"/>
          </a:xfrm>
          <a:prstGeom prst="rect">
            <a:avLst/>
          </a:prstGeom>
        </p:spPr>
      </p:pic>
    </p:spTree>
    <p:extLst>
      <p:ext uri="{BB962C8B-B14F-4D97-AF65-F5344CB8AC3E}">
        <p14:creationId xmlns:p14="http://schemas.microsoft.com/office/powerpoint/2010/main" val="237971270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feil nach rechts 2"/>
          <p:cNvSpPr/>
          <p:nvPr/>
        </p:nvSpPr>
        <p:spPr>
          <a:xfrm>
            <a:off x="0" y="3403457"/>
            <a:ext cx="12107119" cy="1527858"/>
          </a:xfrm>
          <a:prstGeom prst="rightArrow">
            <a:avLst/>
          </a:prstGeom>
          <a:solidFill>
            <a:srgbClr val="006B9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2" name="Grafik 1"/>
          <p:cNvPicPr>
            <a:picLocks noChangeAspect="1"/>
          </p:cNvPicPr>
          <p:nvPr/>
        </p:nvPicPr>
        <p:blipFill>
          <a:blip r:embed="rId3"/>
          <a:stretch>
            <a:fillRect/>
          </a:stretch>
        </p:blipFill>
        <p:spPr>
          <a:xfrm>
            <a:off x="200310" y="2982622"/>
            <a:ext cx="2395189" cy="1727300"/>
          </a:xfrm>
          <a:prstGeom prst="rect">
            <a:avLst/>
          </a:prstGeom>
          <a:ln w="47625">
            <a:solidFill>
              <a:srgbClr val="3D6C92"/>
            </a:solidFill>
          </a:ln>
        </p:spPr>
      </p:pic>
      <p:pic>
        <p:nvPicPr>
          <p:cNvPr id="4" name="Grafik 3"/>
          <p:cNvPicPr>
            <a:picLocks noChangeAspect="1"/>
          </p:cNvPicPr>
          <p:nvPr/>
        </p:nvPicPr>
        <p:blipFill>
          <a:blip r:embed="rId4">
            <a:clrChange>
              <a:clrFrom>
                <a:srgbClr val="FFFFFF"/>
              </a:clrFrom>
              <a:clrTo>
                <a:srgbClr val="FFFFFF">
                  <a:alpha val="0"/>
                </a:srgbClr>
              </a:clrTo>
            </a:clrChange>
          </a:blip>
          <a:stretch>
            <a:fillRect/>
          </a:stretch>
        </p:blipFill>
        <p:spPr>
          <a:xfrm>
            <a:off x="2823135" y="3262127"/>
            <a:ext cx="2826097" cy="1447795"/>
          </a:xfrm>
          <a:prstGeom prst="rect">
            <a:avLst/>
          </a:prstGeom>
          <a:ln w="38100">
            <a:solidFill>
              <a:srgbClr val="3D6C92"/>
            </a:solidFill>
          </a:ln>
        </p:spPr>
      </p:pic>
      <p:pic>
        <p:nvPicPr>
          <p:cNvPr id="5" name="Grafik 4"/>
          <p:cNvPicPr>
            <a:picLocks noChangeAspect="1"/>
          </p:cNvPicPr>
          <p:nvPr/>
        </p:nvPicPr>
        <p:blipFill>
          <a:blip r:embed="rId5"/>
          <a:stretch>
            <a:fillRect/>
          </a:stretch>
        </p:blipFill>
        <p:spPr>
          <a:xfrm>
            <a:off x="5876868" y="3120398"/>
            <a:ext cx="2275909" cy="1589524"/>
          </a:xfrm>
          <a:prstGeom prst="rect">
            <a:avLst/>
          </a:prstGeom>
          <a:noFill/>
          <a:ln w="34925">
            <a:solidFill>
              <a:srgbClr val="3D6C92"/>
            </a:solidFill>
          </a:ln>
        </p:spPr>
      </p:pic>
      <p:pic>
        <p:nvPicPr>
          <p:cNvPr id="10" name="Grafik 9"/>
          <p:cNvPicPr>
            <a:picLocks noChangeAspect="1"/>
          </p:cNvPicPr>
          <p:nvPr/>
        </p:nvPicPr>
        <p:blipFill>
          <a:blip r:embed="rId6">
            <a:clrChange>
              <a:clrFrom>
                <a:srgbClr val="FFFFFF"/>
              </a:clrFrom>
              <a:clrTo>
                <a:srgbClr val="FFFFFF">
                  <a:alpha val="0"/>
                </a:srgbClr>
              </a:clrTo>
            </a:clrChange>
          </a:blip>
          <a:stretch>
            <a:fillRect/>
          </a:stretch>
        </p:blipFill>
        <p:spPr>
          <a:xfrm>
            <a:off x="8456995" y="3265788"/>
            <a:ext cx="2509295" cy="1444134"/>
          </a:xfrm>
          <a:prstGeom prst="rect">
            <a:avLst/>
          </a:prstGeom>
          <a:ln w="34925">
            <a:solidFill>
              <a:srgbClr val="3D6C92"/>
            </a:solidFill>
          </a:ln>
        </p:spPr>
      </p:pic>
      <p:sp>
        <p:nvSpPr>
          <p:cNvPr id="8" name="Titel 1"/>
          <p:cNvSpPr txBox="1">
            <a:spLocks/>
          </p:cNvSpPr>
          <p:nvPr/>
        </p:nvSpPr>
        <p:spPr>
          <a:xfrm>
            <a:off x="854826" y="232756"/>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e-DE" b="1" dirty="0">
                <a:solidFill>
                  <a:srgbClr val="3D6C92"/>
                </a:solidFill>
                <a:latin typeface="Arial" panose="020B0604020202020204" pitchFamily="34" charset="0"/>
                <a:cs typeface="Arial" panose="020B0604020202020204" pitchFamily="34" charset="0"/>
              </a:rPr>
              <a:t>Wie erfahren die Schülerinnen und Schüler von den Kursen?</a:t>
            </a:r>
          </a:p>
        </p:txBody>
      </p:sp>
      <p:pic>
        <p:nvPicPr>
          <p:cNvPr id="6" name="Grafik 5">
            <a:extLst>
              <a:ext uri="{FF2B5EF4-FFF2-40B4-BE49-F238E27FC236}">
                <a16:creationId xmlns:a16="http://schemas.microsoft.com/office/drawing/2014/main" id="{76AD1DF8-6B6F-3E02-C34E-37F183586229}"/>
              </a:ext>
            </a:extLst>
          </p:cNvPr>
          <p:cNvPicPr>
            <a:picLocks noChangeAspect="1"/>
          </p:cNvPicPr>
          <p:nvPr/>
        </p:nvPicPr>
        <p:blipFill>
          <a:blip r:embed="rId7"/>
          <a:stretch>
            <a:fillRect/>
          </a:stretch>
        </p:blipFill>
        <p:spPr>
          <a:xfrm>
            <a:off x="3359387" y="3914351"/>
            <a:ext cx="749317" cy="516336"/>
          </a:xfrm>
          <a:prstGeom prst="rect">
            <a:avLst/>
          </a:prstGeom>
        </p:spPr>
      </p:pic>
    </p:spTree>
    <p:extLst>
      <p:ext uri="{BB962C8B-B14F-4D97-AF65-F5344CB8AC3E}">
        <p14:creationId xmlns:p14="http://schemas.microsoft.com/office/powerpoint/2010/main" val="90469404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9706" l="10000" r="48039"/>
                    </a14:imgEffect>
                  </a14:imgLayer>
                </a14:imgProps>
              </a:ext>
            </a:extLst>
          </a:blip>
          <a:srcRect l="7254" t="51177" r="49412"/>
          <a:stretch/>
        </p:blipFill>
        <p:spPr>
          <a:xfrm>
            <a:off x="47625" y="71436"/>
            <a:ext cx="2650304" cy="1990726"/>
          </a:xfrm>
          <a:prstGeom prst="rect">
            <a:avLst/>
          </a:prstGeom>
        </p:spPr>
      </p:pic>
      <p:pic>
        <p:nvPicPr>
          <p:cNvPr id="3" name="Grafik 2"/>
          <p:cNvPicPr>
            <a:picLocks noChangeAspect="1"/>
          </p:cNvPicPr>
          <p:nvPr/>
        </p:nvPicPr>
        <p:blipFill>
          <a:blip r:embed="rId4"/>
          <a:stretch>
            <a:fillRect/>
          </a:stretch>
        </p:blipFill>
        <p:spPr>
          <a:xfrm>
            <a:off x="4522021" y="79754"/>
            <a:ext cx="3171825" cy="2157502"/>
          </a:xfrm>
          <a:prstGeom prst="rect">
            <a:avLst/>
          </a:prstGeom>
        </p:spPr>
      </p:pic>
      <p:pic>
        <p:nvPicPr>
          <p:cNvPr id="4" name="Grafik 3"/>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9706" l="10000" r="48039"/>
                    </a14:imgEffect>
                  </a14:imgLayer>
                </a14:imgProps>
              </a:ext>
            </a:extLst>
          </a:blip>
          <a:srcRect l="7254" t="51177" r="49412"/>
          <a:stretch/>
        </p:blipFill>
        <p:spPr>
          <a:xfrm flipH="1">
            <a:off x="9494071" y="169972"/>
            <a:ext cx="2769421" cy="1990726"/>
          </a:xfrm>
          <a:prstGeom prst="rect">
            <a:avLst/>
          </a:prstGeom>
        </p:spPr>
      </p:pic>
      <p:pic>
        <p:nvPicPr>
          <p:cNvPr id="5" name="Grafik 4"/>
          <p:cNvPicPr>
            <a:picLocks noChangeAspect="1"/>
          </p:cNvPicPr>
          <p:nvPr/>
        </p:nvPicPr>
        <p:blipFill>
          <a:blip r:embed="rId5"/>
          <a:stretch>
            <a:fillRect/>
          </a:stretch>
        </p:blipFill>
        <p:spPr>
          <a:xfrm>
            <a:off x="271463" y="2062162"/>
            <a:ext cx="1966912" cy="3209546"/>
          </a:xfrm>
          <a:prstGeom prst="rect">
            <a:avLst/>
          </a:prstGeom>
        </p:spPr>
      </p:pic>
      <p:sp>
        <p:nvSpPr>
          <p:cNvPr id="7" name="Rechteck 6"/>
          <p:cNvSpPr/>
          <p:nvPr/>
        </p:nvSpPr>
        <p:spPr>
          <a:xfrm>
            <a:off x="3534937" y="2232102"/>
            <a:ext cx="6104100" cy="3600986"/>
          </a:xfrm>
          <a:prstGeom prst="rect">
            <a:avLst/>
          </a:prstGeom>
        </p:spPr>
        <p:txBody>
          <a:bodyPr wrap="square">
            <a:spAutoFit/>
          </a:bodyPr>
          <a:lstStyle/>
          <a:p>
            <a:r>
              <a:rPr lang="de-DE" sz="1200" dirty="0"/>
              <a:t>Hallo Laura Sophie,</a:t>
            </a:r>
          </a:p>
          <a:p>
            <a:r>
              <a:rPr lang="de-DE" sz="1200" dirty="0"/>
              <a:t>ich freue mich darüber, dass du mitmachst. Du hast die Aufgaben gut bearbeitet. </a:t>
            </a:r>
          </a:p>
          <a:p>
            <a:endParaRPr lang="de-DE" sz="1200" dirty="0"/>
          </a:p>
          <a:p>
            <a:r>
              <a:rPr lang="de-DE" sz="1200" dirty="0"/>
              <a:t>zu 1.: Ja, die Vorlage reicht aus. Es wäre schön, wenn du auch eine kurze Begründung dafür notieren oder aufschreiben könntest, woher du weißt, dass du alle Steine gefunden hast. Auf deiner Vorlage kann ich nicht erkennen, ob du an den Stein 0-0 gedacht hast.</a:t>
            </a:r>
          </a:p>
          <a:p>
            <a:endParaRPr lang="de-DE" sz="1200" dirty="0"/>
          </a:p>
          <a:p>
            <a:r>
              <a:rPr lang="de-DE" sz="1200" dirty="0"/>
              <a:t>zu 2.: Schön, du bist ganz systematisch vorgegangen.</a:t>
            </a:r>
          </a:p>
          <a:p>
            <a:endParaRPr lang="de-DE" sz="1200" dirty="0"/>
          </a:p>
          <a:p>
            <a:r>
              <a:rPr lang="de-DE" sz="1200" dirty="0"/>
              <a:t>zu 3.: Du hast die vielen Rechnungen gut geschafft und am Ende das richtige Ergebnis heraus. Bitte denke daran, jede Aufgabe für sich zu notieren und keine "Kettenaufgaben" aufzuschreiben. Bei deinen Kettenaufgaben stimmt nämlich nicht mehr, dass sich auf beiden Seiten des Gleichheitszeichens derselbe Wert ergibt.</a:t>
            </a:r>
          </a:p>
          <a:p>
            <a:endParaRPr lang="de-DE" sz="1200" dirty="0"/>
          </a:p>
          <a:p>
            <a:r>
              <a:rPr lang="de-DE" sz="1200" dirty="0"/>
              <a:t>zu 4.: Es sind 36 und 55 Spielsteine. Vielleicht hast du nicht an den Stein 0-0 gedacht? </a:t>
            </a:r>
          </a:p>
          <a:p>
            <a:endParaRPr lang="de-DE" sz="1200" dirty="0"/>
          </a:p>
          <a:p>
            <a:r>
              <a:rPr lang="de-DE" sz="1200" dirty="0"/>
              <a:t>Viele Grüße</a:t>
            </a:r>
          </a:p>
          <a:p>
            <a:r>
              <a:rPr lang="de-DE" sz="1200" dirty="0"/>
              <a:t>Torsten Fritzlar</a:t>
            </a:r>
          </a:p>
        </p:txBody>
      </p:sp>
      <p:sp>
        <p:nvSpPr>
          <p:cNvPr id="9" name="Pfeil nach rechts 8"/>
          <p:cNvSpPr/>
          <p:nvPr/>
        </p:nvSpPr>
        <p:spPr>
          <a:xfrm>
            <a:off x="2774129" y="1066800"/>
            <a:ext cx="1340671" cy="695325"/>
          </a:xfrm>
          <a:prstGeom prst="rightArrow">
            <a:avLst/>
          </a:prstGeom>
          <a:solidFill>
            <a:srgbClr val="006B9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0" name="Pfeil nach rechts 9"/>
          <p:cNvSpPr/>
          <p:nvPr/>
        </p:nvSpPr>
        <p:spPr>
          <a:xfrm>
            <a:off x="8153400" y="1066799"/>
            <a:ext cx="1340671" cy="695325"/>
          </a:xfrm>
          <a:prstGeom prst="rightArrow">
            <a:avLst/>
          </a:prstGeom>
          <a:solidFill>
            <a:srgbClr val="006B9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8" name="Datumsplatzhalter 7">
            <a:extLst>
              <a:ext uri="{FF2B5EF4-FFF2-40B4-BE49-F238E27FC236}">
                <a16:creationId xmlns:a16="http://schemas.microsoft.com/office/drawing/2014/main" id="{1BA730E3-B71B-F391-9414-FAC4D4B7E8DF}"/>
              </a:ext>
            </a:extLst>
          </p:cNvPr>
          <p:cNvSpPr>
            <a:spLocks noGrp="1"/>
          </p:cNvSpPr>
          <p:nvPr>
            <p:ph type="dt" sz="half" idx="10"/>
          </p:nvPr>
        </p:nvSpPr>
        <p:spPr/>
        <p:txBody>
          <a:bodyPr/>
          <a:lstStyle/>
          <a:p>
            <a:fld id="{818CF675-D901-4B8A-96FA-788833497490}" type="datetime1">
              <a:rPr lang="de-DE" smtClean="0"/>
              <a:t>03.04.2025</a:t>
            </a:fld>
            <a:endParaRPr lang="de-DE" dirty="0"/>
          </a:p>
        </p:txBody>
      </p:sp>
      <p:sp>
        <p:nvSpPr>
          <p:cNvPr id="11" name="Fußzeilenplatzhalter 10">
            <a:extLst>
              <a:ext uri="{FF2B5EF4-FFF2-40B4-BE49-F238E27FC236}">
                <a16:creationId xmlns:a16="http://schemas.microsoft.com/office/drawing/2014/main" id="{2CEBF259-5E9C-73FE-CF59-35D27F5685EC}"/>
              </a:ext>
            </a:extLst>
          </p:cNvPr>
          <p:cNvSpPr>
            <a:spLocks noGrp="1"/>
          </p:cNvSpPr>
          <p:nvPr>
            <p:ph type="ftr" sz="quarter" idx="11"/>
          </p:nvPr>
        </p:nvSpPr>
        <p:spPr/>
        <p:txBody>
          <a:bodyPr/>
          <a:lstStyle/>
          <a:p>
            <a:r>
              <a:rPr lang="fi-FI"/>
              <a:t>Andrea Peter-Wehner/LISA Halle (Saale)</a:t>
            </a:r>
            <a:endParaRPr lang="de-DE" dirty="0"/>
          </a:p>
        </p:txBody>
      </p:sp>
    </p:spTree>
    <p:extLst>
      <p:ext uri="{BB962C8B-B14F-4D97-AF65-F5344CB8AC3E}">
        <p14:creationId xmlns:p14="http://schemas.microsoft.com/office/powerpoint/2010/main" val="119931564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353056" y="281525"/>
            <a:ext cx="9102714" cy="571916"/>
          </a:xfrm>
          <a:solidFill>
            <a:schemeClr val="bg1"/>
          </a:solidFill>
        </p:spPr>
        <p:txBody>
          <a:bodyPr>
            <a:normAutofit fontScale="90000"/>
          </a:bodyPr>
          <a:lstStyle/>
          <a:p>
            <a:pPr algn="ctr"/>
            <a:r>
              <a:rPr lang="de-DE" b="1" dirty="0">
                <a:solidFill>
                  <a:srgbClr val="3D6C92"/>
                </a:solidFill>
                <a:latin typeface="Arial" panose="020B0604020202020204" pitchFamily="34" charset="0"/>
                <a:cs typeface="Arial" panose="020B0604020202020204" pitchFamily="34" charset="0"/>
              </a:rPr>
              <a:t>Wie erfahren die Schülerinnen und Schüler von den Kursen?</a:t>
            </a:r>
          </a:p>
        </p:txBody>
      </p:sp>
      <p:sp>
        <p:nvSpPr>
          <p:cNvPr id="3" name="Textfeld 2"/>
          <p:cNvSpPr txBox="1"/>
          <p:nvPr/>
        </p:nvSpPr>
        <p:spPr>
          <a:xfrm>
            <a:off x="121534" y="1105287"/>
            <a:ext cx="11948932" cy="4647426"/>
          </a:xfrm>
          <a:prstGeom prst="rect">
            <a:avLst/>
          </a:prstGeom>
          <a:noFill/>
        </p:spPr>
        <p:txBody>
          <a:bodyPr wrap="square" rtlCol="0">
            <a:spAutoFit/>
          </a:bodyPr>
          <a:lstStyle/>
          <a:p>
            <a:pPr marL="285750" indent="-285750">
              <a:buFont typeface="Arial" panose="020B0604020202020204" pitchFamily="34" charset="0"/>
              <a:buChar char="•"/>
            </a:pPr>
            <a:r>
              <a:rPr lang="de-DE" sz="4000" dirty="0">
                <a:solidFill>
                  <a:srgbClr val="3D6C92"/>
                </a:solidFill>
                <a:latin typeface="Arial" panose="020B0604020202020204" pitchFamily="34" charset="0"/>
                <a:cs typeface="Arial" panose="020B0604020202020204" pitchFamily="34" charset="0"/>
              </a:rPr>
              <a:t>Lehrerin/Lehrer</a:t>
            </a:r>
          </a:p>
          <a:p>
            <a:pPr marL="285750" indent="-285750">
              <a:buFont typeface="Arial" panose="020B0604020202020204" pitchFamily="34" charset="0"/>
              <a:buChar char="•"/>
            </a:pPr>
            <a:r>
              <a:rPr lang="de-DE" sz="4000" dirty="0">
                <a:solidFill>
                  <a:srgbClr val="3D6C92"/>
                </a:solidFill>
                <a:latin typeface="Arial" panose="020B0604020202020204" pitchFamily="34" charset="0"/>
                <a:cs typeface="Arial" panose="020B0604020202020204" pitchFamily="34" charset="0"/>
              </a:rPr>
              <a:t>Werbung </a:t>
            </a:r>
            <a:br>
              <a:rPr lang="de-DE" sz="4000" dirty="0">
                <a:solidFill>
                  <a:srgbClr val="3D6C92"/>
                </a:solidFill>
                <a:latin typeface="Arial" panose="020B0604020202020204" pitchFamily="34" charset="0"/>
                <a:cs typeface="Arial" panose="020B0604020202020204" pitchFamily="34" charset="0"/>
              </a:rPr>
            </a:br>
            <a:r>
              <a:rPr lang="de-DE" sz="3200" dirty="0">
                <a:solidFill>
                  <a:schemeClr val="bg1">
                    <a:lumMod val="85000"/>
                  </a:schemeClr>
                </a:solidFill>
                <a:latin typeface="Arial" panose="020B0604020202020204" pitchFamily="34" charset="0"/>
                <a:cs typeface="Arial" panose="020B0604020202020204" pitchFamily="34" charset="0"/>
              </a:rPr>
              <a:t>(Veranstaltungen im LISA, Schulmesse, Landeselternrat, Landesschülerrat, Tag der offenen Tür in Schulen, der Webakademie, Begabtenstelle)</a:t>
            </a:r>
          </a:p>
          <a:p>
            <a:pPr marL="285750" indent="-285750">
              <a:buFont typeface="Arial" panose="020B0604020202020204" pitchFamily="34" charset="0"/>
              <a:buChar char="•"/>
            </a:pPr>
            <a:r>
              <a:rPr lang="de-DE" sz="4000" dirty="0">
                <a:solidFill>
                  <a:srgbClr val="3D6C92"/>
                </a:solidFill>
                <a:latin typeface="Arial" panose="020B0604020202020204" pitchFamily="34" charset="0"/>
                <a:cs typeface="Arial" panose="020B0604020202020204" pitchFamily="34" charset="0"/>
              </a:rPr>
              <a:t>Fachkonferenzen/Thematische Dienstberatungen</a:t>
            </a:r>
          </a:p>
          <a:p>
            <a:pPr marL="285750" indent="-285750">
              <a:buFont typeface="Arial" panose="020B0604020202020204" pitchFamily="34" charset="0"/>
              <a:buChar char="•"/>
            </a:pPr>
            <a:r>
              <a:rPr lang="de-DE" sz="4000" dirty="0">
                <a:solidFill>
                  <a:srgbClr val="3D6C92"/>
                </a:solidFill>
                <a:latin typeface="Arial" panose="020B0604020202020204" pitchFamily="34" charset="0"/>
                <a:cs typeface="Arial" panose="020B0604020202020204" pitchFamily="34" charset="0"/>
              </a:rPr>
              <a:t>Elternabende</a:t>
            </a:r>
          </a:p>
          <a:p>
            <a:pPr marL="285750" indent="-285750">
              <a:buFont typeface="Arial" panose="020B0604020202020204" pitchFamily="34" charset="0"/>
              <a:buChar char="•"/>
            </a:pPr>
            <a:r>
              <a:rPr lang="de-DE" sz="4000" dirty="0">
                <a:solidFill>
                  <a:srgbClr val="3D6C92"/>
                </a:solidFill>
                <a:latin typeface="Arial" panose="020B0604020202020204" pitchFamily="34" charset="0"/>
                <a:cs typeface="Arial" panose="020B0604020202020204" pitchFamily="34" charset="0"/>
              </a:rPr>
              <a:t>Bekannte</a:t>
            </a:r>
          </a:p>
        </p:txBody>
      </p:sp>
      <p:grpSp>
        <p:nvGrpSpPr>
          <p:cNvPr id="6" name="Gruppieren 5"/>
          <p:cNvGrpSpPr/>
          <p:nvPr/>
        </p:nvGrpSpPr>
        <p:grpSpPr>
          <a:xfrm>
            <a:off x="3767876" y="1419678"/>
            <a:ext cx="4441318" cy="4441319"/>
            <a:chOff x="3767876" y="1419678"/>
            <a:chExt cx="4441318" cy="4441319"/>
          </a:xfrm>
        </p:grpSpPr>
        <p:pic>
          <p:nvPicPr>
            <p:cNvPr id="4" name="Picture 2" descr="Kostenlose Illustrationen zum Thema Notizzettel">
              <a:extLst>
                <a:ext uri="{FF2B5EF4-FFF2-40B4-BE49-F238E27FC236}">
                  <a16:creationId xmlns:a16="http://schemas.microsoft.com/office/drawing/2014/main" id="{9B62F571-E4AF-EEAE-FBD9-4226344931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7876" y="1419678"/>
              <a:ext cx="4441318" cy="4441319"/>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a:extLst>
                <a:ext uri="{FF2B5EF4-FFF2-40B4-BE49-F238E27FC236}">
                  <a16:creationId xmlns:a16="http://schemas.microsoft.com/office/drawing/2014/main" id="{B6B6F3A0-D09E-0491-A30E-171F073FD0AD}"/>
                </a:ext>
              </a:extLst>
            </p:cNvPr>
            <p:cNvSpPr txBox="1"/>
            <p:nvPr/>
          </p:nvSpPr>
          <p:spPr>
            <a:xfrm rot="873715">
              <a:off x="4476303" y="2583601"/>
              <a:ext cx="3306172" cy="1569660"/>
            </a:xfrm>
            <a:prstGeom prst="rect">
              <a:avLst/>
            </a:prstGeom>
            <a:noFill/>
          </p:spPr>
          <p:txBody>
            <a:bodyPr wrap="square" rtlCol="0">
              <a:spAutoFit/>
            </a:bodyPr>
            <a:lstStyle/>
            <a:p>
              <a:r>
                <a:rPr lang="de-DE" sz="3200" dirty="0">
                  <a:solidFill>
                    <a:srgbClr val="006B94"/>
                  </a:solidFill>
                </a:rPr>
                <a:t>Ich bin so froh, dass ich Sie gefunden habe.</a:t>
              </a:r>
            </a:p>
          </p:txBody>
        </p:sp>
      </p:grpSp>
    </p:spTree>
    <p:extLst>
      <p:ext uri="{BB962C8B-B14F-4D97-AF65-F5344CB8AC3E}">
        <p14:creationId xmlns:p14="http://schemas.microsoft.com/office/powerpoint/2010/main" val="2228653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ihandform 5"/>
          <p:cNvSpPr/>
          <p:nvPr/>
        </p:nvSpPr>
        <p:spPr>
          <a:xfrm rot="254014">
            <a:off x="1672389" y="5020991"/>
            <a:ext cx="3392198" cy="587183"/>
          </a:xfrm>
          <a:custGeom>
            <a:avLst/>
            <a:gdLst>
              <a:gd name="connsiteX0" fmla="*/ 0 w 2255173"/>
              <a:gd name="connsiteY0" fmla="*/ 137931 h 765032"/>
              <a:gd name="connsiteX1" fmla="*/ 613611 w 2255173"/>
              <a:gd name="connsiteY1" fmla="*/ 751541 h 765032"/>
              <a:gd name="connsiteX2" fmla="*/ 1082843 w 2255173"/>
              <a:gd name="connsiteY2" fmla="*/ 498878 h 765032"/>
              <a:gd name="connsiteX3" fmla="*/ 1419727 w 2255173"/>
              <a:gd name="connsiteY3" fmla="*/ 583099 h 765032"/>
              <a:gd name="connsiteX4" fmla="*/ 1876927 w 2255173"/>
              <a:gd name="connsiteY4" fmla="*/ 763573 h 765032"/>
              <a:gd name="connsiteX5" fmla="*/ 2237874 w 2255173"/>
              <a:gd name="connsiteY5" fmla="*/ 474815 h 765032"/>
              <a:gd name="connsiteX6" fmla="*/ 2201779 w 2255173"/>
              <a:gd name="connsiteY6" fmla="*/ 41678 h 765032"/>
              <a:gd name="connsiteX7" fmla="*/ 2213811 w 2255173"/>
              <a:gd name="connsiteY7" fmla="*/ 41678 h 765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55173" h="765032">
                <a:moveTo>
                  <a:pt x="0" y="137931"/>
                </a:moveTo>
                <a:cubicBezTo>
                  <a:pt x="216568" y="414657"/>
                  <a:pt x="433137" y="691383"/>
                  <a:pt x="613611" y="751541"/>
                </a:cubicBezTo>
                <a:cubicBezTo>
                  <a:pt x="794085" y="811699"/>
                  <a:pt x="948490" y="526952"/>
                  <a:pt x="1082843" y="498878"/>
                </a:cubicBezTo>
                <a:cubicBezTo>
                  <a:pt x="1217196" y="470804"/>
                  <a:pt x="1287380" y="538983"/>
                  <a:pt x="1419727" y="583099"/>
                </a:cubicBezTo>
                <a:cubicBezTo>
                  <a:pt x="1552074" y="627215"/>
                  <a:pt x="1740569" y="781620"/>
                  <a:pt x="1876927" y="763573"/>
                </a:cubicBezTo>
                <a:cubicBezTo>
                  <a:pt x="2013285" y="745526"/>
                  <a:pt x="2183732" y="595131"/>
                  <a:pt x="2237874" y="474815"/>
                </a:cubicBezTo>
                <a:cubicBezTo>
                  <a:pt x="2292016" y="354499"/>
                  <a:pt x="2201779" y="41678"/>
                  <a:pt x="2201779" y="41678"/>
                </a:cubicBezTo>
                <a:cubicBezTo>
                  <a:pt x="2197769" y="-30511"/>
                  <a:pt x="2205790" y="5583"/>
                  <a:pt x="2213811" y="41678"/>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Freihandform 4"/>
          <p:cNvSpPr/>
          <p:nvPr/>
        </p:nvSpPr>
        <p:spPr>
          <a:xfrm>
            <a:off x="8915400" y="2129589"/>
            <a:ext cx="1559515" cy="1371600"/>
          </a:xfrm>
          <a:custGeom>
            <a:avLst/>
            <a:gdLst>
              <a:gd name="connsiteX0" fmla="*/ 866274 w 1559515"/>
              <a:gd name="connsiteY0" fmla="*/ 0 h 1371600"/>
              <a:gd name="connsiteX1" fmla="*/ 1552074 w 1559515"/>
              <a:gd name="connsiteY1" fmla="*/ 637674 h 1371600"/>
              <a:gd name="connsiteX2" fmla="*/ 1215189 w 1559515"/>
              <a:gd name="connsiteY2" fmla="*/ 974558 h 1371600"/>
              <a:gd name="connsiteX3" fmla="*/ 974558 w 1559515"/>
              <a:gd name="connsiteY3" fmla="*/ 505327 h 1371600"/>
              <a:gd name="connsiteX4" fmla="*/ 890337 w 1559515"/>
              <a:gd name="connsiteY4" fmla="*/ 1167064 h 1371600"/>
              <a:gd name="connsiteX5" fmla="*/ 0 w 1559515"/>
              <a:gd name="connsiteY5" fmla="*/ 137160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9515" h="1371600">
                <a:moveTo>
                  <a:pt x="866274" y="0"/>
                </a:moveTo>
                <a:cubicBezTo>
                  <a:pt x="1180098" y="237624"/>
                  <a:pt x="1493922" y="475248"/>
                  <a:pt x="1552074" y="637674"/>
                </a:cubicBezTo>
                <a:cubicBezTo>
                  <a:pt x="1610227" y="800100"/>
                  <a:pt x="1311442" y="996616"/>
                  <a:pt x="1215189" y="974558"/>
                </a:cubicBezTo>
                <a:cubicBezTo>
                  <a:pt x="1118936" y="952500"/>
                  <a:pt x="1028700" y="473243"/>
                  <a:pt x="974558" y="505327"/>
                </a:cubicBezTo>
                <a:cubicBezTo>
                  <a:pt x="920416" y="537411"/>
                  <a:pt x="1052763" y="1022685"/>
                  <a:pt x="890337" y="1167064"/>
                </a:cubicBezTo>
                <a:cubicBezTo>
                  <a:pt x="727911" y="1311443"/>
                  <a:pt x="363955" y="1341521"/>
                  <a:pt x="0" y="1371600"/>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Freihandform 3"/>
          <p:cNvSpPr/>
          <p:nvPr/>
        </p:nvSpPr>
        <p:spPr>
          <a:xfrm>
            <a:off x="7820526" y="138586"/>
            <a:ext cx="2070283" cy="1148793"/>
          </a:xfrm>
          <a:custGeom>
            <a:avLst/>
            <a:gdLst>
              <a:gd name="connsiteX0" fmla="*/ 0 w 2070283"/>
              <a:gd name="connsiteY0" fmla="*/ 1148793 h 1148793"/>
              <a:gd name="connsiteX1" fmla="*/ 782053 w 2070283"/>
              <a:gd name="connsiteY1" fmla="*/ 77982 h 1148793"/>
              <a:gd name="connsiteX2" fmla="*/ 336885 w 2070283"/>
              <a:gd name="connsiteY2" fmla="*/ 114077 h 1148793"/>
              <a:gd name="connsiteX3" fmla="*/ 1275348 w 2070283"/>
              <a:gd name="connsiteY3" fmla="*/ 366740 h 1148793"/>
              <a:gd name="connsiteX4" fmla="*/ 1840832 w 2070283"/>
              <a:gd name="connsiteY4" fmla="*/ 559246 h 1148793"/>
              <a:gd name="connsiteX5" fmla="*/ 2057400 w 2070283"/>
              <a:gd name="connsiteY5" fmla="*/ 1088635 h 1148793"/>
              <a:gd name="connsiteX6" fmla="*/ 2045369 w 2070283"/>
              <a:gd name="connsiteY6" fmla="*/ 1028477 h 1148793"/>
              <a:gd name="connsiteX7" fmla="*/ 2045369 w 2070283"/>
              <a:gd name="connsiteY7" fmla="*/ 1064572 h 1148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0283" h="1148793">
                <a:moveTo>
                  <a:pt x="0" y="1148793"/>
                </a:moveTo>
                <a:cubicBezTo>
                  <a:pt x="362953" y="699614"/>
                  <a:pt x="725906" y="250435"/>
                  <a:pt x="782053" y="77982"/>
                </a:cubicBezTo>
                <a:cubicBezTo>
                  <a:pt x="838200" y="-94471"/>
                  <a:pt x="254669" y="65951"/>
                  <a:pt x="336885" y="114077"/>
                </a:cubicBezTo>
                <a:cubicBezTo>
                  <a:pt x="419101" y="162203"/>
                  <a:pt x="1024690" y="292545"/>
                  <a:pt x="1275348" y="366740"/>
                </a:cubicBezTo>
                <a:cubicBezTo>
                  <a:pt x="1526006" y="440935"/>
                  <a:pt x="1710490" y="438930"/>
                  <a:pt x="1840832" y="559246"/>
                </a:cubicBezTo>
                <a:cubicBezTo>
                  <a:pt x="1971174" y="679562"/>
                  <a:pt x="2023311" y="1010430"/>
                  <a:pt x="2057400" y="1088635"/>
                </a:cubicBezTo>
                <a:cubicBezTo>
                  <a:pt x="2091489" y="1166840"/>
                  <a:pt x="2047374" y="1032487"/>
                  <a:pt x="2045369" y="1028477"/>
                </a:cubicBezTo>
                <a:cubicBezTo>
                  <a:pt x="2043364" y="1024467"/>
                  <a:pt x="2044366" y="1044519"/>
                  <a:pt x="2045369" y="1064572"/>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5" name="Freihandform 44"/>
          <p:cNvSpPr/>
          <p:nvPr/>
        </p:nvSpPr>
        <p:spPr>
          <a:xfrm>
            <a:off x="8536117" y="3705702"/>
            <a:ext cx="1262186" cy="1143024"/>
          </a:xfrm>
          <a:custGeom>
            <a:avLst/>
            <a:gdLst>
              <a:gd name="connsiteX0" fmla="*/ 126620 w 1262186"/>
              <a:gd name="connsiteY0" fmla="*/ 1143024 h 1143024"/>
              <a:gd name="connsiteX1" fmla="*/ 42399 w 1262186"/>
              <a:gd name="connsiteY1" fmla="*/ 216593 h 1143024"/>
              <a:gd name="connsiteX2" fmla="*/ 716167 w 1262186"/>
              <a:gd name="connsiteY2" fmla="*/ 385035 h 1143024"/>
              <a:gd name="connsiteX3" fmla="*/ 210841 w 1262186"/>
              <a:gd name="connsiteY3" fmla="*/ 517382 h 1143024"/>
              <a:gd name="connsiteX4" fmla="*/ 704136 w 1262186"/>
              <a:gd name="connsiteY4" fmla="*/ 24 h 1143024"/>
              <a:gd name="connsiteX5" fmla="*/ 1209462 w 1262186"/>
              <a:gd name="connsiteY5" fmla="*/ 493319 h 1143024"/>
              <a:gd name="connsiteX6" fmla="*/ 1221494 w 1262186"/>
              <a:gd name="connsiteY6" fmla="*/ 493319 h 1143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2186" h="1143024">
                <a:moveTo>
                  <a:pt x="126620" y="1143024"/>
                </a:moveTo>
                <a:cubicBezTo>
                  <a:pt x="35380" y="742974"/>
                  <a:pt x="-55859" y="342924"/>
                  <a:pt x="42399" y="216593"/>
                </a:cubicBezTo>
                <a:cubicBezTo>
                  <a:pt x="140657" y="90261"/>
                  <a:pt x="688093" y="334903"/>
                  <a:pt x="716167" y="385035"/>
                </a:cubicBezTo>
                <a:cubicBezTo>
                  <a:pt x="744241" y="435166"/>
                  <a:pt x="212846" y="581550"/>
                  <a:pt x="210841" y="517382"/>
                </a:cubicBezTo>
                <a:cubicBezTo>
                  <a:pt x="208836" y="453214"/>
                  <a:pt x="537699" y="4034"/>
                  <a:pt x="704136" y="24"/>
                </a:cubicBezTo>
                <a:cubicBezTo>
                  <a:pt x="870573" y="-3986"/>
                  <a:pt x="1209462" y="493319"/>
                  <a:pt x="1209462" y="493319"/>
                </a:cubicBezTo>
                <a:cubicBezTo>
                  <a:pt x="1295688" y="575535"/>
                  <a:pt x="1258591" y="534427"/>
                  <a:pt x="1221494" y="493319"/>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 name="Freihandform 43"/>
          <p:cNvSpPr/>
          <p:nvPr/>
        </p:nvSpPr>
        <p:spPr>
          <a:xfrm>
            <a:off x="6208295" y="4072090"/>
            <a:ext cx="2046570" cy="1330093"/>
          </a:xfrm>
          <a:custGeom>
            <a:avLst/>
            <a:gdLst>
              <a:gd name="connsiteX0" fmla="*/ 0 w 2046570"/>
              <a:gd name="connsiteY0" fmla="*/ 247247 h 1330093"/>
              <a:gd name="connsiteX1" fmla="*/ 613610 w 2046570"/>
              <a:gd name="connsiteY1" fmla="*/ 18647 h 1330093"/>
              <a:gd name="connsiteX2" fmla="*/ 1179094 w 2046570"/>
              <a:gd name="connsiteY2" fmla="*/ 680384 h 1330093"/>
              <a:gd name="connsiteX3" fmla="*/ 1347537 w 2046570"/>
              <a:gd name="connsiteY3" fmla="*/ 1330089 h 1330093"/>
              <a:gd name="connsiteX4" fmla="*/ 1985210 w 2046570"/>
              <a:gd name="connsiteY4" fmla="*/ 692415 h 1330093"/>
              <a:gd name="connsiteX5" fmla="*/ 1985210 w 2046570"/>
              <a:gd name="connsiteY5" fmla="*/ 680384 h 133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6570" h="1330093">
                <a:moveTo>
                  <a:pt x="0" y="247247"/>
                </a:moveTo>
                <a:cubicBezTo>
                  <a:pt x="208547" y="96852"/>
                  <a:pt x="417094" y="-53543"/>
                  <a:pt x="613610" y="18647"/>
                </a:cubicBezTo>
                <a:cubicBezTo>
                  <a:pt x="810126" y="90836"/>
                  <a:pt x="1056773" y="461810"/>
                  <a:pt x="1179094" y="680384"/>
                </a:cubicBezTo>
                <a:cubicBezTo>
                  <a:pt x="1301415" y="898958"/>
                  <a:pt x="1213184" y="1328084"/>
                  <a:pt x="1347537" y="1330089"/>
                </a:cubicBezTo>
                <a:cubicBezTo>
                  <a:pt x="1481890" y="1332094"/>
                  <a:pt x="1985210" y="692415"/>
                  <a:pt x="1985210" y="692415"/>
                </a:cubicBezTo>
                <a:cubicBezTo>
                  <a:pt x="2091489" y="584131"/>
                  <a:pt x="2038349" y="632257"/>
                  <a:pt x="1985210" y="680384"/>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Freihandform 41"/>
          <p:cNvSpPr/>
          <p:nvPr/>
        </p:nvSpPr>
        <p:spPr>
          <a:xfrm>
            <a:off x="221051" y="3016726"/>
            <a:ext cx="2943254" cy="1773703"/>
          </a:xfrm>
          <a:custGeom>
            <a:avLst/>
            <a:gdLst>
              <a:gd name="connsiteX0" fmla="*/ 2943254 w 2943254"/>
              <a:gd name="connsiteY0" fmla="*/ 484463 h 1773703"/>
              <a:gd name="connsiteX1" fmla="*/ 1114454 w 2943254"/>
              <a:gd name="connsiteY1" fmla="*/ 376179 h 1773703"/>
              <a:gd name="connsiteX2" fmla="*/ 1451338 w 2943254"/>
              <a:gd name="connsiteY2" fmla="*/ 15232 h 1773703"/>
              <a:gd name="connsiteX3" fmla="*/ 2089012 w 2943254"/>
              <a:gd name="connsiteY3" fmla="*/ 123516 h 1773703"/>
              <a:gd name="connsiteX4" fmla="*/ 224117 w 2943254"/>
              <a:gd name="connsiteY4" fmla="*/ 628842 h 1773703"/>
              <a:gd name="connsiteX5" fmla="*/ 115833 w 2943254"/>
              <a:gd name="connsiteY5" fmla="*/ 1615432 h 1773703"/>
              <a:gd name="connsiteX6" fmla="*/ 970075 w 2943254"/>
              <a:gd name="connsiteY6" fmla="*/ 1759811 h 1773703"/>
              <a:gd name="connsiteX7" fmla="*/ 982107 w 2943254"/>
              <a:gd name="connsiteY7" fmla="*/ 1759811 h 177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43254" h="1773703">
                <a:moveTo>
                  <a:pt x="2943254" y="484463"/>
                </a:moveTo>
                <a:cubicBezTo>
                  <a:pt x="2153180" y="469423"/>
                  <a:pt x="1363107" y="454384"/>
                  <a:pt x="1114454" y="376179"/>
                </a:cubicBezTo>
                <a:cubicBezTo>
                  <a:pt x="865801" y="297974"/>
                  <a:pt x="1288912" y="57342"/>
                  <a:pt x="1451338" y="15232"/>
                </a:cubicBezTo>
                <a:cubicBezTo>
                  <a:pt x="1613764" y="-26878"/>
                  <a:pt x="2293549" y="21248"/>
                  <a:pt x="2089012" y="123516"/>
                </a:cubicBezTo>
                <a:cubicBezTo>
                  <a:pt x="1884475" y="225784"/>
                  <a:pt x="552980" y="380189"/>
                  <a:pt x="224117" y="628842"/>
                </a:cubicBezTo>
                <a:cubicBezTo>
                  <a:pt x="-104746" y="877495"/>
                  <a:pt x="-8493" y="1426937"/>
                  <a:pt x="115833" y="1615432"/>
                </a:cubicBezTo>
                <a:cubicBezTo>
                  <a:pt x="240159" y="1803927"/>
                  <a:pt x="970075" y="1759811"/>
                  <a:pt x="970075" y="1759811"/>
                </a:cubicBezTo>
                <a:cubicBezTo>
                  <a:pt x="1114454" y="1783874"/>
                  <a:pt x="1048280" y="1771842"/>
                  <a:pt x="982107" y="1759811"/>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Freihandform 40"/>
          <p:cNvSpPr/>
          <p:nvPr/>
        </p:nvSpPr>
        <p:spPr>
          <a:xfrm>
            <a:off x="4501918" y="2509427"/>
            <a:ext cx="3427012" cy="1403102"/>
          </a:xfrm>
          <a:custGeom>
            <a:avLst/>
            <a:gdLst>
              <a:gd name="connsiteX0" fmla="*/ 2490536 w 2490536"/>
              <a:gd name="connsiteY0" fmla="*/ 944618 h 1403102"/>
              <a:gd name="connsiteX1" fmla="*/ 1479884 w 2490536"/>
              <a:gd name="connsiteY1" fmla="*/ 776176 h 1403102"/>
              <a:gd name="connsiteX2" fmla="*/ 1094873 w 2490536"/>
              <a:gd name="connsiteY2" fmla="*/ 162566 h 1403102"/>
              <a:gd name="connsiteX3" fmla="*/ 1491915 w 2490536"/>
              <a:gd name="connsiteY3" fmla="*/ 18187 h 1403102"/>
              <a:gd name="connsiteX4" fmla="*/ 1648326 w 2490536"/>
              <a:gd name="connsiteY4" fmla="*/ 487418 h 1403102"/>
              <a:gd name="connsiteX5" fmla="*/ 1082842 w 2490536"/>
              <a:gd name="connsiteY5" fmla="*/ 1257439 h 1403102"/>
              <a:gd name="connsiteX6" fmla="*/ 0 w 2490536"/>
              <a:gd name="connsiteY6" fmla="*/ 1401818 h 1403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0536" h="1403102">
                <a:moveTo>
                  <a:pt x="2490536" y="944618"/>
                </a:moveTo>
                <a:cubicBezTo>
                  <a:pt x="2101515" y="925568"/>
                  <a:pt x="1712494" y="906518"/>
                  <a:pt x="1479884" y="776176"/>
                </a:cubicBezTo>
                <a:cubicBezTo>
                  <a:pt x="1247274" y="645834"/>
                  <a:pt x="1092868" y="288897"/>
                  <a:pt x="1094873" y="162566"/>
                </a:cubicBezTo>
                <a:cubicBezTo>
                  <a:pt x="1096878" y="36235"/>
                  <a:pt x="1399673" y="-35955"/>
                  <a:pt x="1491915" y="18187"/>
                </a:cubicBezTo>
                <a:cubicBezTo>
                  <a:pt x="1584157" y="72329"/>
                  <a:pt x="1716505" y="280876"/>
                  <a:pt x="1648326" y="487418"/>
                </a:cubicBezTo>
                <a:cubicBezTo>
                  <a:pt x="1580147" y="693960"/>
                  <a:pt x="1357563" y="1105039"/>
                  <a:pt x="1082842" y="1257439"/>
                </a:cubicBezTo>
                <a:cubicBezTo>
                  <a:pt x="808121" y="1409839"/>
                  <a:pt x="404060" y="1405828"/>
                  <a:pt x="0" y="1401818"/>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Freihandform 26"/>
          <p:cNvSpPr/>
          <p:nvPr/>
        </p:nvSpPr>
        <p:spPr>
          <a:xfrm>
            <a:off x="4319337" y="191679"/>
            <a:ext cx="2319618" cy="1613755"/>
          </a:xfrm>
          <a:custGeom>
            <a:avLst/>
            <a:gdLst>
              <a:gd name="connsiteX0" fmla="*/ 0 w 2319618"/>
              <a:gd name="connsiteY0" fmla="*/ 638500 h 1613755"/>
              <a:gd name="connsiteX1" fmla="*/ 216568 w 2319618"/>
              <a:gd name="connsiteY1" fmla="*/ 24889 h 1613755"/>
              <a:gd name="connsiteX2" fmla="*/ 661737 w 2319618"/>
              <a:gd name="connsiteY2" fmla="*/ 265521 h 1613755"/>
              <a:gd name="connsiteX3" fmla="*/ 1179095 w 2319618"/>
              <a:gd name="connsiteY3" fmla="*/ 373805 h 1613755"/>
              <a:gd name="connsiteX4" fmla="*/ 1263316 w 2319618"/>
              <a:gd name="connsiteY4" fmla="*/ 12858 h 1613755"/>
              <a:gd name="connsiteX5" fmla="*/ 1540042 w 2319618"/>
              <a:gd name="connsiteY5" fmla="*/ 229426 h 1613755"/>
              <a:gd name="connsiteX6" fmla="*/ 1323474 w 2319618"/>
              <a:gd name="connsiteY6" fmla="*/ 1564932 h 1613755"/>
              <a:gd name="connsiteX7" fmla="*/ 1034716 w 2319618"/>
              <a:gd name="connsiteY7" fmla="*/ 1288205 h 1613755"/>
              <a:gd name="connsiteX8" fmla="*/ 1251284 w 2319618"/>
              <a:gd name="connsiteY8" fmla="*/ 951321 h 1613755"/>
              <a:gd name="connsiteX9" fmla="*/ 2225842 w 2319618"/>
              <a:gd name="connsiteY9" fmla="*/ 746784 h 1613755"/>
              <a:gd name="connsiteX10" fmla="*/ 2225842 w 2319618"/>
              <a:gd name="connsiteY10" fmla="*/ 722721 h 1613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19618" h="1613755">
                <a:moveTo>
                  <a:pt x="0" y="638500"/>
                </a:moveTo>
                <a:cubicBezTo>
                  <a:pt x="53139" y="362776"/>
                  <a:pt x="106279" y="87052"/>
                  <a:pt x="216568" y="24889"/>
                </a:cubicBezTo>
                <a:cubicBezTo>
                  <a:pt x="326857" y="-37274"/>
                  <a:pt x="501316" y="207368"/>
                  <a:pt x="661737" y="265521"/>
                </a:cubicBezTo>
                <a:cubicBezTo>
                  <a:pt x="822158" y="323674"/>
                  <a:pt x="1078832" y="415915"/>
                  <a:pt x="1179095" y="373805"/>
                </a:cubicBezTo>
                <a:cubicBezTo>
                  <a:pt x="1279358" y="331695"/>
                  <a:pt x="1203158" y="36921"/>
                  <a:pt x="1263316" y="12858"/>
                </a:cubicBezTo>
                <a:cubicBezTo>
                  <a:pt x="1323474" y="-11205"/>
                  <a:pt x="1530016" y="-29253"/>
                  <a:pt x="1540042" y="229426"/>
                </a:cubicBezTo>
                <a:cubicBezTo>
                  <a:pt x="1550068" y="488105"/>
                  <a:pt x="1407695" y="1388469"/>
                  <a:pt x="1323474" y="1564932"/>
                </a:cubicBezTo>
                <a:cubicBezTo>
                  <a:pt x="1239253" y="1741395"/>
                  <a:pt x="1046748" y="1390474"/>
                  <a:pt x="1034716" y="1288205"/>
                </a:cubicBezTo>
                <a:cubicBezTo>
                  <a:pt x="1022684" y="1185937"/>
                  <a:pt x="1052763" y="1041558"/>
                  <a:pt x="1251284" y="951321"/>
                </a:cubicBezTo>
                <a:cubicBezTo>
                  <a:pt x="1449805" y="861084"/>
                  <a:pt x="2225842" y="746784"/>
                  <a:pt x="2225842" y="746784"/>
                </a:cubicBezTo>
                <a:cubicBezTo>
                  <a:pt x="2388268" y="708684"/>
                  <a:pt x="2307055" y="715702"/>
                  <a:pt x="2225842" y="722721"/>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Freihandform 25"/>
          <p:cNvSpPr/>
          <p:nvPr/>
        </p:nvSpPr>
        <p:spPr>
          <a:xfrm>
            <a:off x="1181819" y="420682"/>
            <a:ext cx="2380890" cy="1399492"/>
          </a:xfrm>
          <a:custGeom>
            <a:avLst/>
            <a:gdLst>
              <a:gd name="connsiteX0" fmla="*/ 0 w 2380890"/>
              <a:gd name="connsiteY0" fmla="*/ 1399492 h 1399492"/>
              <a:gd name="connsiteX1" fmla="*/ 422694 w 2380890"/>
              <a:gd name="connsiteY1" fmla="*/ 2012 h 1399492"/>
              <a:gd name="connsiteX2" fmla="*/ 1250830 w 2380890"/>
              <a:gd name="connsiteY2" fmla="*/ 1080314 h 1399492"/>
              <a:gd name="connsiteX3" fmla="*/ 2380890 w 2380890"/>
              <a:gd name="connsiteY3" fmla="*/ 683499 h 1399492"/>
              <a:gd name="connsiteX4" fmla="*/ 2380890 w 2380890"/>
              <a:gd name="connsiteY4" fmla="*/ 683499 h 1399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0890" h="1399492">
                <a:moveTo>
                  <a:pt x="0" y="1399492"/>
                </a:moveTo>
                <a:cubicBezTo>
                  <a:pt x="107111" y="727350"/>
                  <a:pt x="214222" y="55208"/>
                  <a:pt x="422694" y="2012"/>
                </a:cubicBezTo>
                <a:cubicBezTo>
                  <a:pt x="631166" y="-51184"/>
                  <a:pt x="924464" y="966733"/>
                  <a:pt x="1250830" y="1080314"/>
                </a:cubicBezTo>
                <a:lnTo>
                  <a:pt x="2380890" y="683499"/>
                </a:lnTo>
                <a:lnTo>
                  <a:pt x="2380890" y="683499"/>
                </a:ln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Datumsplatzhalter 1"/>
          <p:cNvSpPr>
            <a:spLocks noGrp="1"/>
          </p:cNvSpPr>
          <p:nvPr>
            <p:ph type="dt" sz="half" idx="10"/>
          </p:nvPr>
        </p:nvSpPr>
        <p:spPr/>
        <p:txBody>
          <a:bodyPr/>
          <a:lstStyle/>
          <a:p>
            <a:fld id="{02BFD2AD-3D3E-4568-A7E3-6AECD1E74508}" type="datetime1">
              <a:rPr lang="de-DE" smtClean="0"/>
              <a:t>03.04.2025</a:t>
            </a:fld>
            <a:endParaRPr lang="de-DE"/>
          </a:p>
        </p:txBody>
      </p:sp>
      <p:sp>
        <p:nvSpPr>
          <p:cNvPr id="3" name="Fußzeilenplatzhalter 2"/>
          <p:cNvSpPr>
            <a:spLocks noGrp="1"/>
          </p:cNvSpPr>
          <p:nvPr>
            <p:ph type="ftr" sz="quarter" idx="11"/>
          </p:nvPr>
        </p:nvSpPr>
        <p:spPr/>
        <p:txBody>
          <a:bodyPr/>
          <a:lstStyle/>
          <a:p>
            <a:r>
              <a:rPr lang="de-DE"/>
              <a:t>Andrea Peter-Wehner</a:t>
            </a:r>
            <a:endParaRPr lang="de-DE" dirty="0"/>
          </a:p>
        </p:txBody>
      </p:sp>
      <p:pic>
        <p:nvPicPr>
          <p:cNvPr id="10" name="Grafik 9"/>
          <p:cNvPicPr>
            <a:picLocks noChangeAspect="1"/>
          </p:cNvPicPr>
          <p:nvPr/>
        </p:nvPicPr>
        <p:blipFill>
          <a:blip r:embed="rId2"/>
          <a:stretch>
            <a:fillRect/>
          </a:stretch>
        </p:blipFill>
        <p:spPr>
          <a:xfrm>
            <a:off x="4804884" y="4348797"/>
            <a:ext cx="1767993" cy="1329043"/>
          </a:xfrm>
          <a:prstGeom prst="rect">
            <a:avLst/>
          </a:prstGeom>
        </p:spPr>
      </p:pic>
      <p:pic>
        <p:nvPicPr>
          <p:cNvPr id="11" name="Grafik 10"/>
          <p:cNvPicPr>
            <a:picLocks noChangeAspect="1"/>
          </p:cNvPicPr>
          <p:nvPr/>
        </p:nvPicPr>
        <p:blipFill>
          <a:blip r:embed="rId2"/>
          <a:stretch>
            <a:fillRect/>
          </a:stretch>
        </p:blipFill>
        <p:spPr>
          <a:xfrm>
            <a:off x="599395" y="3915562"/>
            <a:ext cx="1767993" cy="1329043"/>
          </a:xfrm>
          <a:prstGeom prst="rect">
            <a:avLst/>
          </a:prstGeom>
        </p:spPr>
      </p:pic>
      <p:pic>
        <p:nvPicPr>
          <p:cNvPr id="13" name="Grafik 12"/>
          <p:cNvPicPr>
            <a:picLocks noChangeAspect="1"/>
          </p:cNvPicPr>
          <p:nvPr/>
        </p:nvPicPr>
        <p:blipFill>
          <a:blip r:embed="rId2"/>
          <a:stretch>
            <a:fillRect/>
          </a:stretch>
        </p:blipFill>
        <p:spPr>
          <a:xfrm>
            <a:off x="7924799" y="4381990"/>
            <a:ext cx="1767993" cy="1329043"/>
          </a:xfrm>
          <a:prstGeom prst="rect">
            <a:avLst/>
          </a:prstGeom>
        </p:spPr>
      </p:pic>
      <p:pic>
        <p:nvPicPr>
          <p:cNvPr id="14" name="Grafik 13"/>
          <p:cNvPicPr>
            <a:picLocks noChangeAspect="1"/>
          </p:cNvPicPr>
          <p:nvPr/>
        </p:nvPicPr>
        <p:blipFill>
          <a:blip r:embed="rId3"/>
          <a:stretch>
            <a:fillRect/>
          </a:stretch>
        </p:blipFill>
        <p:spPr>
          <a:xfrm rot="9410483">
            <a:off x="9837662" y="3270522"/>
            <a:ext cx="2338008" cy="2397957"/>
          </a:xfrm>
          <a:prstGeom prst="rect">
            <a:avLst/>
          </a:prstGeom>
        </p:spPr>
      </p:pic>
      <p:sp>
        <p:nvSpPr>
          <p:cNvPr id="15" name="Textfeld 14"/>
          <p:cNvSpPr txBox="1"/>
          <p:nvPr/>
        </p:nvSpPr>
        <p:spPr>
          <a:xfrm>
            <a:off x="871781" y="4837704"/>
            <a:ext cx="1223220" cy="338554"/>
          </a:xfrm>
          <a:prstGeom prst="rect">
            <a:avLst/>
          </a:prstGeom>
          <a:noFill/>
        </p:spPr>
        <p:txBody>
          <a:bodyPr wrap="none" rtlCol="0">
            <a:spAutoFit/>
          </a:bodyPr>
          <a:lstStyle/>
          <a:p>
            <a:r>
              <a:rPr lang="de-DE" sz="1600" dirty="0">
                <a:solidFill>
                  <a:srgbClr val="006B95"/>
                </a:solidFill>
              </a:rPr>
              <a:t>Ferienkurse</a:t>
            </a:r>
          </a:p>
        </p:txBody>
      </p:sp>
      <p:sp>
        <p:nvSpPr>
          <p:cNvPr id="21" name="Textfeld 20"/>
          <p:cNvSpPr txBox="1"/>
          <p:nvPr/>
        </p:nvSpPr>
        <p:spPr>
          <a:xfrm>
            <a:off x="545162" y="2357130"/>
            <a:ext cx="1473480" cy="338554"/>
          </a:xfrm>
          <a:prstGeom prst="rect">
            <a:avLst/>
          </a:prstGeom>
          <a:noFill/>
        </p:spPr>
        <p:txBody>
          <a:bodyPr wrap="none" rtlCol="0">
            <a:spAutoFit/>
          </a:bodyPr>
          <a:lstStyle/>
          <a:p>
            <a:r>
              <a:rPr lang="de-DE" sz="1600" dirty="0">
                <a:solidFill>
                  <a:srgbClr val="006B95"/>
                </a:solidFill>
              </a:rPr>
              <a:t>Das Nim-Spiel</a:t>
            </a:r>
          </a:p>
        </p:txBody>
      </p:sp>
      <p:sp>
        <p:nvSpPr>
          <p:cNvPr id="22" name="Textfeld 21"/>
          <p:cNvSpPr txBox="1"/>
          <p:nvPr/>
        </p:nvSpPr>
        <p:spPr>
          <a:xfrm>
            <a:off x="4910750" y="5251776"/>
            <a:ext cx="1556260" cy="338554"/>
          </a:xfrm>
          <a:prstGeom prst="rect">
            <a:avLst/>
          </a:prstGeom>
          <a:noFill/>
        </p:spPr>
        <p:txBody>
          <a:bodyPr wrap="none" rtlCol="0">
            <a:spAutoFit/>
          </a:bodyPr>
          <a:lstStyle/>
          <a:p>
            <a:r>
              <a:rPr lang="de-DE" sz="1600" dirty="0">
                <a:solidFill>
                  <a:srgbClr val="006B95"/>
                </a:solidFill>
              </a:rPr>
              <a:t>Selbstlernkurse</a:t>
            </a:r>
          </a:p>
        </p:txBody>
      </p:sp>
      <p:sp>
        <p:nvSpPr>
          <p:cNvPr id="24" name="Textfeld 23"/>
          <p:cNvSpPr txBox="1"/>
          <p:nvPr/>
        </p:nvSpPr>
        <p:spPr>
          <a:xfrm>
            <a:off x="7974643" y="5312137"/>
            <a:ext cx="1627882" cy="338554"/>
          </a:xfrm>
          <a:prstGeom prst="rect">
            <a:avLst/>
          </a:prstGeom>
          <a:noFill/>
        </p:spPr>
        <p:txBody>
          <a:bodyPr wrap="none" rtlCol="0">
            <a:spAutoFit/>
          </a:bodyPr>
          <a:lstStyle/>
          <a:p>
            <a:r>
              <a:rPr lang="de-DE" sz="1600" dirty="0">
                <a:solidFill>
                  <a:srgbClr val="006B95"/>
                </a:solidFill>
              </a:rPr>
              <a:t>Digitale Drehtür</a:t>
            </a:r>
          </a:p>
        </p:txBody>
      </p:sp>
      <p:pic>
        <p:nvPicPr>
          <p:cNvPr id="32"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1628" y="594597"/>
            <a:ext cx="1838861" cy="219156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76959" y="447372"/>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36" name="Textfeld 35"/>
          <p:cNvSpPr txBox="1"/>
          <p:nvPr/>
        </p:nvSpPr>
        <p:spPr>
          <a:xfrm>
            <a:off x="2620221" y="2198072"/>
            <a:ext cx="1625510" cy="307777"/>
          </a:xfrm>
          <a:prstGeom prst="rect">
            <a:avLst/>
          </a:prstGeom>
          <a:noFill/>
        </p:spPr>
        <p:txBody>
          <a:bodyPr wrap="none" rtlCol="0">
            <a:spAutoFit/>
          </a:bodyPr>
          <a:lstStyle/>
          <a:p>
            <a:pPr algn="ctr"/>
            <a:r>
              <a:rPr lang="de-DE" sz="1400" dirty="0">
                <a:solidFill>
                  <a:srgbClr val="006B95"/>
                </a:solidFill>
              </a:rPr>
              <a:t>Die Webakademie</a:t>
            </a:r>
          </a:p>
        </p:txBody>
      </p:sp>
      <p:pic>
        <p:nvPicPr>
          <p:cNvPr id="37" name="Grafik 3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8851633">
            <a:off x="2823339" y="646072"/>
            <a:ext cx="2056263" cy="669542"/>
          </a:xfrm>
          <a:prstGeom prst="rect">
            <a:avLst/>
          </a:prstGeom>
          <a:solidFill>
            <a:schemeClr val="bg1"/>
          </a:solidFill>
        </p:spPr>
      </p:pic>
      <p:pic>
        <p:nvPicPr>
          <p:cNvPr id="38"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00710" y="79446"/>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39" name="Textfeld 38"/>
          <p:cNvSpPr txBox="1"/>
          <p:nvPr/>
        </p:nvSpPr>
        <p:spPr>
          <a:xfrm>
            <a:off x="6520874" y="1803903"/>
            <a:ext cx="1104790" cy="338554"/>
          </a:xfrm>
          <a:prstGeom prst="rect">
            <a:avLst/>
          </a:prstGeom>
          <a:noFill/>
        </p:spPr>
        <p:txBody>
          <a:bodyPr wrap="none" rtlCol="0">
            <a:spAutoFit/>
          </a:bodyPr>
          <a:lstStyle/>
          <a:p>
            <a:r>
              <a:rPr lang="de-DE" sz="1600" dirty="0">
                <a:solidFill>
                  <a:srgbClr val="006B95"/>
                </a:solidFill>
              </a:rPr>
              <a:t>Begabung</a:t>
            </a:r>
          </a:p>
        </p:txBody>
      </p:sp>
      <p:pic>
        <p:nvPicPr>
          <p:cNvPr id="40" name="Grafik 39"/>
          <p:cNvPicPr>
            <a:picLocks noChangeAspect="1"/>
          </p:cNvPicPr>
          <p:nvPr/>
        </p:nvPicPr>
        <p:blipFill>
          <a:blip r:embed="rId6"/>
          <a:stretch>
            <a:fillRect/>
          </a:stretch>
        </p:blipFill>
        <p:spPr>
          <a:xfrm rot="20222969">
            <a:off x="6506968" y="421621"/>
            <a:ext cx="1395436" cy="974625"/>
          </a:xfrm>
          <a:prstGeom prst="rect">
            <a:avLst/>
          </a:prstGeom>
        </p:spPr>
      </p:pic>
      <p:pic>
        <p:nvPicPr>
          <p:cNvPr id="46"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24109" y="79446"/>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47" name="Textfeld 46"/>
          <p:cNvSpPr txBox="1"/>
          <p:nvPr/>
        </p:nvSpPr>
        <p:spPr>
          <a:xfrm>
            <a:off x="10026352" y="1751068"/>
            <a:ext cx="986167" cy="461665"/>
          </a:xfrm>
          <a:prstGeom prst="rect">
            <a:avLst/>
          </a:prstGeom>
          <a:noFill/>
        </p:spPr>
        <p:txBody>
          <a:bodyPr wrap="none" rtlCol="0">
            <a:spAutoFit/>
          </a:bodyPr>
          <a:lstStyle/>
          <a:p>
            <a:pPr algn="ctr"/>
            <a:r>
              <a:rPr lang="de-DE" sz="1200" dirty="0">
                <a:solidFill>
                  <a:srgbClr val="006B95"/>
                </a:solidFill>
              </a:rPr>
              <a:t>Schulgesetz</a:t>
            </a:r>
          </a:p>
          <a:p>
            <a:pPr algn="ctr"/>
            <a:r>
              <a:rPr lang="de-DE" sz="1200" dirty="0">
                <a:solidFill>
                  <a:srgbClr val="006B95"/>
                </a:solidFill>
              </a:rPr>
              <a:t>Lehrplan</a:t>
            </a:r>
          </a:p>
        </p:txBody>
      </p:sp>
      <p:pic>
        <p:nvPicPr>
          <p:cNvPr id="48" name="Grafik 47"/>
          <p:cNvPicPr>
            <a:picLocks noChangeAspect="1"/>
          </p:cNvPicPr>
          <p:nvPr/>
        </p:nvPicPr>
        <p:blipFill rotWithShape="1">
          <a:blip r:embed="rId7"/>
          <a:srcRect/>
          <a:stretch/>
        </p:blipFill>
        <p:spPr>
          <a:xfrm>
            <a:off x="9945658" y="209367"/>
            <a:ext cx="1177586" cy="1526918"/>
          </a:xfrm>
          <a:prstGeom prst="rect">
            <a:avLst/>
          </a:prstGeom>
        </p:spPr>
      </p:pic>
      <p:pic>
        <p:nvPicPr>
          <p:cNvPr id="49"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73036" y="1766287"/>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50" name="Textfeld 49"/>
          <p:cNvSpPr txBox="1"/>
          <p:nvPr/>
        </p:nvSpPr>
        <p:spPr>
          <a:xfrm>
            <a:off x="8069824" y="3462285"/>
            <a:ext cx="1185453" cy="461665"/>
          </a:xfrm>
          <a:prstGeom prst="rect">
            <a:avLst/>
          </a:prstGeom>
          <a:noFill/>
        </p:spPr>
        <p:txBody>
          <a:bodyPr wrap="none" rtlCol="0">
            <a:spAutoFit/>
          </a:bodyPr>
          <a:lstStyle/>
          <a:p>
            <a:pPr algn="ctr"/>
            <a:r>
              <a:rPr lang="de-DE" sz="1200" dirty="0">
                <a:solidFill>
                  <a:srgbClr val="006B95"/>
                </a:solidFill>
              </a:rPr>
              <a:t>Möglichkeiten </a:t>
            </a:r>
          </a:p>
          <a:p>
            <a:pPr algn="ctr"/>
            <a:r>
              <a:rPr lang="de-DE" sz="1200" dirty="0">
                <a:solidFill>
                  <a:srgbClr val="006B95"/>
                </a:solidFill>
              </a:rPr>
              <a:t>der Begafö</a:t>
            </a:r>
          </a:p>
        </p:txBody>
      </p:sp>
      <p:sp>
        <p:nvSpPr>
          <p:cNvPr id="51" name="Textfeld 50"/>
          <p:cNvSpPr txBox="1"/>
          <p:nvPr/>
        </p:nvSpPr>
        <p:spPr>
          <a:xfrm rot="18087901">
            <a:off x="7544053" y="1785748"/>
            <a:ext cx="2110578" cy="307777"/>
          </a:xfrm>
          <a:prstGeom prst="rect">
            <a:avLst/>
          </a:prstGeom>
          <a:solidFill>
            <a:schemeClr val="bg1"/>
          </a:solidFill>
          <a:ln>
            <a:solidFill>
              <a:srgbClr val="006B95"/>
            </a:solidFill>
          </a:ln>
        </p:spPr>
        <p:txBody>
          <a:bodyPr wrap="none" rtlCol="0">
            <a:spAutoFit/>
          </a:bodyPr>
          <a:lstStyle/>
          <a:p>
            <a:r>
              <a:rPr lang="de-DE" sz="1400" b="1" dirty="0">
                <a:solidFill>
                  <a:srgbClr val="006B95"/>
                </a:solidFill>
              </a:rPr>
              <a:t>Innere Differenzierung</a:t>
            </a:r>
          </a:p>
        </p:txBody>
      </p:sp>
      <p:sp>
        <p:nvSpPr>
          <p:cNvPr id="52" name="Textfeld 51"/>
          <p:cNvSpPr txBox="1"/>
          <p:nvPr/>
        </p:nvSpPr>
        <p:spPr>
          <a:xfrm rot="18860112">
            <a:off x="8053743" y="2392899"/>
            <a:ext cx="1150380" cy="307777"/>
          </a:xfrm>
          <a:prstGeom prst="rect">
            <a:avLst/>
          </a:prstGeom>
          <a:solidFill>
            <a:schemeClr val="bg1"/>
          </a:solidFill>
          <a:ln>
            <a:solidFill>
              <a:srgbClr val="006B95"/>
            </a:solidFill>
          </a:ln>
        </p:spPr>
        <p:txBody>
          <a:bodyPr wrap="none" rtlCol="0">
            <a:spAutoFit/>
          </a:bodyPr>
          <a:lstStyle/>
          <a:p>
            <a:r>
              <a:rPr lang="de-DE" sz="1400" b="1" dirty="0">
                <a:solidFill>
                  <a:srgbClr val="006B95"/>
                </a:solidFill>
              </a:rPr>
              <a:t>Enrichment</a:t>
            </a:r>
          </a:p>
        </p:txBody>
      </p:sp>
      <p:sp>
        <p:nvSpPr>
          <p:cNvPr id="53" name="Textfeld 52"/>
          <p:cNvSpPr txBox="1"/>
          <p:nvPr/>
        </p:nvSpPr>
        <p:spPr>
          <a:xfrm rot="20262768">
            <a:off x="8351249" y="2741469"/>
            <a:ext cx="1255280" cy="307777"/>
          </a:xfrm>
          <a:prstGeom prst="rect">
            <a:avLst/>
          </a:prstGeom>
          <a:solidFill>
            <a:schemeClr val="bg1"/>
          </a:solidFill>
          <a:ln>
            <a:solidFill>
              <a:srgbClr val="006B95"/>
            </a:solidFill>
          </a:ln>
        </p:spPr>
        <p:txBody>
          <a:bodyPr wrap="none" rtlCol="0">
            <a:spAutoFit/>
          </a:bodyPr>
          <a:lstStyle/>
          <a:p>
            <a:r>
              <a:rPr lang="de-DE" sz="1400" b="1" dirty="0">
                <a:solidFill>
                  <a:srgbClr val="006B95"/>
                </a:solidFill>
              </a:rPr>
              <a:t>Akzeleration</a:t>
            </a:r>
          </a:p>
        </p:txBody>
      </p:sp>
      <p:pic>
        <p:nvPicPr>
          <p:cNvPr id="54"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07404" y="2689483"/>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55" name="Textfeld 54"/>
          <p:cNvSpPr txBox="1"/>
          <p:nvPr/>
        </p:nvSpPr>
        <p:spPr>
          <a:xfrm>
            <a:off x="3146231" y="4392458"/>
            <a:ext cx="1154290" cy="338554"/>
          </a:xfrm>
          <a:prstGeom prst="rect">
            <a:avLst/>
          </a:prstGeom>
          <a:noFill/>
        </p:spPr>
        <p:txBody>
          <a:bodyPr wrap="none" rtlCol="0">
            <a:spAutoFit/>
          </a:bodyPr>
          <a:lstStyle/>
          <a:p>
            <a:r>
              <a:rPr lang="de-DE" sz="1600" dirty="0">
                <a:solidFill>
                  <a:srgbClr val="006B95"/>
                </a:solidFill>
              </a:rPr>
              <a:t>Kursräume</a:t>
            </a:r>
          </a:p>
        </p:txBody>
      </p:sp>
      <p:pic>
        <p:nvPicPr>
          <p:cNvPr id="56" name="Grafik 55"/>
          <p:cNvPicPr>
            <a:picLocks noChangeAspect="1"/>
          </p:cNvPicPr>
          <p:nvPr/>
        </p:nvPicPr>
        <p:blipFill rotWithShape="1">
          <a:blip r:embed="rId8"/>
          <a:srcRect r="22408"/>
          <a:stretch/>
        </p:blipFill>
        <p:spPr>
          <a:xfrm rot="2921505">
            <a:off x="3265247" y="3000483"/>
            <a:ext cx="1123172" cy="1023400"/>
          </a:xfrm>
          <a:prstGeom prst="rect">
            <a:avLst/>
          </a:prstGeom>
        </p:spPr>
      </p:pic>
      <p:pic>
        <p:nvPicPr>
          <p:cNvPr id="43" name="Grafik 42"/>
          <p:cNvPicPr>
            <a:picLocks noChangeAspect="1"/>
          </p:cNvPicPr>
          <p:nvPr/>
        </p:nvPicPr>
        <p:blipFill>
          <a:blip r:embed="rId9"/>
          <a:stretch>
            <a:fillRect/>
          </a:stretch>
        </p:blipFill>
        <p:spPr>
          <a:xfrm rot="19133814">
            <a:off x="628620" y="743839"/>
            <a:ext cx="1229566" cy="1227674"/>
          </a:xfrm>
          <a:prstGeom prst="rect">
            <a:avLst/>
          </a:prstGeom>
        </p:spPr>
      </p:pic>
      <p:sp>
        <p:nvSpPr>
          <p:cNvPr id="57" name="Textfeld 56"/>
          <p:cNvSpPr txBox="1"/>
          <p:nvPr/>
        </p:nvSpPr>
        <p:spPr>
          <a:xfrm>
            <a:off x="672411" y="2350909"/>
            <a:ext cx="1085554" cy="338554"/>
          </a:xfrm>
          <a:prstGeom prst="rect">
            <a:avLst/>
          </a:prstGeom>
          <a:noFill/>
        </p:spPr>
        <p:txBody>
          <a:bodyPr wrap="none" rtlCol="0">
            <a:spAutoFit/>
          </a:bodyPr>
          <a:lstStyle/>
          <a:p>
            <a:r>
              <a:rPr lang="de-DE" sz="1600" dirty="0" err="1">
                <a:solidFill>
                  <a:srgbClr val="006B95"/>
                </a:solidFill>
              </a:rPr>
              <a:t>Foldology</a:t>
            </a:r>
            <a:endParaRPr lang="de-DE" sz="1600" dirty="0">
              <a:solidFill>
                <a:srgbClr val="006B95"/>
              </a:solidFill>
            </a:endParaRPr>
          </a:p>
        </p:txBody>
      </p:sp>
    </p:spTree>
    <p:extLst>
      <p:ext uri="{BB962C8B-B14F-4D97-AF65-F5344CB8AC3E}">
        <p14:creationId xmlns:p14="http://schemas.microsoft.com/office/powerpoint/2010/main" val="156358662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252604" y="207134"/>
            <a:ext cx="9557942" cy="705912"/>
          </a:xfrm>
          <a:solidFill>
            <a:schemeClr val="bg1"/>
          </a:solidFill>
        </p:spPr>
        <p:txBody>
          <a:bodyPr/>
          <a:lstStyle/>
          <a:p>
            <a:pPr algn="ctr"/>
            <a:r>
              <a:rPr lang="de-DE" b="1" dirty="0">
                <a:solidFill>
                  <a:srgbClr val="006B95"/>
                </a:solidFill>
              </a:rPr>
              <a:t>Kurse in der Webakademie</a:t>
            </a:r>
          </a:p>
        </p:txBody>
      </p:sp>
      <p:sp>
        <p:nvSpPr>
          <p:cNvPr id="3" name="Pfeil nach unten 2"/>
          <p:cNvSpPr/>
          <p:nvPr/>
        </p:nvSpPr>
        <p:spPr>
          <a:xfrm>
            <a:off x="927731" y="1111903"/>
            <a:ext cx="770439" cy="1653599"/>
          </a:xfrm>
          <a:prstGeom prst="downArrow">
            <a:avLst/>
          </a:prstGeom>
          <a:solidFill>
            <a:srgbClr val="006B9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 name="Textfeld 3"/>
          <p:cNvSpPr txBox="1"/>
          <p:nvPr/>
        </p:nvSpPr>
        <p:spPr>
          <a:xfrm>
            <a:off x="158698" y="2892170"/>
            <a:ext cx="2610593" cy="1200329"/>
          </a:xfrm>
          <a:prstGeom prst="rect">
            <a:avLst/>
          </a:prstGeom>
          <a:noFill/>
        </p:spPr>
        <p:txBody>
          <a:bodyPr wrap="square" rtlCol="0">
            <a:spAutoFit/>
          </a:bodyPr>
          <a:lstStyle/>
          <a:p>
            <a:r>
              <a:rPr lang="de-DE" dirty="0">
                <a:solidFill>
                  <a:srgbClr val="006B95"/>
                </a:solidFill>
              </a:rPr>
              <a:t>Kurse innerhalb der Webakademie, die zeit- und ortsunabhängig betreut werden.</a:t>
            </a:r>
          </a:p>
        </p:txBody>
      </p:sp>
      <p:pic>
        <p:nvPicPr>
          <p:cNvPr id="7" name="Grafik 6">
            <a:extLst>
              <a:ext uri="{FF2B5EF4-FFF2-40B4-BE49-F238E27FC236}">
                <a16:creationId xmlns:a16="http://schemas.microsoft.com/office/drawing/2014/main" id="{6B96FC25-D926-25A0-92B6-69F1BC59A129}"/>
              </a:ext>
            </a:extLst>
          </p:cNvPr>
          <p:cNvPicPr>
            <a:picLocks noChangeAspect="1"/>
          </p:cNvPicPr>
          <p:nvPr/>
        </p:nvPicPr>
        <p:blipFill>
          <a:blip r:embed="rId2"/>
          <a:stretch>
            <a:fillRect/>
          </a:stretch>
        </p:blipFill>
        <p:spPr>
          <a:xfrm>
            <a:off x="373295" y="4219167"/>
            <a:ext cx="1879309" cy="1049533"/>
          </a:xfrm>
          <a:prstGeom prst="rect">
            <a:avLst/>
          </a:prstGeom>
        </p:spPr>
      </p:pic>
      <p:sp>
        <p:nvSpPr>
          <p:cNvPr id="5" name="Textfeld 4"/>
          <p:cNvSpPr txBox="1"/>
          <p:nvPr/>
        </p:nvSpPr>
        <p:spPr>
          <a:xfrm>
            <a:off x="3770775" y="2892170"/>
            <a:ext cx="4233025" cy="1477328"/>
          </a:xfrm>
          <a:prstGeom prst="rect">
            <a:avLst/>
          </a:prstGeom>
          <a:noFill/>
        </p:spPr>
        <p:txBody>
          <a:bodyPr wrap="square" rtlCol="0">
            <a:spAutoFit/>
          </a:bodyPr>
          <a:lstStyle/>
          <a:p>
            <a:r>
              <a:rPr lang="de-DE" b="1" dirty="0">
                <a:solidFill>
                  <a:srgbClr val="006B95"/>
                </a:solidFill>
              </a:rPr>
              <a:t>Ferienkurse</a:t>
            </a:r>
            <a:br>
              <a:rPr lang="de-DE" dirty="0">
                <a:solidFill>
                  <a:srgbClr val="006B95"/>
                </a:solidFill>
              </a:rPr>
            </a:br>
            <a:r>
              <a:rPr lang="de-DE" dirty="0">
                <a:solidFill>
                  <a:srgbClr val="006B95"/>
                </a:solidFill>
              </a:rPr>
              <a:t>Im Zeitraum der Ferientermine  werden Live-Workshops im Rahmen einer Videokonferenzen</a:t>
            </a:r>
          </a:p>
          <a:p>
            <a:r>
              <a:rPr lang="de-DE" dirty="0">
                <a:solidFill>
                  <a:srgbClr val="006B95"/>
                </a:solidFill>
              </a:rPr>
              <a:t>durchgeführt.</a:t>
            </a:r>
          </a:p>
        </p:txBody>
      </p:sp>
      <p:sp>
        <p:nvSpPr>
          <p:cNvPr id="8" name="Pfeil nach unten 2">
            <a:extLst>
              <a:ext uri="{FF2B5EF4-FFF2-40B4-BE49-F238E27FC236}">
                <a16:creationId xmlns:a16="http://schemas.microsoft.com/office/drawing/2014/main" id="{7273A8F6-5D3B-9EF0-B986-87928EDD903D}"/>
              </a:ext>
            </a:extLst>
          </p:cNvPr>
          <p:cNvSpPr/>
          <p:nvPr/>
        </p:nvSpPr>
        <p:spPr>
          <a:xfrm>
            <a:off x="5502069" y="1111903"/>
            <a:ext cx="770439" cy="1653599"/>
          </a:xfrm>
          <a:prstGeom prst="downArrow">
            <a:avLst/>
          </a:prstGeom>
          <a:solidFill>
            <a:srgbClr val="006B9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6" name="Grafik 5"/>
          <p:cNvPicPr>
            <a:picLocks noChangeAspect="1"/>
          </p:cNvPicPr>
          <p:nvPr/>
        </p:nvPicPr>
        <p:blipFill>
          <a:blip r:embed="rId3"/>
          <a:stretch>
            <a:fillRect/>
          </a:stretch>
        </p:blipFill>
        <p:spPr>
          <a:xfrm>
            <a:off x="3882013" y="4369498"/>
            <a:ext cx="4121787" cy="1012162"/>
          </a:xfrm>
          <a:prstGeom prst="rect">
            <a:avLst/>
          </a:prstGeom>
        </p:spPr>
      </p:pic>
    </p:spTree>
    <p:extLst>
      <p:ext uri="{BB962C8B-B14F-4D97-AF65-F5344CB8AC3E}">
        <p14:creationId xmlns:p14="http://schemas.microsoft.com/office/powerpoint/2010/main" val="314868599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02D1521B-8FB3-6B7C-1363-CBF0F5E5CEB8}"/>
              </a:ext>
            </a:extLst>
          </p:cNvPr>
          <p:cNvSpPr>
            <a:spLocks noGrp="1"/>
          </p:cNvSpPr>
          <p:nvPr>
            <p:ph type="dt" sz="half" idx="10"/>
          </p:nvPr>
        </p:nvSpPr>
        <p:spPr/>
        <p:txBody>
          <a:bodyPr/>
          <a:lstStyle/>
          <a:p>
            <a:fld id="{83CCF774-383A-42C8-A8DB-D33B3F307E64}" type="datetime1">
              <a:rPr lang="de-DE" smtClean="0"/>
              <a:t>03.04.2025</a:t>
            </a:fld>
            <a:endParaRPr lang="de-DE" dirty="0"/>
          </a:p>
        </p:txBody>
      </p:sp>
      <p:sp>
        <p:nvSpPr>
          <p:cNvPr id="3" name="Fußzeilenplatzhalter 2">
            <a:extLst>
              <a:ext uri="{FF2B5EF4-FFF2-40B4-BE49-F238E27FC236}">
                <a16:creationId xmlns:a16="http://schemas.microsoft.com/office/drawing/2014/main" id="{62051FE8-672E-8CCA-7C7D-5915E04438F1}"/>
              </a:ext>
            </a:extLst>
          </p:cNvPr>
          <p:cNvSpPr>
            <a:spLocks noGrp="1"/>
          </p:cNvSpPr>
          <p:nvPr>
            <p:ph type="ftr" sz="quarter" idx="11"/>
          </p:nvPr>
        </p:nvSpPr>
        <p:spPr/>
        <p:txBody>
          <a:bodyPr/>
          <a:lstStyle/>
          <a:p>
            <a:r>
              <a:rPr lang="de-DE" dirty="0"/>
              <a:t>Andrea Peter-Wehner</a:t>
            </a:r>
          </a:p>
        </p:txBody>
      </p:sp>
      <p:sp>
        <p:nvSpPr>
          <p:cNvPr id="9" name="Titel 1">
            <a:extLst>
              <a:ext uri="{FF2B5EF4-FFF2-40B4-BE49-F238E27FC236}">
                <a16:creationId xmlns:a16="http://schemas.microsoft.com/office/drawing/2014/main" id="{75945D10-439D-33E8-DEA8-1C6B056420BE}"/>
              </a:ext>
            </a:extLst>
          </p:cNvPr>
          <p:cNvSpPr txBox="1">
            <a:spLocks/>
          </p:cNvSpPr>
          <p:nvPr/>
        </p:nvSpPr>
        <p:spPr>
          <a:xfrm>
            <a:off x="2279904" y="243840"/>
            <a:ext cx="8915400" cy="746960"/>
          </a:xfrm>
          <a:prstGeom prst="rect">
            <a:avLst/>
          </a:prstGeom>
          <a:solidFill>
            <a:schemeClr val="bg1"/>
          </a:solidFill>
        </p:spPr>
        <p:txBody>
          <a:bodyPr/>
          <a:lstStyle>
            <a:lvl1pPr algn="l" defTabSz="914400" rtl="0" eaLnBrk="1" latinLnBrk="0" hangingPunct="1">
              <a:lnSpc>
                <a:spcPct val="80000"/>
              </a:lnSpc>
              <a:spcBef>
                <a:spcPct val="0"/>
              </a:spcBef>
              <a:buNone/>
              <a:defRPr sz="4400" b="0" kern="1200" cap="none" spc="100" baseline="0">
                <a:solidFill>
                  <a:srgbClr val="006B95"/>
                </a:solidFill>
                <a:latin typeface="+mn-lt"/>
                <a:ea typeface="+mj-ea"/>
                <a:cs typeface="+mj-cs"/>
              </a:defRPr>
            </a:lvl1pPr>
          </a:lstStyle>
          <a:p>
            <a:pPr algn="ctr"/>
            <a:r>
              <a:rPr lang="de-DE" b="1" dirty="0"/>
              <a:t>Osterferienkursplan 2025</a:t>
            </a:r>
          </a:p>
        </p:txBody>
      </p:sp>
      <p:pic>
        <p:nvPicPr>
          <p:cNvPr id="8" name="Grafik 7">
            <a:extLst>
              <a:ext uri="{FF2B5EF4-FFF2-40B4-BE49-F238E27FC236}">
                <a16:creationId xmlns:a16="http://schemas.microsoft.com/office/drawing/2014/main" id="{B1AA15AA-4827-4D06-AA37-C0E3A72EB919}"/>
              </a:ext>
            </a:extLst>
          </p:cNvPr>
          <p:cNvPicPr>
            <a:picLocks noChangeAspect="1"/>
          </p:cNvPicPr>
          <p:nvPr/>
        </p:nvPicPr>
        <p:blipFill>
          <a:blip r:embed="rId2"/>
          <a:stretch>
            <a:fillRect/>
          </a:stretch>
        </p:blipFill>
        <p:spPr>
          <a:xfrm>
            <a:off x="3707572" y="1276801"/>
            <a:ext cx="8345065" cy="4058216"/>
          </a:xfrm>
          <a:prstGeom prst="rect">
            <a:avLst/>
          </a:prstGeom>
        </p:spPr>
      </p:pic>
      <p:pic>
        <p:nvPicPr>
          <p:cNvPr id="11" name="Grafik 10">
            <a:extLst>
              <a:ext uri="{FF2B5EF4-FFF2-40B4-BE49-F238E27FC236}">
                <a16:creationId xmlns:a16="http://schemas.microsoft.com/office/drawing/2014/main" id="{E2C51478-00DC-4C68-B0F2-A79ED808921F}"/>
              </a:ext>
            </a:extLst>
          </p:cNvPr>
          <p:cNvPicPr>
            <a:picLocks noChangeAspect="1"/>
          </p:cNvPicPr>
          <p:nvPr/>
        </p:nvPicPr>
        <p:blipFill rotWithShape="1">
          <a:blip r:embed="rId3"/>
          <a:srcRect r="59656" b="19863"/>
          <a:stretch/>
        </p:blipFill>
        <p:spPr>
          <a:xfrm>
            <a:off x="312427" y="1276801"/>
            <a:ext cx="3395145" cy="4344216"/>
          </a:xfrm>
          <a:prstGeom prst="rect">
            <a:avLst/>
          </a:prstGeom>
        </p:spPr>
      </p:pic>
    </p:spTree>
    <p:extLst>
      <p:ext uri="{BB962C8B-B14F-4D97-AF65-F5344CB8AC3E}">
        <p14:creationId xmlns:p14="http://schemas.microsoft.com/office/powerpoint/2010/main" val="207427669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02D1521B-8FB3-6B7C-1363-CBF0F5E5CEB8}"/>
              </a:ext>
            </a:extLst>
          </p:cNvPr>
          <p:cNvSpPr>
            <a:spLocks noGrp="1"/>
          </p:cNvSpPr>
          <p:nvPr>
            <p:ph type="dt" sz="half" idx="10"/>
          </p:nvPr>
        </p:nvSpPr>
        <p:spPr/>
        <p:txBody>
          <a:bodyPr/>
          <a:lstStyle/>
          <a:p>
            <a:fld id="{83CCF774-383A-42C8-A8DB-D33B3F307E64}" type="datetime1">
              <a:rPr lang="de-DE" smtClean="0"/>
              <a:t>03.04.2025</a:t>
            </a:fld>
            <a:endParaRPr lang="de-DE" dirty="0"/>
          </a:p>
        </p:txBody>
      </p:sp>
      <p:sp>
        <p:nvSpPr>
          <p:cNvPr id="3" name="Fußzeilenplatzhalter 2">
            <a:extLst>
              <a:ext uri="{FF2B5EF4-FFF2-40B4-BE49-F238E27FC236}">
                <a16:creationId xmlns:a16="http://schemas.microsoft.com/office/drawing/2014/main" id="{62051FE8-672E-8CCA-7C7D-5915E04438F1}"/>
              </a:ext>
            </a:extLst>
          </p:cNvPr>
          <p:cNvSpPr>
            <a:spLocks noGrp="1"/>
          </p:cNvSpPr>
          <p:nvPr>
            <p:ph type="ftr" sz="quarter" idx="11"/>
          </p:nvPr>
        </p:nvSpPr>
        <p:spPr/>
        <p:txBody>
          <a:bodyPr/>
          <a:lstStyle/>
          <a:p>
            <a:r>
              <a:rPr lang="de-DE" dirty="0"/>
              <a:t>Andrea Peter-Wehner</a:t>
            </a:r>
          </a:p>
        </p:txBody>
      </p:sp>
      <p:sp>
        <p:nvSpPr>
          <p:cNvPr id="9" name="Titel 1">
            <a:extLst>
              <a:ext uri="{FF2B5EF4-FFF2-40B4-BE49-F238E27FC236}">
                <a16:creationId xmlns:a16="http://schemas.microsoft.com/office/drawing/2014/main" id="{75945D10-439D-33E8-DEA8-1C6B056420BE}"/>
              </a:ext>
            </a:extLst>
          </p:cNvPr>
          <p:cNvSpPr txBox="1">
            <a:spLocks/>
          </p:cNvSpPr>
          <p:nvPr/>
        </p:nvSpPr>
        <p:spPr>
          <a:xfrm>
            <a:off x="2279904" y="243840"/>
            <a:ext cx="8915400" cy="746960"/>
          </a:xfrm>
          <a:prstGeom prst="rect">
            <a:avLst/>
          </a:prstGeom>
          <a:solidFill>
            <a:schemeClr val="bg1"/>
          </a:solidFill>
        </p:spPr>
        <p:txBody>
          <a:bodyPr/>
          <a:lstStyle>
            <a:lvl1pPr algn="l" defTabSz="914400" rtl="0" eaLnBrk="1" latinLnBrk="0" hangingPunct="1">
              <a:lnSpc>
                <a:spcPct val="80000"/>
              </a:lnSpc>
              <a:spcBef>
                <a:spcPct val="0"/>
              </a:spcBef>
              <a:buNone/>
              <a:defRPr sz="4400" b="0" kern="1200" cap="none" spc="100" baseline="0">
                <a:solidFill>
                  <a:srgbClr val="006B95"/>
                </a:solidFill>
                <a:latin typeface="+mn-lt"/>
                <a:ea typeface="+mj-ea"/>
                <a:cs typeface="+mj-cs"/>
              </a:defRPr>
            </a:lvl1pPr>
          </a:lstStyle>
          <a:p>
            <a:pPr algn="ctr"/>
            <a:r>
              <a:rPr lang="de-DE" b="1" dirty="0"/>
              <a:t>Osterferienkursplan 2025</a:t>
            </a:r>
          </a:p>
        </p:txBody>
      </p:sp>
      <p:pic>
        <p:nvPicPr>
          <p:cNvPr id="4" name="Grafik 3">
            <a:extLst>
              <a:ext uri="{FF2B5EF4-FFF2-40B4-BE49-F238E27FC236}">
                <a16:creationId xmlns:a16="http://schemas.microsoft.com/office/drawing/2014/main" id="{F4DF0F33-5CC6-4848-B478-EBB7B05E9260}"/>
              </a:ext>
            </a:extLst>
          </p:cNvPr>
          <p:cNvPicPr>
            <a:picLocks noChangeAspect="1"/>
          </p:cNvPicPr>
          <p:nvPr/>
        </p:nvPicPr>
        <p:blipFill rotWithShape="1">
          <a:blip r:embed="rId2"/>
          <a:srcRect l="9641" t="10769" r="8821" b="13078"/>
          <a:stretch/>
        </p:blipFill>
        <p:spPr>
          <a:xfrm>
            <a:off x="898591" y="1943100"/>
            <a:ext cx="2635916" cy="2461846"/>
          </a:xfrm>
          <a:prstGeom prst="rect">
            <a:avLst/>
          </a:prstGeom>
        </p:spPr>
      </p:pic>
      <p:pic>
        <p:nvPicPr>
          <p:cNvPr id="5" name="Grafik 4">
            <a:extLst>
              <a:ext uri="{FF2B5EF4-FFF2-40B4-BE49-F238E27FC236}">
                <a16:creationId xmlns:a16="http://schemas.microsoft.com/office/drawing/2014/main" id="{49C3CF69-EC06-4DE9-BCE5-37FA749E22A2}"/>
              </a:ext>
            </a:extLst>
          </p:cNvPr>
          <p:cNvPicPr>
            <a:picLocks noChangeAspect="1"/>
          </p:cNvPicPr>
          <p:nvPr/>
        </p:nvPicPr>
        <p:blipFill rotWithShape="1">
          <a:blip r:embed="rId3"/>
          <a:srcRect l="5179" t="14923" r="5179" b="12923"/>
          <a:stretch/>
        </p:blipFill>
        <p:spPr>
          <a:xfrm>
            <a:off x="4375057" y="2004646"/>
            <a:ext cx="3266042" cy="2628900"/>
          </a:xfrm>
          <a:prstGeom prst="rect">
            <a:avLst/>
          </a:prstGeom>
        </p:spPr>
      </p:pic>
      <p:pic>
        <p:nvPicPr>
          <p:cNvPr id="6" name="Grafik 5">
            <a:extLst>
              <a:ext uri="{FF2B5EF4-FFF2-40B4-BE49-F238E27FC236}">
                <a16:creationId xmlns:a16="http://schemas.microsoft.com/office/drawing/2014/main" id="{D8EF1C89-8DDB-45A8-9BFC-FF8F91027298}"/>
              </a:ext>
            </a:extLst>
          </p:cNvPr>
          <p:cNvPicPr>
            <a:picLocks noChangeAspect="1"/>
          </p:cNvPicPr>
          <p:nvPr/>
        </p:nvPicPr>
        <p:blipFill rotWithShape="1">
          <a:blip r:embed="rId4"/>
          <a:srcRect l="9333" t="10155" r="8359" b="12615"/>
          <a:stretch/>
        </p:blipFill>
        <p:spPr>
          <a:xfrm>
            <a:off x="8481649" y="1925516"/>
            <a:ext cx="2886048" cy="2708030"/>
          </a:xfrm>
          <a:prstGeom prst="rect">
            <a:avLst/>
          </a:prstGeom>
        </p:spPr>
      </p:pic>
    </p:spTree>
    <p:extLst>
      <p:ext uri="{BB962C8B-B14F-4D97-AF65-F5344CB8AC3E}">
        <p14:creationId xmlns:p14="http://schemas.microsoft.com/office/powerpoint/2010/main" val="21259217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Freihandform 44"/>
          <p:cNvSpPr/>
          <p:nvPr/>
        </p:nvSpPr>
        <p:spPr>
          <a:xfrm>
            <a:off x="8536117" y="3705702"/>
            <a:ext cx="1262186" cy="1143024"/>
          </a:xfrm>
          <a:custGeom>
            <a:avLst/>
            <a:gdLst>
              <a:gd name="connsiteX0" fmla="*/ 126620 w 1262186"/>
              <a:gd name="connsiteY0" fmla="*/ 1143024 h 1143024"/>
              <a:gd name="connsiteX1" fmla="*/ 42399 w 1262186"/>
              <a:gd name="connsiteY1" fmla="*/ 216593 h 1143024"/>
              <a:gd name="connsiteX2" fmla="*/ 716167 w 1262186"/>
              <a:gd name="connsiteY2" fmla="*/ 385035 h 1143024"/>
              <a:gd name="connsiteX3" fmla="*/ 210841 w 1262186"/>
              <a:gd name="connsiteY3" fmla="*/ 517382 h 1143024"/>
              <a:gd name="connsiteX4" fmla="*/ 704136 w 1262186"/>
              <a:gd name="connsiteY4" fmla="*/ 24 h 1143024"/>
              <a:gd name="connsiteX5" fmla="*/ 1209462 w 1262186"/>
              <a:gd name="connsiteY5" fmla="*/ 493319 h 1143024"/>
              <a:gd name="connsiteX6" fmla="*/ 1221494 w 1262186"/>
              <a:gd name="connsiteY6" fmla="*/ 493319 h 1143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2186" h="1143024">
                <a:moveTo>
                  <a:pt x="126620" y="1143024"/>
                </a:moveTo>
                <a:cubicBezTo>
                  <a:pt x="35380" y="742974"/>
                  <a:pt x="-55859" y="342924"/>
                  <a:pt x="42399" y="216593"/>
                </a:cubicBezTo>
                <a:cubicBezTo>
                  <a:pt x="140657" y="90261"/>
                  <a:pt x="688093" y="334903"/>
                  <a:pt x="716167" y="385035"/>
                </a:cubicBezTo>
                <a:cubicBezTo>
                  <a:pt x="744241" y="435166"/>
                  <a:pt x="212846" y="581550"/>
                  <a:pt x="210841" y="517382"/>
                </a:cubicBezTo>
                <a:cubicBezTo>
                  <a:pt x="208836" y="453214"/>
                  <a:pt x="537699" y="4034"/>
                  <a:pt x="704136" y="24"/>
                </a:cubicBezTo>
                <a:cubicBezTo>
                  <a:pt x="870573" y="-3986"/>
                  <a:pt x="1209462" y="493319"/>
                  <a:pt x="1209462" y="493319"/>
                </a:cubicBezTo>
                <a:cubicBezTo>
                  <a:pt x="1295688" y="575535"/>
                  <a:pt x="1258591" y="534427"/>
                  <a:pt x="1221494" y="493319"/>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 name="Freihandform 43"/>
          <p:cNvSpPr/>
          <p:nvPr/>
        </p:nvSpPr>
        <p:spPr>
          <a:xfrm>
            <a:off x="6208295" y="4072090"/>
            <a:ext cx="2046570" cy="1330093"/>
          </a:xfrm>
          <a:custGeom>
            <a:avLst/>
            <a:gdLst>
              <a:gd name="connsiteX0" fmla="*/ 0 w 2046570"/>
              <a:gd name="connsiteY0" fmla="*/ 247247 h 1330093"/>
              <a:gd name="connsiteX1" fmla="*/ 613610 w 2046570"/>
              <a:gd name="connsiteY1" fmla="*/ 18647 h 1330093"/>
              <a:gd name="connsiteX2" fmla="*/ 1179094 w 2046570"/>
              <a:gd name="connsiteY2" fmla="*/ 680384 h 1330093"/>
              <a:gd name="connsiteX3" fmla="*/ 1347537 w 2046570"/>
              <a:gd name="connsiteY3" fmla="*/ 1330089 h 1330093"/>
              <a:gd name="connsiteX4" fmla="*/ 1985210 w 2046570"/>
              <a:gd name="connsiteY4" fmla="*/ 692415 h 1330093"/>
              <a:gd name="connsiteX5" fmla="*/ 1985210 w 2046570"/>
              <a:gd name="connsiteY5" fmla="*/ 680384 h 133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6570" h="1330093">
                <a:moveTo>
                  <a:pt x="0" y="247247"/>
                </a:moveTo>
                <a:cubicBezTo>
                  <a:pt x="208547" y="96852"/>
                  <a:pt x="417094" y="-53543"/>
                  <a:pt x="613610" y="18647"/>
                </a:cubicBezTo>
                <a:cubicBezTo>
                  <a:pt x="810126" y="90836"/>
                  <a:pt x="1056773" y="461810"/>
                  <a:pt x="1179094" y="680384"/>
                </a:cubicBezTo>
                <a:cubicBezTo>
                  <a:pt x="1301415" y="898958"/>
                  <a:pt x="1213184" y="1328084"/>
                  <a:pt x="1347537" y="1330089"/>
                </a:cubicBezTo>
                <a:cubicBezTo>
                  <a:pt x="1481890" y="1332094"/>
                  <a:pt x="1985210" y="692415"/>
                  <a:pt x="1985210" y="692415"/>
                </a:cubicBezTo>
                <a:cubicBezTo>
                  <a:pt x="2091489" y="584131"/>
                  <a:pt x="2038349" y="632257"/>
                  <a:pt x="1985210" y="680384"/>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3" name="Freihandform 42"/>
          <p:cNvSpPr/>
          <p:nvPr/>
        </p:nvSpPr>
        <p:spPr>
          <a:xfrm>
            <a:off x="2021305" y="4629540"/>
            <a:ext cx="3621506" cy="1025345"/>
          </a:xfrm>
          <a:custGeom>
            <a:avLst/>
            <a:gdLst>
              <a:gd name="connsiteX0" fmla="*/ 0 w 3621506"/>
              <a:gd name="connsiteY0" fmla="*/ 255281 h 1025345"/>
              <a:gd name="connsiteX1" fmla="*/ 902369 w 3621506"/>
              <a:gd name="connsiteY1" fmla="*/ 279344 h 1025345"/>
              <a:gd name="connsiteX2" fmla="*/ 1275348 w 3621506"/>
              <a:gd name="connsiteY2" fmla="*/ 628260 h 1025345"/>
              <a:gd name="connsiteX3" fmla="*/ 745958 w 3621506"/>
              <a:gd name="connsiteY3" fmla="*/ 1025302 h 1025345"/>
              <a:gd name="connsiteX4" fmla="*/ 661737 w 3621506"/>
              <a:gd name="connsiteY4" fmla="*/ 604197 h 1025345"/>
              <a:gd name="connsiteX5" fmla="*/ 1106906 w 3621506"/>
              <a:gd name="connsiteY5" fmla="*/ 267313 h 1025345"/>
              <a:gd name="connsiteX6" fmla="*/ 1804737 w 3621506"/>
              <a:gd name="connsiteY6" fmla="*/ 568102 h 1025345"/>
              <a:gd name="connsiteX7" fmla="*/ 2358190 w 3621506"/>
              <a:gd name="connsiteY7" fmla="*/ 592165 h 1025345"/>
              <a:gd name="connsiteX8" fmla="*/ 2382253 w 3621506"/>
              <a:gd name="connsiteY8" fmla="*/ 26681 h 1025345"/>
              <a:gd name="connsiteX9" fmla="*/ 1768642 w 3621506"/>
              <a:gd name="connsiteY9" fmla="*/ 183092 h 1025345"/>
              <a:gd name="connsiteX10" fmla="*/ 2358190 w 3621506"/>
              <a:gd name="connsiteY10" fmla="*/ 977176 h 1025345"/>
              <a:gd name="connsiteX11" fmla="*/ 3621506 w 3621506"/>
              <a:gd name="connsiteY11" fmla="*/ 580134 h 1025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21506" h="1025345">
                <a:moveTo>
                  <a:pt x="0" y="255281"/>
                </a:moveTo>
                <a:cubicBezTo>
                  <a:pt x="344905" y="236231"/>
                  <a:pt x="689811" y="217181"/>
                  <a:pt x="902369" y="279344"/>
                </a:cubicBezTo>
                <a:cubicBezTo>
                  <a:pt x="1114927" y="341507"/>
                  <a:pt x="1301417" y="503934"/>
                  <a:pt x="1275348" y="628260"/>
                </a:cubicBezTo>
                <a:cubicBezTo>
                  <a:pt x="1249280" y="752586"/>
                  <a:pt x="848226" y="1029312"/>
                  <a:pt x="745958" y="1025302"/>
                </a:cubicBezTo>
                <a:cubicBezTo>
                  <a:pt x="643690" y="1021292"/>
                  <a:pt x="601579" y="730528"/>
                  <a:pt x="661737" y="604197"/>
                </a:cubicBezTo>
                <a:cubicBezTo>
                  <a:pt x="721895" y="477866"/>
                  <a:pt x="916406" y="273329"/>
                  <a:pt x="1106906" y="267313"/>
                </a:cubicBezTo>
                <a:cubicBezTo>
                  <a:pt x="1297406" y="261297"/>
                  <a:pt x="1596190" y="513960"/>
                  <a:pt x="1804737" y="568102"/>
                </a:cubicBezTo>
                <a:cubicBezTo>
                  <a:pt x="2013284" y="622244"/>
                  <a:pt x="2261938" y="682402"/>
                  <a:pt x="2358190" y="592165"/>
                </a:cubicBezTo>
                <a:cubicBezTo>
                  <a:pt x="2454442" y="501928"/>
                  <a:pt x="2480511" y="94860"/>
                  <a:pt x="2382253" y="26681"/>
                </a:cubicBezTo>
                <a:cubicBezTo>
                  <a:pt x="2283995" y="-41498"/>
                  <a:pt x="1772652" y="24676"/>
                  <a:pt x="1768642" y="183092"/>
                </a:cubicBezTo>
                <a:cubicBezTo>
                  <a:pt x="1764632" y="341508"/>
                  <a:pt x="2049379" y="911002"/>
                  <a:pt x="2358190" y="977176"/>
                </a:cubicBezTo>
                <a:cubicBezTo>
                  <a:pt x="2667001" y="1043350"/>
                  <a:pt x="3144253" y="811742"/>
                  <a:pt x="3621506" y="580134"/>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Freihandform 41"/>
          <p:cNvSpPr/>
          <p:nvPr/>
        </p:nvSpPr>
        <p:spPr>
          <a:xfrm>
            <a:off x="221051" y="3016726"/>
            <a:ext cx="2943254" cy="1773703"/>
          </a:xfrm>
          <a:custGeom>
            <a:avLst/>
            <a:gdLst>
              <a:gd name="connsiteX0" fmla="*/ 2943254 w 2943254"/>
              <a:gd name="connsiteY0" fmla="*/ 484463 h 1773703"/>
              <a:gd name="connsiteX1" fmla="*/ 1114454 w 2943254"/>
              <a:gd name="connsiteY1" fmla="*/ 376179 h 1773703"/>
              <a:gd name="connsiteX2" fmla="*/ 1451338 w 2943254"/>
              <a:gd name="connsiteY2" fmla="*/ 15232 h 1773703"/>
              <a:gd name="connsiteX3" fmla="*/ 2089012 w 2943254"/>
              <a:gd name="connsiteY3" fmla="*/ 123516 h 1773703"/>
              <a:gd name="connsiteX4" fmla="*/ 224117 w 2943254"/>
              <a:gd name="connsiteY4" fmla="*/ 628842 h 1773703"/>
              <a:gd name="connsiteX5" fmla="*/ 115833 w 2943254"/>
              <a:gd name="connsiteY5" fmla="*/ 1615432 h 1773703"/>
              <a:gd name="connsiteX6" fmla="*/ 970075 w 2943254"/>
              <a:gd name="connsiteY6" fmla="*/ 1759811 h 1773703"/>
              <a:gd name="connsiteX7" fmla="*/ 982107 w 2943254"/>
              <a:gd name="connsiteY7" fmla="*/ 1759811 h 177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43254" h="1773703">
                <a:moveTo>
                  <a:pt x="2943254" y="484463"/>
                </a:moveTo>
                <a:cubicBezTo>
                  <a:pt x="2153180" y="469423"/>
                  <a:pt x="1363107" y="454384"/>
                  <a:pt x="1114454" y="376179"/>
                </a:cubicBezTo>
                <a:cubicBezTo>
                  <a:pt x="865801" y="297974"/>
                  <a:pt x="1288912" y="57342"/>
                  <a:pt x="1451338" y="15232"/>
                </a:cubicBezTo>
                <a:cubicBezTo>
                  <a:pt x="1613764" y="-26878"/>
                  <a:pt x="2293549" y="21248"/>
                  <a:pt x="2089012" y="123516"/>
                </a:cubicBezTo>
                <a:cubicBezTo>
                  <a:pt x="1884475" y="225784"/>
                  <a:pt x="552980" y="380189"/>
                  <a:pt x="224117" y="628842"/>
                </a:cubicBezTo>
                <a:cubicBezTo>
                  <a:pt x="-104746" y="877495"/>
                  <a:pt x="-8493" y="1426937"/>
                  <a:pt x="115833" y="1615432"/>
                </a:cubicBezTo>
                <a:cubicBezTo>
                  <a:pt x="240159" y="1803927"/>
                  <a:pt x="970075" y="1759811"/>
                  <a:pt x="970075" y="1759811"/>
                </a:cubicBezTo>
                <a:cubicBezTo>
                  <a:pt x="1114454" y="1783874"/>
                  <a:pt x="1048280" y="1771842"/>
                  <a:pt x="982107" y="1759811"/>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Freihandform 40"/>
          <p:cNvSpPr/>
          <p:nvPr/>
        </p:nvSpPr>
        <p:spPr>
          <a:xfrm>
            <a:off x="4439653" y="2243750"/>
            <a:ext cx="2490536" cy="1403102"/>
          </a:xfrm>
          <a:custGeom>
            <a:avLst/>
            <a:gdLst>
              <a:gd name="connsiteX0" fmla="*/ 2490536 w 2490536"/>
              <a:gd name="connsiteY0" fmla="*/ 944618 h 1403102"/>
              <a:gd name="connsiteX1" fmla="*/ 1479884 w 2490536"/>
              <a:gd name="connsiteY1" fmla="*/ 776176 h 1403102"/>
              <a:gd name="connsiteX2" fmla="*/ 1094873 w 2490536"/>
              <a:gd name="connsiteY2" fmla="*/ 162566 h 1403102"/>
              <a:gd name="connsiteX3" fmla="*/ 1491915 w 2490536"/>
              <a:gd name="connsiteY3" fmla="*/ 18187 h 1403102"/>
              <a:gd name="connsiteX4" fmla="*/ 1648326 w 2490536"/>
              <a:gd name="connsiteY4" fmla="*/ 487418 h 1403102"/>
              <a:gd name="connsiteX5" fmla="*/ 1082842 w 2490536"/>
              <a:gd name="connsiteY5" fmla="*/ 1257439 h 1403102"/>
              <a:gd name="connsiteX6" fmla="*/ 0 w 2490536"/>
              <a:gd name="connsiteY6" fmla="*/ 1401818 h 1403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0536" h="1403102">
                <a:moveTo>
                  <a:pt x="2490536" y="944618"/>
                </a:moveTo>
                <a:cubicBezTo>
                  <a:pt x="2101515" y="925568"/>
                  <a:pt x="1712494" y="906518"/>
                  <a:pt x="1479884" y="776176"/>
                </a:cubicBezTo>
                <a:cubicBezTo>
                  <a:pt x="1247274" y="645834"/>
                  <a:pt x="1092868" y="288897"/>
                  <a:pt x="1094873" y="162566"/>
                </a:cubicBezTo>
                <a:cubicBezTo>
                  <a:pt x="1096878" y="36235"/>
                  <a:pt x="1399673" y="-35955"/>
                  <a:pt x="1491915" y="18187"/>
                </a:cubicBezTo>
                <a:cubicBezTo>
                  <a:pt x="1584157" y="72329"/>
                  <a:pt x="1716505" y="280876"/>
                  <a:pt x="1648326" y="487418"/>
                </a:cubicBezTo>
                <a:cubicBezTo>
                  <a:pt x="1580147" y="693960"/>
                  <a:pt x="1357563" y="1105039"/>
                  <a:pt x="1082842" y="1257439"/>
                </a:cubicBezTo>
                <a:cubicBezTo>
                  <a:pt x="808121" y="1409839"/>
                  <a:pt x="404060" y="1405828"/>
                  <a:pt x="0" y="1401818"/>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Freihandform 28"/>
          <p:cNvSpPr/>
          <p:nvPr/>
        </p:nvSpPr>
        <p:spPr>
          <a:xfrm>
            <a:off x="7531768" y="1455821"/>
            <a:ext cx="3369451" cy="1925224"/>
          </a:xfrm>
          <a:custGeom>
            <a:avLst/>
            <a:gdLst>
              <a:gd name="connsiteX0" fmla="*/ 3043990 w 3369451"/>
              <a:gd name="connsiteY0" fmla="*/ 0 h 1925224"/>
              <a:gd name="connsiteX1" fmla="*/ 3368843 w 3369451"/>
              <a:gd name="connsiteY1" fmla="*/ 890337 h 1925224"/>
              <a:gd name="connsiteX2" fmla="*/ 2971800 w 3369451"/>
              <a:gd name="connsiteY2" fmla="*/ 1311442 h 1925224"/>
              <a:gd name="connsiteX3" fmla="*/ 2358190 w 3369451"/>
              <a:gd name="connsiteY3" fmla="*/ 974558 h 1925224"/>
              <a:gd name="connsiteX4" fmla="*/ 2358190 w 3369451"/>
              <a:gd name="connsiteY4" fmla="*/ 1588168 h 1925224"/>
              <a:gd name="connsiteX5" fmla="*/ 1828800 w 3369451"/>
              <a:gd name="connsiteY5" fmla="*/ 1925053 h 1925224"/>
              <a:gd name="connsiteX6" fmla="*/ 0 w 3369451"/>
              <a:gd name="connsiteY6" fmla="*/ 1624263 h 192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69451" h="1925224">
                <a:moveTo>
                  <a:pt x="3043990" y="0"/>
                </a:moveTo>
                <a:cubicBezTo>
                  <a:pt x="3212432" y="335881"/>
                  <a:pt x="3380875" y="671763"/>
                  <a:pt x="3368843" y="890337"/>
                </a:cubicBezTo>
                <a:cubicBezTo>
                  <a:pt x="3356811" y="1108911"/>
                  <a:pt x="3140242" y="1297405"/>
                  <a:pt x="2971800" y="1311442"/>
                </a:cubicBezTo>
                <a:cubicBezTo>
                  <a:pt x="2803358" y="1325479"/>
                  <a:pt x="2460458" y="928437"/>
                  <a:pt x="2358190" y="974558"/>
                </a:cubicBezTo>
                <a:cubicBezTo>
                  <a:pt x="2255922" y="1020679"/>
                  <a:pt x="2446422" y="1429752"/>
                  <a:pt x="2358190" y="1588168"/>
                </a:cubicBezTo>
                <a:cubicBezTo>
                  <a:pt x="2269958" y="1746584"/>
                  <a:pt x="2221832" y="1919037"/>
                  <a:pt x="1828800" y="1925053"/>
                </a:cubicBezTo>
                <a:cubicBezTo>
                  <a:pt x="1435768" y="1931069"/>
                  <a:pt x="717884" y="1777666"/>
                  <a:pt x="0" y="1624263"/>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Freihandform 27"/>
          <p:cNvSpPr/>
          <p:nvPr/>
        </p:nvSpPr>
        <p:spPr>
          <a:xfrm>
            <a:off x="7748337" y="162525"/>
            <a:ext cx="2899610" cy="2748795"/>
          </a:xfrm>
          <a:custGeom>
            <a:avLst/>
            <a:gdLst>
              <a:gd name="connsiteX0" fmla="*/ 0 w 2899610"/>
              <a:gd name="connsiteY0" fmla="*/ 968443 h 2748795"/>
              <a:gd name="connsiteX1" fmla="*/ 721895 w 2899610"/>
              <a:gd name="connsiteY1" fmla="*/ 1004538 h 2748795"/>
              <a:gd name="connsiteX2" fmla="*/ 1227221 w 2899610"/>
              <a:gd name="connsiteY2" fmla="*/ 1714401 h 2748795"/>
              <a:gd name="connsiteX3" fmla="*/ 1696452 w 2899610"/>
              <a:gd name="connsiteY3" fmla="*/ 2676928 h 2748795"/>
              <a:gd name="connsiteX4" fmla="*/ 962526 w 2899610"/>
              <a:gd name="connsiteY4" fmla="*/ 2592707 h 2748795"/>
              <a:gd name="connsiteX5" fmla="*/ 950495 w 2899610"/>
              <a:gd name="connsiteY5" fmla="*/ 1906907 h 2748795"/>
              <a:gd name="connsiteX6" fmla="*/ 1251284 w 2899610"/>
              <a:gd name="connsiteY6" fmla="*/ 775938 h 2748795"/>
              <a:gd name="connsiteX7" fmla="*/ 1491916 w 2899610"/>
              <a:gd name="connsiteY7" fmla="*/ 54043 h 2748795"/>
              <a:gd name="connsiteX8" fmla="*/ 2033337 w 2899610"/>
              <a:gd name="connsiteY8" fmla="*/ 126233 h 2748795"/>
              <a:gd name="connsiteX9" fmla="*/ 2899610 w 2899610"/>
              <a:gd name="connsiteY9" fmla="*/ 715780 h 2748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9610" h="2748795">
                <a:moveTo>
                  <a:pt x="0" y="968443"/>
                </a:moveTo>
                <a:cubicBezTo>
                  <a:pt x="258679" y="924327"/>
                  <a:pt x="517358" y="880212"/>
                  <a:pt x="721895" y="1004538"/>
                </a:cubicBezTo>
                <a:cubicBezTo>
                  <a:pt x="926432" y="1128864"/>
                  <a:pt x="1064795" y="1435669"/>
                  <a:pt x="1227221" y="1714401"/>
                </a:cubicBezTo>
                <a:cubicBezTo>
                  <a:pt x="1389647" y="1993133"/>
                  <a:pt x="1740568" y="2530544"/>
                  <a:pt x="1696452" y="2676928"/>
                </a:cubicBezTo>
                <a:cubicBezTo>
                  <a:pt x="1652336" y="2823312"/>
                  <a:pt x="1086852" y="2721044"/>
                  <a:pt x="962526" y="2592707"/>
                </a:cubicBezTo>
                <a:cubicBezTo>
                  <a:pt x="838200" y="2464370"/>
                  <a:pt x="902369" y="2209702"/>
                  <a:pt x="950495" y="1906907"/>
                </a:cubicBezTo>
                <a:cubicBezTo>
                  <a:pt x="998621" y="1604112"/>
                  <a:pt x="1161047" y="1084749"/>
                  <a:pt x="1251284" y="775938"/>
                </a:cubicBezTo>
                <a:cubicBezTo>
                  <a:pt x="1341521" y="467127"/>
                  <a:pt x="1361574" y="162327"/>
                  <a:pt x="1491916" y="54043"/>
                </a:cubicBezTo>
                <a:cubicBezTo>
                  <a:pt x="1622258" y="-54241"/>
                  <a:pt x="1798721" y="15944"/>
                  <a:pt x="2033337" y="126233"/>
                </a:cubicBezTo>
                <a:cubicBezTo>
                  <a:pt x="2267953" y="236522"/>
                  <a:pt x="2583781" y="476151"/>
                  <a:pt x="2899610" y="715780"/>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Freihandform 26"/>
          <p:cNvSpPr/>
          <p:nvPr/>
        </p:nvSpPr>
        <p:spPr>
          <a:xfrm>
            <a:off x="4319337" y="191679"/>
            <a:ext cx="2319618" cy="1613755"/>
          </a:xfrm>
          <a:custGeom>
            <a:avLst/>
            <a:gdLst>
              <a:gd name="connsiteX0" fmla="*/ 0 w 2319618"/>
              <a:gd name="connsiteY0" fmla="*/ 638500 h 1613755"/>
              <a:gd name="connsiteX1" fmla="*/ 216568 w 2319618"/>
              <a:gd name="connsiteY1" fmla="*/ 24889 h 1613755"/>
              <a:gd name="connsiteX2" fmla="*/ 661737 w 2319618"/>
              <a:gd name="connsiteY2" fmla="*/ 265521 h 1613755"/>
              <a:gd name="connsiteX3" fmla="*/ 1179095 w 2319618"/>
              <a:gd name="connsiteY3" fmla="*/ 373805 h 1613755"/>
              <a:gd name="connsiteX4" fmla="*/ 1263316 w 2319618"/>
              <a:gd name="connsiteY4" fmla="*/ 12858 h 1613755"/>
              <a:gd name="connsiteX5" fmla="*/ 1540042 w 2319618"/>
              <a:gd name="connsiteY5" fmla="*/ 229426 h 1613755"/>
              <a:gd name="connsiteX6" fmla="*/ 1323474 w 2319618"/>
              <a:gd name="connsiteY6" fmla="*/ 1564932 h 1613755"/>
              <a:gd name="connsiteX7" fmla="*/ 1034716 w 2319618"/>
              <a:gd name="connsiteY7" fmla="*/ 1288205 h 1613755"/>
              <a:gd name="connsiteX8" fmla="*/ 1251284 w 2319618"/>
              <a:gd name="connsiteY8" fmla="*/ 951321 h 1613755"/>
              <a:gd name="connsiteX9" fmla="*/ 2225842 w 2319618"/>
              <a:gd name="connsiteY9" fmla="*/ 746784 h 1613755"/>
              <a:gd name="connsiteX10" fmla="*/ 2225842 w 2319618"/>
              <a:gd name="connsiteY10" fmla="*/ 722721 h 1613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19618" h="1613755">
                <a:moveTo>
                  <a:pt x="0" y="638500"/>
                </a:moveTo>
                <a:cubicBezTo>
                  <a:pt x="53139" y="362776"/>
                  <a:pt x="106279" y="87052"/>
                  <a:pt x="216568" y="24889"/>
                </a:cubicBezTo>
                <a:cubicBezTo>
                  <a:pt x="326857" y="-37274"/>
                  <a:pt x="501316" y="207368"/>
                  <a:pt x="661737" y="265521"/>
                </a:cubicBezTo>
                <a:cubicBezTo>
                  <a:pt x="822158" y="323674"/>
                  <a:pt x="1078832" y="415915"/>
                  <a:pt x="1179095" y="373805"/>
                </a:cubicBezTo>
                <a:cubicBezTo>
                  <a:pt x="1279358" y="331695"/>
                  <a:pt x="1203158" y="36921"/>
                  <a:pt x="1263316" y="12858"/>
                </a:cubicBezTo>
                <a:cubicBezTo>
                  <a:pt x="1323474" y="-11205"/>
                  <a:pt x="1530016" y="-29253"/>
                  <a:pt x="1540042" y="229426"/>
                </a:cubicBezTo>
                <a:cubicBezTo>
                  <a:pt x="1550068" y="488105"/>
                  <a:pt x="1407695" y="1388469"/>
                  <a:pt x="1323474" y="1564932"/>
                </a:cubicBezTo>
                <a:cubicBezTo>
                  <a:pt x="1239253" y="1741395"/>
                  <a:pt x="1046748" y="1390474"/>
                  <a:pt x="1034716" y="1288205"/>
                </a:cubicBezTo>
                <a:cubicBezTo>
                  <a:pt x="1022684" y="1185937"/>
                  <a:pt x="1052763" y="1041558"/>
                  <a:pt x="1251284" y="951321"/>
                </a:cubicBezTo>
                <a:cubicBezTo>
                  <a:pt x="1449805" y="861084"/>
                  <a:pt x="2225842" y="746784"/>
                  <a:pt x="2225842" y="746784"/>
                </a:cubicBezTo>
                <a:cubicBezTo>
                  <a:pt x="2388268" y="708684"/>
                  <a:pt x="2307055" y="715702"/>
                  <a:pt x="2225842" y="722721"/>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Freihandform 25"/>
          <p:cNvSpPr/>
          <p:nvPr/>
        </p:nvSpPr>
        <p:spPr>
          <a:xfrm>
            <a:off x="1181819" y="420682"/>
            <a:ext cx="2380890" cy="1399492"/>
          </a:xfrm>
          <a:custGeom>
            <a:avLst/>
            <a:gdLst>
              <a:gd name="connsiteX0" fmla="*/ 0 w 2380890"/>
              <a:gd name="connsiteY0" fmla="*/ 1399492 h 1399492"/>
              <a:gd name="connsiteX1" fmla="*/ 422694 w 2380890"/>
              <a:gd name="connsiteY1" fmla="*/ 2012 h 1399492"/>
              <a:gd name="connsiteX2" fmla="*/ 1250830 w 2380890"/>
              <a:gd name="connsiteY2" fmla="*/ 1080314 h 1399492"/>
              <a:gd name="connsiteX3" fmla="*/ 2380890 w 2380890"/>
              <a:gd name="connsiteY3" fmla="*/ 683499 h 1399492"/>
              <a:gd name="connsiteX4" fmla="*/ 2380890 w 2380890"/>
              <a:gd name="connsiteY4" fmla="*/ 683499 h 1399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0890" h="1399492">
                <a:moveTo>
                  <a:pt x="0" y="1399492"/>
                </a:moveTo>
                <a:cubicBezTo>
                  <a:pt x="107111" y="727350"/>
                  <a:pt x="214222" y="55208"/>
                  <a:pt x="422694" y="2012"/>
                </a:cubicBezTo>
                <a:cubicBezTo>
                  <a:pt x="631166" y="-51184"/>
                  <a:pt x="924464" y="966733"/>
                  <a:pt x="1250830" y="1080314"/>
                </a:cubicBezTo>
                <a:lnTo>
                  <a:pt x="2380890" y="683499"/>
                </a:lnTo>
                <a:lnTo>
                  <a:pt x="2380890" y="683499"/>
                </a:ln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p:cNvPicPr>
            <a:picLocks noChangeAspect="1"/>
          </p:cNvPicPr>
          <p:nvPr/>
        </p:nvPicPr>
        <p:blipFill>
          <a:blip r:embed="rId2"/>
          <a:stretch>
            <a:fillRect/>
          </a:stretch>
        </p:blipFill>
        <p:spPr>
          <a:xfrm>
            <a:off x="6539524" y="2570165"/>
            <a:ext cx="1767993" cy="1329043"/>
          </a:xfrm>
          <a:prstGeom prst="rect">
            <a:avLst/>
          </a:prstGeom>
        </p:spPr>
      </p:pic>
      <p:sp>
        <p:nvSpPr>
          <p:cNvPr id="2" name="Datumsplatzhalter 1"/>
          <p:cNvSpPr>
            <a:spLocks noGrp="1"/>
          </p:cNvSpPr>
          <p:nvPr>
            <p:ph type="dt" sz="half" idx="10"/>
          </p:nvPr>
        </p:nvSpPr>
        <p:spPr/>
        <p:txBody>
          <a:bodyPr/>
          <a:lstStyle/>
          <a:p>
            <a:fld id="{02BFD2AD-3D3E-4568-A7E3-6AECD1E74508}" type="datetime1">
              <a:rPr lang="de-DE" smtClean="0"/>
              <a:t>03.04.2025</a:t>
            </a:fld>
            <a:endParaRPr lang="de-DE"/>
          </a:p>
        </p:txBody>
      </p:sp>
      <p:sp>
        <p:nvSpPr>
          <p:cNvPr id="3" name="Fußzeilenplatzhalter 2"/>
          <p:cNvSpPr>
            <a:spLocks noGrp="1"/>
          </p:cNvSpPr>
          <p:nvPr>
            <p:ph type="ftr" sz="quarter" idx="11"/>
          </p:nvPr>
        </p:nvSpPr>
        <p:spPr/>
        <p:txBody>
          <a:bodyPr/>
          <a:lstStyle/>
          <a:p>
            <a:r>
              <a:rPr lang="de-DE"/>
              <a:t>Andrea Peter-Wehner</a:t>
            </a:r>
            <a:endParaRPr lang="de-DE" dirty="0"/>
          </a:p>
        </p:txBody>
      </p:sp>
      <p:pic>
        <p:nvPicPr>
          <p:cNvPr id="5" name="Grafik 4"/>
          <p:cNvPicPr>
            <a:picLocks noChangeAspect="1"/>
          </p:cNvPicPr>
          <p:nvPr/>
        </p:nvPicPr>
        <p:blipFill>
          <a:blip r:embed="rId2"/>
          <a:stretch>
            <a:fillRect/>
          </a:stretch>
        </p:blipFill>
        <p:spPr>
          <a:xfrm>
            <a:off x="3260365" y="592279"/>
            <a:ext cx="1767993" cy="1329043"/>
          </a:xfrm>
          <a:prstGeom prst="rect">
            <a:avLst/>
          </a:prstGeom>
        </p:spPr>
      </p:pic>
      <p:pic>
        <p:nvPicPr>
          <p:cNvPr id="6" name="Grafik 5"/>
          <p:cNvPicPr>
            <a:picLocks noChangeAspect="1"/>
          </p:cNvPicPr>
          <p:nvPr/>
        </p:nvPicPr>
        <p:blipFill>
          <a:blip r:embed="rId2"/>
          <a:stretch>
            <a:fillRect/>
          </a:stretch>
        </p:blipFill>
        <p:spPr>
          <a:xfrm>
            <a:off x="6206650" y="329933"/>
            <a:ext cx="1767993" cy="1329043"/>
          </a:xfrm>
          <a:prstGeom prst="rect">
            <a:avLst/>
          </a:prstGeom>
        </p:spPr>
      </p:pic>
      <p:pic>
        <p:nvPicPr>
          <p:cNvPr id="7" name="Grafik 6"/>
          <p:cNvPicPr>
            <a:picLocks noChangeAspect="1"/>
          </p:cNvPicPr>
          <p:nvPr/>
        </p:nvPicPr>
        <p:blipFill>
          <a:blip r:embed="rId2"/>
          <a:stretch>
            <a:fillRect/>
          </a:stretch>
        </p:blipFill>
        <p:spPr>
          <a:xfrm>
            <a:off x="9284783" y="448754"/>
            <a:ext cx="1767993" cy="1329043"/>
          </a:xfrm>
          <a:prstGeom prst="rect">
            <a:avLst/>
          </a:prstGeom>
        </p:spPr>
      </p:pic>
      <p:pic>
        <p:nvPicPr>
          <p:cNvPr id="9" name="Grafik 8"/>
          <p:cNvPicPr>
            <a:picLocks noChangeAspect="1"/>
          </p:cNvPicPr>
          <p:nvPr/>
        </p:nvPicPr>
        <p:blipFill>
          <a:blip r:embed="rId2"/>
          <a:stretch>
            <a:fillRect/>
          </a:stretch>
        </p:blipFill>
        <p:spPr>
          <a:xfrm>
            <a:off x="2885003" y="2982710"/>
            <a:ext cx="1767993" cy="1329043"/>
          </a:xfrm>
          <a:prstGeom prst="rect">
            <a:avLst/>
          </a:prstGeom>
        </p:spPr>
      </p:pic>
      <p:pic>
        <p:nvPicPr>
          <p:cNvPr id="10" name="Grafik 9"/>
          <p:cNvPicPr>
            <a:picLocks noChangeAspect="1"/>
          </p:cNvPicPr>
          <p:nvPr/>
        </p:nvPicPr>
        <p:blipFill>
          <a:blip r:embed="rId2"/>
          <a:stretch>
            <a:fillRect/>
          </a:stretch>
        </p:blipFill>
        <p:spPr>
          <a:xfrm>
            <a:off x="4804884" y="4348797"/>
            <a:ext cx="1767993" cy="1329043"/>
          </a:xfrm>
          <a:prstGeom prst="rect">
            <a:avLst/>
          </a:prstGeom>
        </p:spPr>
      </p:pic>
      <p:pic>
        <p:nvPicPr>
          <p:cNvPr id="11" name="Grafik 10"/>
          <p:cNvPicPr>
            <a:picLocks noChangeAspect="1"/>
          </p:cNvPicPr>
          <p:nvPr/>
        </p:nvPicPr>
        <p:blipFill>
          <a:blip r:embed="rId2"/>
          <a:stretch>
            <a:fillRect/>
          </a:stretch>
        </p:blipFill>
        <p:spPr>
          <a:xfrm>
            <a:off x="599395" y="3915562"/>
            <a:ext cx="1767993" cy="1329043"/>
          </a:xfrm>
          <a:prstGeom prst="rect">
            <a:avLst/>
          </a:prstGeom>
        </p:spPr>
      </p:pic>
      <p:pic>
        <p:nvPicPr>
          <p:cNvPr id="13" name="Grafik 12"/>
          <p:cNvPicPr>
            <a:picLocks noChangeAspect="1"/>
          </p:cNvPicPr>
          <p:nvPr/>
        </p:nvPicPr>
        <p:blipFill>
          <a:blip r:embed="rId2"/>
          <a:stretch>
            <a:fillRect/>
          </a:stretch>
        </p:blipFill>
        <p:spPr>
          <a:xfrm>
            <a:off x="7924799" y="4381990"/>
            <a:ext cx="1767993" cy="1329043"/>
          </a:xfrm>
          <a:prstGeom prst="rect">
            <a:avLst/>
          </a:prstGeom>
        </p:spPr>
      </p:pic>
      <p:pic>
        <p:nvPicPr>
          <p:cNvPr id="14" name="Grafik 13"/>
          <p:cNvPicPr>
            <a:picLocks noChangeAspect="1"/>
          </p:cNvPicPr>
          <p:nvPr/>
        </p:nvPicPr>
        <p:blipFill>
          <a:blip r:embed="rId3"/>
          <a:stretch>
            <a:fillRect/>
          </a:stretch>
        </p:blipFill>
        <p:spPr>
          <a:xfrm rot="9410483">
            <a:off x="9837662" y="3270522"/>
            <a:ext cx="2338008" cy="2397957"/>
          </a:xfrm>
          <a:prstGeom prst="rect">
            <a:avLst/>
          </a:prstGeom>
        </p:spPr>
      </p:pic>
      <p:sp>
        <p:nvSpPr>
          <p:cNvPr id="15" name="Textfeld 14"/>
          <p:cNvSpPr txBox="1"/>
          <p:nvPr/>
        </p:nvSpPr>
        <p:spPr>
          <a:xfrm>
            <a:off x="871781" y="4837704"/>
            <a:ext cx="1223220" cy="338554"/>
          </a:xfrm>
          <a:prstGeom prst="rect">
            <a:avLst/>
          </a:prstGeom>
          <a:noFill/>
        </p:spPr>
        <p:txBody>
          <a:bodyPr wrap="none" rtlCol="0">
            <a:spAutoFit/>
          </a:bodyPr>
          <a:lstStyle/>
          <a:p>
            <a:r>
              <a:rPr lang="de-DE" sz="1600" dirty="0">
                <a:solidFill>
                  <a:srgbClr val="006B95"/>
                </a:solidFill>
              </a:rPr>
              <a:t>Ferienkurse</a:t>
            </a:r>
          </a:p>
        </p:txBody>
      </p:sp>
      <p:sp>
        <p:nvSpPr>
          <p:cNvPr id="16" name="Textfeld 15"/>
          <p:cNvSpPr txBox="1"/>
          <p:nvPr/>
        </p:nvSpPr>
        <p:spPr>
          <a:xfrm>
            <a:off x="3357810" y="1551919"/>
            <a:ext cx="1625510" cy="307777"/>
          </a:xfrm>
          <a:prstGeom prst="rect">
            <a:avLst/>
          </a:prstGeom>
          <a:noFill/>
        </p:spPr>
        <p:txBody>
          <a:bodyPr wrap="none" rtlCol="0">
            <a:spAutoFit/>
          </a:bodyPr>
          <a:lstStyle/>
          <a:p>
            <a:pPr algn="ctr"/>
            <a:r>
              <a:rPr lang="de-DE" sz="1400" dirty="0">
                <a:solidFill>
                  <a:srgbClr val="006B95"/>
                </a:solidFill>
              </a:rPr>
              <a:t>Die Webakademie</a:t>
            </a:r>
          </a:p>
        </p:txBody>
      </p:sp>
      <p:sp>
        <p:nvSpPr>
          <p:cNvPr id="17" name="Textfeld 16"/>
          <p:cNvSpPr txBox="1"/>
          <p:nvPr/>
        </p:nvSpPr>
        <p:spPr>
          <a:xfrm>
            <a:off x="6542105" y="1254431"/>
            <a:ext cx="1104790" cy="338554"/>
          </a:xfrm>
          <a:prstGeom prst="rect">
            <a:avLst/>
          </a:prstGeom>
          <a:noFill/>
        </p:spPr>
        <p:txBody>
          <a:bodyPr wrap="none" rtlCol="0">
            <a:spAutoFit/>
          </a:bodyPr>
          <a:lstStyle/>
          <a:p>
            <a:r>
              <a:rPr lang="de-DE" sz="1600" dirty="0">
                <a:solidFill>
                  <a:srgbClr val="006B95"/>
                </a:solidFill>
              </a:rPr>
              <a:t>Begabung</a:t>
            </a:r>
          </a:p>
        </p:txBody>
      </p:sp>
      <p:sp>
        <p:nvSpPr>
          <p:cNvPr id="18" name="Textfeld 17"/>
          <p:cNvSpPr txBox="1"/>
          <p:nvPr/>
        </p:nvSpPr>
        <p:spPr>
          <a:xfrm>
            <a:off x="9675695" y="1316132"/>
            <a:ext cx="986167" cy="461665"/>
          </a:xfrm>
          <a:prstGeom prst="rect">
            <a:avLst/>
          </a:prstGeom>
          <a:noFill/>
        </p:spPr>
        <p:txBody>
          <a:bodyPr wrap="none" rtlCol="0">
            <a:spAutoFit/>
          </a:bodyPr>
          <a:lstStyle/>
          <a:p>
            <a:pPr algn="ctr"/>
            <a:r>
              <a:rPr lang="de-DE" sz="1200" dirty="0">
                <a:solidFill>
                  <a:srgbClr val="006B95"/>
                </a:solidFill>
              </a:rPr>
              <a:t>Schulgesetz</a:t>
            </a:r>
          </a:p>
          <a:p>
            <a:pPr algn="ctr"/>
            <a:r>
              <a:rPr lang="de-DE" sz="1200" dirty="0">
                <a:solidFill>
                  <a:srgbClr val="006B95"/>
                </a:solidFill>
              </a:rPr>
              <a:t>Lehrplan</a:t>
            </a:r>
          </a:p>
        </p:txBody>
      </p:sp>
      <p:sp>
        <p:nvSpPr>
          <p:cNvPr id="19" name="Textfeld 18"/>
          <p:cNvSpPr txBox="1"/>
          <p:nvPr/>
        </p:nvSpPr>
        <p:spPr>
          <a:xfrm>
            <a:off x="6870052" y="3441381"/>
            <a:ext cx="1185453" cy="461665"/>
          </a:xfrm>
          <a:prstGeom prst="rect">
            <a:avLst/>
          </a:prstGeom>
          <a:noFill/>
        </p:spPr>
        <p:txBody>
          <a:bodyPr wrap="none" rtlCol="0">
            <a:spAutoFit/>
          </a:bodyPr>
          <a:lstStyle/>
          <a:p>
            <a:pPr algn="ctr"/>
            <a:r>
              <a:rPr lang="de-DE" sz="1200" dirty="0">
                <a:solidFill>
                  <a:srgbClr val="006B95"/>
                </a:solidFill>
              </a:rPr>
              <a:t>Möglichkeiten </a:t>
            </a:r>
          </a:p>
          <a:p>
            <a:pPr algn="ctr"/>
            <a:r>
              <a:rPr lang="de-DE" sz="1200" dirty="0">
                <a:solidFill>
                  <a:srgbClr val="006B95"/>
                </a:solidFill>
              </a:rPr>
              <a:t>der Begafö</a:t>
            </a:r>
          </a:p>
        </p:txBody>
      </p:sp>
      <p:sp>
        <p:nvSpPr>
          <p:cNvPr id="20" name="Textfeld 19"/>
          <p:cNvSpPr txBox="1"/>
          <p:nvPr/>
        </p:nvSpPr>
        <p:spPr>
          <a:xfrm>
            <a:off x="3228295" y="3899208"/>
            <a:ext cx="1154290" cy="338554"/>
          </a:xfrm>
          <a:prstGeom prst="rect">
            <a:avLst/>
          </a:prstGeom>
          <a:noFill/>
        </p:spPr>
        <p:txBody>
          <a:bodyPr wrap="none" rtlCol="0">
            <a:spAutoFit/>
          </a:bodyPr>
          <a:lstStyle/>
          <a:p>
            <a:r>
              <a:rPr lang="de-DE" sz="1600" dirty="0">
                <a:solidFill>
                  <a:srgbClr val="006B95"/>
                </a:solidFill>
              </a:rPr>
              <a:t>Kursräume</a:t>
            </a:r>
          </a:p>
        </p:txBody>
      </p:sp>
      <p:sp>
        <p:nvSpPr>
          <p:cNvPr id="21" name="Textfeld 20"/>
          <p:cNvSpPr txBox="1"/>
          <p:nvPr/>
        </p:nvSpPr>
        <p:spPr>
          <a:xfrm>
            <a:off x="545162" y="2357130"/>
            <a:ext cx="1473480" cy="338554"/>
          </a:xfrm>
          <a:prstGeom prst="rect">
            <a:avLst/>
          </a:prstGeom>
          <a:noFill/>
        </p:spPr>
        <p:txBody>
          <a:bodyPr wrap="none" rtlCol="0">
            <a:spAutoFit/>
          </a:bodyPr>
          <a:lstStyle/>
          <a:p>
            <a:r>
              <a:rPr lang="de-DE" sz="1600" dirty="0">
                <a:solidFill>
                  <a:srgbClr val="006B95"/>
                </a:solidFill>
              </a:rPr>
              <a:t>Das Nim-Spiel</a:t>
            </a:r>
          </a:p>
        </p:txBody>
      </p:sp>
      <p:sp>
        <p:nvSpPr>
          <p:cNvPr id="22" name="Textfeld 21"/>
          <p:cNvSpPr txBox="1"/>
          <p:nvPr/>
        </p:nvSpPr>
        <p:spPr>
          <a:xfrm>
            <a:off x="4910750" y="5251776"/>
            <a:ext cx="1556260" cy="338554"/>
          </a:xfrm>
          <a:prstGeom prst="rect">
            <a:avLst/>
          </a:prstGeom>
          <a:noFill/>
        </p:spPr>
        <p:txBody>
          <a:bodyPr wrap="none" rtlCol="0">
            <a:spAutoFit/>
          </a:bodyPr>
          <a:lstStyle/>
          <a:p>
            <a:r>
              <a:rPr lang="de-DE" sz="1600" dirty="0">
                <a:solidFill>
                  <a:srgbClr val="006B95"/>
                </a:solidFill>
              </a:rPr>
              <a:t>Selbstlernkurse</a:t>
            </a:r>
          </a:p>
        </p:txBody>
      </p:sp>
      <p:sp>
        <p:nvSpPr>
          <p:cNvPr id="24" name="Textfeld 23"/>
          <p:cNvSpPr txBox="1"/>
          <p:nvPr/>
        </p:nvSpPr>
        <p:spPr>
          <a:xfrm>
            <a:off x="7974643" y="5312137"/>
            <a:ext cx="1627882" cy="338554"/>
          </a:xfrm>
          <a:prstGeom prst="rect">
            <a:avLst/>
          </a:prstGeom>
          <a:noFill/>
        </p:spPr>
        <p:txBody>
          <a:bodyPr wrap="none" rtlCol="0">
            <a:spAutoFit/>
          </a:bodyPr>
          <a:lstStyle/>
          <a:p>
            <a:r>
              <a:rPr lang="de-DE" sz="1600" dirty="0">
                <a:solidFill>
                  <a:srgbClr val="006B95"/>
                </a:solidFill>
              </a:rPr>
              <a:t>Digitale Drehtür</a:t>
            </a:r>
          </a:p>
        </p:txBody>
      </p:sp>
      <p:pic>
        <p:nvPicPr>
          <p:cNvPr id="32"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1628" y="594597"/>
            <a:ext cx="1838861" cy="2191566"/>
          </a:xfrm>
          <a:prstGeom prst="rect">
            <a:avLst/>
          </a:prstGeom>
          <a:noFill/>
          <a:extLst>
            <a:ext uri="{909E8E84-426E-40DD-AFC4-6F175D3DCCD1}">
              <a14:hiddenFill xmlns:a14="http://schemas.microsoft.com/office/drawing/2010/main">
                <a:solidFill>
                  <a:srgbClr val="FFFFFF"/>
                </a:solidFill>
              </a14:hiddenFill>
            </a:ext>
          </a:extLst>
        </p:spPr>
      </p:pic>
      <p:pic>
        <p:nvPicPr>
          <p:cNvPr id="35" name="Grafik 34"/>
          <p:cNvPicPr>
            <a:picLocks noChangeAspect="1"/>
          </p:cNvPicPr>
          <p:nvPr/>
        </p:nvPicPr>
        <p:blipFill>
          <a:blip r:embed="rId5"/>
          <a:stretch>
            <a:fillRect/>
          </a:stretch>
        </p:blipFill>
        <p:spPr>
          <a:xfrm rot="19133814">
            <a:off x="628620" y="743839"/>
            <a:ext cx="1229566" cy="1227674"/>
          </a:xfrm>
          <a:prstGeom prst="rect">
            <a:avLst/>
          </a:prstGeom>
        </p:spPr>
      </p:pic>
      <p:sp>
        <p:nvSpPr>
          <p:cNvPr id="36" name="Textfeld 35"/>
          <p:cNvSpPr txBox="1"/>
          <p:nvPr/>
        </p:nvSpPr>
        <p:spPr>
          <a:xfrm>
            <a:off x="672411" y="2350909"/>
            <a:ext cx="1085554" cy="338554"/>
          </a:xfrm>
          <a:prstGeom prst="rect">
            <a:avLst/>
          </a:prstGeom>
          <a:noFill/>
        </p:spPr>
        <p:txBody>
          <a:bodyPr wrap="none" rtlCol="0">
            <a:spAutoFit/>
          </a:bodyPr>
          <a:lstStyle/>
          <a:p>
            <a:r>
              <a:rPr lang="de-DE" sz="1600" dirty="0" err="1">
                <a:solidFill>
                  <a:srgbClr val="006B95"/>
                </a:solidFill>
              </a:rPr>
              <a:t>Foldology</a:t>
            </a:r>
            <a:endParaRPr lang="de-DE" sz="1600" dirty="0">
              <a:solidFill>
                <a:srgbClr val="006B95"/>
              </a:solidFill>
            </a:endParaRPr>
          </a:p>
        </p:txBody>
      </p:sp>
    </p:spTree>
    <p:extLst>
      <p:ext uri="{BB962C8B-B14F-4D97-AF65-F5344CB8AC3E}">
        <p14:creationId xmlns:p14="http://schemas.microsoft.com/office/powerpoint/2010/main" val="204528615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02D1521B-8FB3-6B7C-1363-CBF0F5E5CEB8}"/>
              </a:ext>
            </a:extLst>
          </p:cNvPr>
          <p:cNvSpPr>
            <a:spLocks noGrp="1"/>
          </p:cNvSpPr>
          <p:nvPr>
            <p:ph type="dt" sz="half" idx="10"/>
          </p:nvPr>
        </p:nvSpPr>
        <p:spPr/>
        <p:txBody>
          <a:bodyPr/>
          <a:lstStyle/>
          <a:p>
            <a:fld id="{83CCF774-383A-42C8-A8DB-D33B3F307E64}" type="datetime1">
              <a:rPr lang="de-DE" smtClean="0"/>
              <a:t>03.04.2025</a:t>
            </a:fld>
            <a:endParaRPr lang="de-DE" dirty="0"/>
          </a:p>
        </p:txBody>
      </p:sp>
      <p:sp>
        <p:nvSpPr>
          <p:cNvPr id="3" name="Fußzeilenplatzhalter 2">
            <a:extLst>
              <a:ext uri="{FF2B5EF4-FFF2-40B4-BE49-F238E27FC236}">
                <a16:creationId xmlns:a16="http://schemas.microsoft.com/office/drawing/2014/main" id="{62051FE8-672E-8CCA-7C7D-5915E04438F1}"/>
              </a:ext>
            </a:extLst>
          </p:cNvPr>
          <p:cNvSpPr>
            <a:spLocks noGrp="1"/>
          </p:cNvSpPr>
          <p:nvPr>
            <p:ph type="ftr" sz="quarter" idx="11"/>
          </p:nvPr>
        </p:nvSpPr>
        <p:spPr/>
        <p:txBody>
          <a:bodyPr/>
          <a:lstStyle/>
          <a:p>
            <a:r>
              <a:rPr lang="de-DE" dirty="0"/>
              <a:t>Andrea Peter-Wehner</a:t>
            </a:r>
          </a:p>
        </p:txBody>
      </p:sp>
      <p:sp>
        <p:nvSpPr>
          <p:cNvPr id="9" name="Titel 1">
            <a:extLst>
              <a:ext uri="{FF2B5EF4-FFF2-40B4-BE49-F238E27FC236}">
                <a16:creationId xmlns:a16="http://schemas.microsoft.com/office/drawing/2014/main" id="{75945D10-439D-33E8-DEA8-1C6B056420BE}"/>
              </a:ext>
            </a:extLst>
          </p:cNvPr>
          <p:cNvSpPr txBox="1">
            <a:spLocks/>
          </p:cNvSpPr>
          <p:nvPr/>
        </p:nvSpPr>
        <p:spPr>
          <a:xfrm>
            <a:off x="2279904" y="243840"/>
            <a:ext cx="8915400" cy="746960"/>
          </a:xfrm>
          <a:prstGeom prst="rect">
            <a:avLst/>
          </a:prstGeom>
          <a:solidFill>
            <a:schemeClr val="bg1"/>
          </a:solidFill>
        </p:spPr>
        <p:txBody>
          <a:bodyPr/>
          <a:lstStyle>
            <a:lvl1pPr algn="l" defTabSz="914400" rtl="0" eaLnBrk="1" latinLnBrk="0" hangingPunct="1">
              <a:lnSpc>
                <a:spcPct val="80000"/>
              </a:lnSpc>
              <a:spcBef>
                <a:spcPct val="0"/>
              </a:spcBef>
              <a:buNone/>
              <a:defRPr sz="4400" b="0" kern="1200" cap="none" spc="100" baseline="0">
                <a:solidFill>
                  <a:srgbClr val="006B95"/>
                </a:solidFill>
                <a:latin typeface="+mn-lt"/>
                <a:ea typeface="+mj-ea"/>
                <a:cs typeface="+mj-cs"/>
              </a:defRPr>
            </a:lvl1pPr>
          </a:lstStyle>
          <a:p>
            <a:pPr algn="ctr"/>
            <a:r>
              <a:rPr lang="de-DE" b="1" dirty="0"/>
              <a:t>Osterferienkursplan 2025</a:t>
            </a:r>
          </a:p>
        </p:txBody>
      </p:sp>
      <p:pic>
        <p:nvPicPr>
          <p:cNvPr id="7" name="Grafik 6">
            <a:extLst>
              <a:ext uri="{FF2B5EF4-FFF2-40B4-BE49-F238E27FC236}">
                <a16:creationId xmlns:a16="http://schemas.microsoft.com/office/drawing/2014/main" id="{F43DC2B4-44C8-4328-8532-EB1DE8556810}"/>
              </a:ext>
            </a:extLst>
          </p:cNvPr>
          <p:cNvPicPr>
            <a:picLocks noChangeAspect="1"/>
          </p:cNvPicPr>
          <p:nvPr/>
        </p:nvPicPr>
        <p:blipFill>
          <a:blip r:embed="rId2"/>
          <a:stretch>
            <a:fillRect/>
          </a:stretch>
        </p:blipFill>
        <p:spPr>
          <a:xfrm>
            <a:off x="0" y="1371600"/>
            <a:ext cx="4007800" cy="3780692"/>
          </a:xfrm>
          <a:prstGeom prst="rect">
            <a:avLst/>
          </a:prstGeom>
        </p:spPr>
      </p:pic>
      <p:pic>
        <p:nvPicPr>
          <p:cNvPr id="8" name="Grafik 7">
            <a:extLst>
              <a:ext uri="{FF2B5EF4-FFF2-40B4-BE49-F238E27FC236}">
                <a16:creationId xmlns:a16="http://schemas.microsoft.com/office/drawing/2014/main" id="{153F2EBC-826B-4FEA-9CA6-A96079216B4C}"/>
              </a:ext>
            </a:extLst>
          </p:cNvPr>
          <p:cNvPicPr>
            <a:picLocks noChangeAspect="1"/>
          </p:cNvPicPr>
          <p:nvPr/>
        </p:nvPicPr>
        <p:blipFill>
          <a:blip r:embed="rId3"/>
          <a:stretch>
            <a:fillRect/>
          </a:stretch>
        </p:blipFill>
        <p:spPr>
          <a:xfrm>
            <a:off x="4070516" y="1467930"/>
            <a:ext cx="3417922" cy="3675184"/>
          </a:xfrm>
          <a:prstGeom prst="rect">
            <a:avLst/>
          </a:prstGeom>
        </p:spPr>
      </p:pic>
      <p:pic>
        <p:nvPicPr>
          <p:cNvPr id="1026" name="Picture 2" descr="LEGO® Fotografieren mit Minifiguren">
            <a:extLst>
              <a:ext uri="{FF2B5EF4-FFF2-40B4-BE49-F238E27FC236}">
                <a16:creationId xmlns:a16="http://schemas.microsoft.com/office/drawing/2014/main" id="{0104786A-C1FE-44C8-8A95-0266B68A43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0611" y="1560841"/>
            <a:ext cx="3491803" cy="34918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152400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378399" y="1442054"/>
            <a:ext cx="8477734" cy="584775"/>
          </a:xfrm>
          <a:prstGeom prst="rect">
            <a:avLst/>
          </a:prstGeom>
          <a:ln w="25400">
            <a:solidFill>
              <a:srgbClr val="006B95"/>
            </a:solidFill>
          </a:ln>
        </p:spPr>
        <p:txBody>
          <a:bodyPr wrap="square">
            <a:spAutoFit/>
          </a:bodyPr>
          <a:lstStyle/>
          <a:p>
            <a:r>
              <a:rPr lang="de-DE" sz="3200" dirty="0">
                <a:solidFill>
                  <a:srgbClr val="006B95"/>
                </a:solidFill>
              </a:rPr>
              <a:t>Deine eigene Minecraft©-Figur als 3D-Druck</a:t>
            </a:r>
          </a:p>
        </p:txBody>
      </p:sp>
      <p:sp>
        <p:nvSpPr>
          <p:cNvPr id="5" name="Rechteck 4"/>
          <p:cNvSpPr/>
          <p:nvPr/>
        </p:nvSpPr>
        <p:spPr>
          <a:xfrm>
            <a:off x="5909733" y="2219067"/>
            <a:ext cx="4105535" cy="1077218"/>
          </a:xfrm>
          <a:prstGeom prst="rect">
            <a:avLst/>
          </a:prstGeom>
          <a:ln w="25400">
            <a:solidFill>
              <a:srgbClr val="006B95"/>
            </a:solidFill>
          </a:ln>
        </p:spPr>
        <p:txBody>
          <a:bodyPr wrap="square">
            <a:spAutoFit/>
          </a:bodyPr>
          <a:lstStyle/>
          <a:p>
            <a:r>
              <a:rPr lang="de-DE" sz="3200" dirty="0">
                <a:solidFill>
                  <a:srgbClr val="006B95"/>
                </a:solidFill>
              </a:rPr>
              <a:t>Detektiv-Seminar für </a:t>
            </a:r>
          </a:p>
          <a:p>
            <a:r>
              <a:rPr lang="de-DE" sz="3200" dirty="0">
                <a:solidFill>
                  <a:srgbClr val="006B95"/>
                </a:solidFill>
              </a:rPr>
              <a:t>Jungen und Mädchen</a:t>
            </a:r>
          </a:p>
        </p:txBody>
      </p:sp>
      <p:sp>
        <p:nvSpPr>
          <p:cNvPr id="6" name="Rechteck 5"/>
          <p:cNvSpPr/>
          <p:nvPr/>
        </p:nvSpPr>
        <p:spPr>
          <a:xfrm>
            <a:off x="378399" y="2219067"/>
            <a:ext cx="5262414" cy="1077218"/>
          </a:xfrm>
          <a:prstGeom prst="rect">
            <a:avLst/>
          </a:prstGeom>
          <a:ln w="25400">
            <a:solidFill>
              <a:srgbClr val="006B95"/>
            </a:solidFill>
          </a:ln>
        </p:spPr>
        <p:txBody>
          <a:bodyPr wrap="square">
            <a:spAutoFit/>
          </a:bodyPr>
          <a:lstStyle/>
          <a:p>
            <a:r>
              <a:rPr lang="de-DE" sz="3200" dirty="0">
                <a:solidFill>
                  <a:srgbClr val="006B95"/>
                </a:solidFill>
              </a:rPr>
              <a:t>„Jump &amp; Run-Spiel </a:t>
            </a:r>
          </a:p>
          <a:p>
            <a:r>
              <a:rPr lang="de-DE" sz="3200" dirty="0">
                <a:solidFill>
                  <a:srgbClr val="006B95"/>
                </a:solidFill>
              </a:rPr>
              <a:t>Programmieren mit Scratch“</a:t>
            </a:r>
          </a:p>
        </p:txBody>
      </p:sp>
      <p:sp>
        <p:nvSpPr>
          <p:cNvPr id="7" name="Rechteck 6"/>
          <p:cNvSpPr/>
          <p:nvPr/>
        </p:nvSpPr>
        <p:spPr>
          <a:xfrm>
            <a:off x="378399" y="4326776"/>
            <a:ext cx="4465285" cy="1077218"/>
          </a:xfrm>
          <a:prstGeom prst="rect">
            <a:avLst/>
          </a:prstGeom>
          <a:ln w="25400">
            <a:solidFill>
              <a:srgbClr val="006B95"/>
            </a:solidFill>
          </a:ln>
        </p:spPr>
        <p:txBody>
          <a:bodyPr wrap="square">
            <a:spAutoFit/>
          </a:bodyPr>
          <a:lstStyle/>
          <a:p>
            <a:r>
              <a:rPr lang="de-DE" sz="3200" dirty="0">
                <a:solidFill>
                  <a:srgbClr val="006B95"/>
                </a:solidFill>
              </a:rPr>
              <a:t>Kryptologie</a:t>
            </a:r>
          </a:p>
          <a:p>
            <a:r>
              <a:rPr lang="de-DE" sz="3200" dirty="0">
                <a:solidFill>
                  <a:srgbClr val="006B95"/>
                </a:solidFill>
              </a:rPr>
              <a:t>„Geheime Botschaften“</a:t>
            </a:r>
          </a:p>
        </p:txBody>
      </p:sp>
      <p:sp>
        <p:nvSpPr>
          <p:cNvPr id="8" name="Rechteck 7"/>
          <p:cNvSpPr/>
          <p:nvPr/>
        </p:nvSpPr>
        <p:spPr>
          <a:xfrm>
            <a:off x="6111090" y="170487"/>
            <a:ext cx="3706464" cy="1077218"/>
          </a:xfrm>
          <a:prstGeom prst="rect">
            <a:avLst/>
          </a:prstGeom>
          <a:ln w="25400">
            <a:solidFill>
              <a:srgbClr val="006B95"/>
            </a:solidFill>
          </a:ln>
        </p:spPr>
        <p:txBody>
          <a:bodyPr wrap="none">
            <a:spAutoFit/>
          </a:bodyPr>
          <a:lstStyle/>
          <a:p>
            <a:r>
              <a:rPr lang="de-DE" sz="3200" dirty="0">
                <a:solidFill>
                  <a:srgbClr val="006B95"/>
                </a:solidFill>
              </a:rPr>
              <a:t>LEGO-Kurs </a:t>
            </a:r>
          </a:p>
          <a:p>
            <a:r>
              <a:rPr lang="de-DE" sz="3200" dirty="0">
                <a:solidFill>
                  <a:srgbClr val="006B95"/>
                </a:solidFill>
              </a:rPr>
              <a:t>„Geniale Maschinen“</a:t>
            </a:r>
          </a:p>
        </p:txBody>
      </p:sp>
      <p:sp>
        <p:nvSpPr>
          <p:cNvPr id="9" name="Rechteck 8"/>
          <p:cNvSpPr/>
          <p:nvPr/>
        </p:nvSpPr>
        <p:spPr>
          <a:xfrm>
            <a:off x="378399" y="3497900"/>
            <a:ext cx="5262414" cy="584775"/>
          </a:xfrm>
          <a:prstGeom prst="rect">
            <a:avLst/>
          </a:prstGeom>
          <a:ln w="25400">
            <a:solidFill>
              <a:srgbClr val="006B95"/>
            </a:solidFill>
          </a:ln>
        </p:spPr>
        <p:txBody>
          <a:bodyPr wrap="square">
            <a:spAutoFit/>
          </a:bodyPr>
          <a:lstStyle/>
          <a:p>
            <a:r>
              <a:rPr lang="de-DE" sz="3200" dirty="0">
                <a:solidFill>
                  <a:srgbClr val="006B95"/>
                </a:solidFill>
              </a:rPr>
              <a:t>Faszination Rechtsmedizin</a:t>
            </a:r>
          </a:p>
        </p:txBody>
      </p:sp>
      <p:sp>
        <p:nvSpPr>
          <p:cNvPr id="10" name="Rechteck 9"/>
          <p:cNvSpPr/>
          <p:nvPr/>
        </p:nvSpPr>
        <p:spPr>
          <a:xfrm>
            <a:off x="5799427" y="3497900"/>
            <a:ext cx="4776557" cy="584775"/>
          </a:xfrm>
          <a:prstGeom prst="rect">
            <a:avLst/>
          </a:prstGeom>
          <a:ln w="25400">
            <a:solidFill>
              <a:srgbClr val="006B95"/>
            </a:solidFill>
          </a:ln>
        </p:spPr>
        <p:txBody>
          <a:bodyPr wrap="square">
            <a:spAutoFit/>
          </a:bodyPr>
          <a:lstStyle/>
          <a:p>
            <a:r>
              <a:rPr lang="de-DE" sz="3200" dirty="0">
                <a:solidFill>
                  <a:srgbClr val="006B95"/>
                </a:solidFill>
              </a:rPr>
              <a:t>Traumberuf: Influencerin</a:t>
            </a:r>
          </a:p>
        </p:txBody>
      </p:sp>
      <p:sp>
        <p:nvSpPr>
          <p:cNvPr id="11" name="Rechteck 10"/>
          <p:cNvSpPr/>
          <p:nvPr/>
        </p:nvSpPr>
        <p:spPr>
          <a:xfrm>
            <a:off x="5165417" y="4326776"/>
            <a:ext cx="3931910" cy="1077218"/>
          </a:xfrm>
          <a:prstGeom prst="rect">
            <a:avLst/>
          </a:prstGeom>
          <a:ln w="25400">
            <a:solidFill>
              <a:srgbClr val="006B95"/>
            </a:solidFill>
          </a:ln>
        </p:spPr>
        <p:txBody>
          <a:bodyPr wrap="none">
            <a:spAutoFit/>
          </a:bodyPr>
          <a:lstStyle/>
          <a:p>
            <a:r>
              <a:rPr lang="de-DE" sz="3200" dirty="0">
                <a:solidFill>
                  <a:srgbClr val="006B95"/>
                </a:solidFill>
              </a:rPr>
              <a:t>Der Mörder ist nicht </a:t>
            </a:r>
          </a:p>
          <a:p>
            <a:r>
              <a:rPr lang="de-DE" sz="3200" dirty="0">
                <a:solidFill>
                  <a:srgbClr val="006B95"/>
                </a:solidFill>
              </a:rPr>
              <a:t>immer der Gärtner</a:t>
            </a:r>
          </a:p>
        </p:txBody>
      </p:sp>
      <p:sp>
        <p:nvSpPr>
          <p:cNvPr id="12" name="Rechteck 11"/>
          <p:cNvSpPr/>
          <p:nvPr/>
        </p:nvSpPr>
        <p:spPr>
          <a:xfrm>
            <a:off x="378399" y="170487"/>
            <a:ext cx="5531334" cy="1077218"/>
          </a:xfrm>
          <a:prstGeom prst="rect">
            <a:avLst/>
          </a:prstGeom>
          <a:ln w="25400">
            <a:solidFill>
              <a:srgbClr val="006B95"/>
            </a:solidFill>
          </a:ln>
        </p:spPr>
        <p:txBody>
          <a:bodyPr wrap="square">
            <a:spAutoFit/>
          </a:bodyPr>
          <a:lstStyle/>
          <a:p>
            <a:r>
              <a:rPr lang="de-DE" sz="3200" dirty="0">
                <a:solidFill>
                  <a:srgbClr val="006B95"/>
                </a:solidFill>
              </a:rPr>
              <a:t>Einstieg ins Programmieren </a:t>
            </a:r>
          </a:p>
          <a:p>
            <a:r>
              <a:rPr lang="de-DE" sz="3200" dirty="0">
                <a:solidFill>
                  <a:srgbClr val="006B95"/>
                </a:solidFill>
              </a:rPr>
              <a:t>mit Python</a:t>
            </a:r>
          </a:p>
        </p:txBody>
      </p:sp>
    </p:spTree>
    <p:extLst>
      <p:ext uri="{BB962C8B-B14F-4D97-AF65-F5344CB8AC3E}">
        <p14:creationId xmlns:p14="http://schemas.microsoft.com/office/powerpoint/2010/main" val="124551560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438400" y="0"/>
            <a:ext cx="9604248" cy="1024128"/>
          </a:xfrm>
          <a:solidFill>
            <a:schemeClr val="bg1"/>
          </a:solidFill>
        </p:spPr>
        <p:txBody>
          <a:bodyPr>
            <a:normAutofit fontScale="90000"/>
          </a:bodyPr>
          <a:lstStyle/>
          <a:p>
            <a:pPr algn="ctr"/>
            <a:r>
              <a:rPr lang="de-DE" sz="3600" b="1" dirty="0">
                <a:solidFill>
                  <a:srgbClr val="006B95"/>
                </a:solidFill>
              </a:rPr>
              <a:t>Das Schulische Enrichment- Modell (SEM) von Joseph S. </a:t>
            </a:r>
            <a:r>
              <a:rPr lang="de-DE" sz="3600" b="1" dirty="0" err="1">
                <a:solidFill>
                  <a:srgbClr val="006B95"/>
                </a:solidFill>
              </a:rPr>
              <a:t>Renzulli</a:t>
            </a:r>
            <a:r>
              <a:rPr lang="de-DE" sz="3600" b="1" dirty="0">
                <a:solidFill>
                  <a:srgbClr val="006B95"/>
                </a:solidFill>
              </a:rPr>
              <a:t> und Sally M. Reis </a:t>
            </a:r>
          </a:p>
        </p:txBody>
      </p:sp>
      <p:graphicFrame>
        <p:nvGraphicFramePr>
          <p:cNvPr id="3" name="Tabelle 2"/>
          <p:cNvGraphicFramePr>
            <a:graphicFrameLocks noGrp="1"/>
          </p:cNvGraphicFramePr>
          <p:nvPr>
            <p:extLst>
              <p:ext uri="{D42A27DB-BD31-4B8C-83A1-F6EECF244321}">
                <p14:modId xmlns:p14="http://schemas.microsoft.com/office/powerpoint/2010/main" val="3123264126"/>
              </p:ext>
            </p:extLst>
          </p:nvPr>
        </p:nvGraphicFramePr>
        <p:xfrm>
          <a:off x="139063" y="2923763"/>
          <a:ext cx="11932920" cy="2834640"/>
        </p:xfrm>
        <a:graphic>
          <a:graphicData uri="http://schemas.openxmlformats.org/drawingml/2006/table">
            <a:tbl>
              <a:tblPr firstRow="1" bandRow="1">
                <a:tableStyleId>{5C22544A-7EE6-4342-B048-85BDC9FD1C3A}</a:tableStyleId>
              </a:tblPr>
              <a:tblGrid>
                <a:gridCol w="3977640">
                  <a:extLst>
                    <a:ext uri="{9D8B030D-6E8A-4147-A177-3AD203B41FA5}">
                      <a16:colId xmlns:a16="http://schemas.microsoft.com/office/drawing/2014/main" val="2072314831"/>
                    </a:ext>
                  </a:extLst>
                </a:gridCol>
                <a:gridCol w="3977640">
                  <a:extLst>
                    <a:ext uri="{9D8B030D-6E8A-4147-A177-3AD203B41FA5}">
                      <a16:colId xmlns:a16="http://schemas.microsoft.com/office/drawing/2014/main" val="2926389638"/>
                    </a:ext>
                  </a:extLst>
                </a:gridCol>
                <a:gridCol w="3977640">
                  <a:extLst>
                    <a:ext uri="{9D8B030D-6E8A-4147-A177-3AD203B41FA5}">
                      <a16:colId xmlns:a16="http://schemas.microsoft.com/office/drawing/2014/main" val="4290046050"/>
                    </a:ext>
                  </a:extLst>
                </a:gridCol>
              </a:tblGrid>
              <a:tr h="814819">
                <a:tc>
                  <a:txBody>
                    <a:bodyPr/>
                    <a:lstStyle/>
                    <a:p>
                      <a:pPr algn="ctr"/>
                      <a:r>
                        <a:rPr lang="de-DE" sz="2400" dirty="0"/>
                        <a:t>Typ I Aktivitäten („</a:t>
                      </a:r>
                      <a:r>
                        <a:rPr lang="de-DE" sz="2400" dirty="0" err="1"/>
                        <a:t>Apéro</a:t>
                      </a:r>
                      <a:r>
                        <a:rPr lang="de-DE" sz="2400" dirty="0"/>
                        <a:t>-Häppchen“)</a:t>
                      </a:r>
                    </a:p>
                  </a:txBody>
                  <a:tcPr/>
                </a:tc>
                <a:tc>
                  <a:txBody>
                    <a:bodyPr/>
                    <a:lstStyle/>
                    <a:p>
                      <a:pPr algn="ctr"/>
                      <a:r>
                        <a:rPr lang="de-DE" sz="2400" dirty="0"/>
                        <a:t>Typ II Aktivitäten („Kochkurs“)</a:t>
                      </a:r>
                    </a:p>
                  </a:txBody>
                  <a:tcPr/>
                </a:tc>
                <a:tc>
                  <a:txBody>
                    <a:bodyPr/>
                    <a:lstStyle/>
                    <a:p>
                      <a:pPr algn="ctr"/>
                      <a:r>
                        <a:rPr lang="de-DE" sz="2400" dirty="0"/>
                        <a:t>Typ III Aktivitäten („Festmahlzeit“)</a:t>
                      </a:r>
                    </a:p>
                  </a:txBody>
                  <a:tcPr/>
                </a:tc>
                <a:extLst>
                  <a:ext uri="{0D108BD9-81ED-4DB2-BD59-A6C34878D82A}">
                    <a16:rowId xmlns:a16="http://schemas.microsoft.com/office/drawing/2014/main" val="460500778"/>
                  </a:ext>
                </a:extLst>
              </a:tr>
              <a:tr h="1822125">
                <a:tc>
                  <a:txBody>
                    <a:bodyPr/>
                    <a:lstStyle/>
                    <a:p>
                      <a:r>
                        <a:rPr lang="de-DE" b="1" dirty="0">
                          <a:solidFill>
                            <a:srgbClr val="006B95"/>
                          </a:solidFill>
                        </a:rPr>
                        <a:t>Schnupperangebote</a:t>
                      </a:r>
                      <a:r>
                        <a:rPr lang="de-DE" dirty="0">
                          <a:solidFill>
                            <a:srgbClr val="006B95"/>
                          </a:solidFill>
                        </a:rPr>
                        <a:t> sollen </a:t>
                      </a:r>
                      <a:r>
                        <a:rPr lang="de-DE" b="1" dirty="0">
                          <a:solidFill>
                            <a:srgbClr val="006B95"/>
                          </a:solidFill>
                        </a:rPr>
                        <a:t>Interessensgebiete</a:t>
                      </a:r>
                      <a:r>
                        <a:rPr lang="de-DE" dirty="0">
                          <a:solidFill>
                            <a:srgbClr val="006B95"/>
                          </a:solidFill>
                        </a:rPr>
                        <a:t> erschließen und den Lernenden die Entscheidung vereinfachen, eine Problemstellung zu erforschen oder ein Thema zu vertiefen.</a:t>
                      </a:r>
                    </a:p>
                  </a:txBody>
                  <a:tcPr/>
                </a:tc>
                <a:tc>
                  <a:txBody>
                    <a:bodyPr/>
                    <a:lstStyle/>
                    <a:p>
                      <a:r>
                        <a:rPr lang="de-DE" dirty="0">
                          <a:solidFill>
                            <a:srgbClr val="006B95"/>
                          </a:solidFill>
                        </a:rPr>
                        <a:t>Materialien, weiterführenden </a:t>
                      </a:r>
                      <a:r>
                        <a:rPr lang="de-DE" b="1" dirty="0">
                          <a:solidFill>
                            <a:srgbClr val="006B95"/>
                          </a:solidFill>
                        </a:rPr>
                        <a:t>Methoden und Lerntechniken</a:t>
                      </a:r>
                      <a:r>
                        <a:rPr lang="de-DE" dirty="0">
                          <a:solidFill>
                            <a:srgbClr val="006B95"/>
                          </a:solidFill>
                        </a:rPr>
                        <a:t>, welche die Entwicklung höherer Denkprozesse ermöglichen. Sie bringen Lernenden </a:t>
                      </a:r>
                      <a:r>
                        <a:rPr lang="de-DE" b="1" dirty="0">
                          <a:solidFill>
                            <a:srgbClr val="006B95"/>
                          </a:solidFill>
                        </a:rPr>
                        <a:t>fortgeschrittene und professionelle Arbeitstechniken näher.</a:t>
                      </a:r>
                    </a:p>
                  </a:txBody>
                  <a:tcPr/>
                </a:tc>
                <a:tc>
                  <a:txBody>
                    <a:bodyPr/>
                    <a:lstStyle/>
                    <a:p>
                      <a:r>
                        <a:rPr lang="de-DE" dirty="0">
                          <a:solidFill>
                            <a:srgbClr val="006B95"/>
                          </a:solidFill>
                        </a:rPr>
                        <a:t>Lernende werden selber zu „Forscherinnen“ und „</a:t>
                      </a:r>
                      <a:r>
                        <a:rPr lang="de-DE" dirty="0" err="1">
                          <a:solidFill>
                            <a:srgbClr val="006B95"/>
                          </a:solidFill>
                        </a:rPr>
                        <a:t>Forschern“und</a:t>
                      </a:r>
                      <a:r>
                        <a:rPr lang="de-DE" dirty="0">
                          <a:solidFill>
                            <a:srgbClr val="006B95"/>
                          </a:solidFill>
                        </a:rPr>
                        <a:t> ein echtes Problem oder Themenfeld mit geeigneten Methoden wird bearbeitet.</a:t>
                      </a:r>
                    </a:p>
                  </a:txBody>
                  <a:tcPr/>
                </a:tc>
                <a:extLst>
                  <a:ext uri="{0D108BD9-81ED-4DB2-BD59-A6C34878D82A}">
                    <a16:rowId xmlns:a16="http://schemas.microsoft.com/office/drawing/2014/main" val="263931660"/>
                  </a:ext>
                </a:extLst>
              </a:tr>
            </a:tbl>
          </a:graphicData>
        </a:graphic>
      </p:graphicFrame>
      <p:pic>
        <p:nvPicPr>
          <p:cNvPr id="1026" name="Picture 2" descr="Josef Renzulli.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0016" y="1099597"/>
            <a:ext cx="1907479" cy="1711889"/>
          </a:xfrm>
          <a:prstGeom prst="rect">
            <a:avLst/>
          </a:prstGeom>
          <a:noFill/>
          <a:extLst>
            <a:ext uri="{909E8E84-426E-40DD-AFC4-6F175D3DCCD1}">
              <a14:hiddenFill xmlns:a14="http://schemas.microsoft.com/office/drawing/2010/main">
                <a:solidFill>
                  <a:srgbClr val="FFFFFF"/>
                </a:solidFill>
              </a14:hiddenFill>
            </a:ext>
          </a:extLst>
        </p:spPr>
      </p:pic>
      <p:sp>
        <p:nvSpPr>
          <p:cNvPr id="4" name="Rechteck 3"/>
          <p:cNvSpPr/>
          <p:nvPr/>
        </p:nvSpPr>
        <p:spPr>
          <a:xfrm>
            <a:off x="120016" y="2931798"/>
            <a:ext cx="3988687" cy="2722363"/>
          </a:xfrm>
          <a:prstGeom prst="rect">
            <a:avLst/>
          </a:pr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2801221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ihandform 5"/>
          <p:cNvSpPr/>
          <p:nvPr/>
        </p:nvSpPr>
        <p:spPr>
          <a:xfrm rot="254014">
            <a:off x="1672389" y="5020991"/>
            <a:ext cx="3392198" cy="587183"/>
          </a:xfrm>
          <a:custGeom>
            <a:avLst/>
            <a:gdLst>
              <a:gd name="connsiteX0" fmla="*/ 0 w 2255173"/>
              <a:gd name="connsiteY0" fmla="*/ 137931 h 765032"/>
              <a:gd name="connsiteX1" fmla="*/ 613611 w 2255173"/>
              <a:gd name="connsiteY1" fmla="*/ 751541 h 765032"/>
              <a:gd name="connsiteX2" fmla="*/ 1082843 w 2255173"/>
              <a:gd name="connsiteY2" fmla="*/ 498878 h 765032"/>
              <a:gd name="connsiteX3" fmla="*/ 1419727 w 2255173"/>
              <a:gd name="connsiteY3" fmla="*/ 583099 h 765032"/>
              <a:gd name="connsiteX4" fmla="*/ 1876927 w 2255173"/>
              <a:gd name="connsiteY4" fmla="*/ 763573 h 765032"/>
              <a:gd name="connsiteX5" fmla="*/ 2237874 w 2255173"/>
              <a:gd name="connsiteY5" fmla="*/ 474815 h 765032"/>
              <a:gd name="connsiteX6" fmla="*/ 2201779 w 2255173"/>
              <a:gd name="connsiteY6" fmla="*/ 41678 h 765032"/>
              <a:gd name="connsiteX7" fmla="*/ 2213811 w 2255173"/>
              <a:gd name="connsiteY7" fmla="*/ 41678 h 765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55173" h="765032">
                <a:moveTo>
                  <a:pt x="0" y="137931"/>
                </a:moveTo>
                <a:cubicBezTo>
                  <a:pt x="216568" y="414657"/>
                  <a:pt x="433137" y="691383"/>
                  <a:pt x="613611" y="751541"/>
                </a:cubicBezTo>
                <a:cubicBezTo>
                  <a:pt x="794085" y="811699"/>
                  <a:pt x="948490" y="526952"/>
                  <a:pt x="1082843" y="498878"/>
                </a:cubicBezTo>
                <a:cubicBezTo>
                  <a:pt x="1217196" y="470804"/>
                  <a:pt x="1287380" y="538983"/>
                  <a:pt x="1419727" y="583099"/>
                </a:cubicBezTo>
                <a:cubicBezTo>
                  <a:pt x="1552074" y="627215"/>
                  <a:pt x="1740569" y="781620"/>
                  <a:pt x="1876927" y="763573"/>
                </a:cubicBezTo>
                <a:cubicBezTo>
                  <a:pt x="2013285" y="745526"/>
                  <a:pt x="2183732" y="595131"/>
                  <a:pt x="2237874" y="474815"/>
                </a:cubicBezTo>
                <a:cubicBezTo>
                  <a:pt x="2292016" y="354499"/>
                  <a:pt x="2201779" y="41678"/>
                  <a:pt x="2201779" y="41678"/>
                </a:cubicBezTo>
                <a:cubicBezTo>
                  <a:pt x="2197769" y="-30511"/>
                  <a:pt x="2205790" y="5583"/>
                  <a:pt x="2213811" y="41678"/>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Freihandform 4"/>
          <p:cNvSpPr/>
          <p:nvPr/>
        </p:nvSpPr>
        <p:spPr>
          <a:xfrm>
            <a:off x="8915400" y="2129589"/>
            <a:ext cx="1559515" cy="1371600"/>
          </a:xfrm>
          <a:custGeom>
            <a:avLst/>
            <a:gdLst>
              <a:gd name="connsiteX0" fmla="*/ 866274 w 1559515"/>
              <a:gd name="connsiteY0" fmla="*/ 0 h 1371600"/>
              <a:gd name="connsiteX1" fmla="*/ 1552074 w 1559515"/>
              <a:gd name="connsiteY1" fmla="*/ 637674 h 1371600"/>
              <a:gd name="connsiteX2" fmla="*/ 1215189 w 1559515"/>
              <a:gd name="connsiteY2" fmla="*/ 974558 h 1371600"/>
              <a:gd name="connsiteX3" fmla="*/ 974558 w 1559515"/>
              <a:gd name="connsiteY3" fmla="*/ 505327 h 1371600"/>
              <a:gd name="connsiteX4" fmla="*/ 890337 w 1559515"/>
              <a:gd name="connsiteY4" fmla="*/ 1167064 h 1371600"/>
              <a:gd name="connsiteX5" fmla="*/ 0 w 1559515"/>
              <a:gd name="connsiteY5" fmla="*/ 137160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9515" h="1371600">
                <a:moveTo>
                  <a:pt x="866274" y="0"/>
                </a:moveTo>
                <a:cubicBezTo>
                  <a:pt x="1180098" y="237624"/>
                  <a:pt x="1493922" y="475248"/>
                  <a:pt x="1552074" y="637674"/>
                </a:cubicBezTo>
                <a:cubicBezTo>
                  <a:pt x="1610227" y="800100"/>
                  <a:pt x="1311442" y="996616"/>
                  <a:pt x="1215189" y="974558"/>
                </a:cubicBezTo>
                <a:cubicBezTo>
                  <a:pt x="1118936" y="952500"/>
                  <a:pt x="1028700" y="473243"/>
                  <a:pt x="974558" y="505327"/>
                </a:cubicBezTo>
                <a:cubicBezTo>
                  <a:pt x="920416" y="537411"/>
                  <a:pt x="1052763" y="1022685"/>
                  <a:pt x="890337" y="1167064"/>
                </a:cubicBezTo>
                <a:cubicBezTo>
                  <a:pt x="727911" y="1311443"/>
                  <a:pt x="363955" y="1341521"/>
                  <a:pt x="0" y="1371600"/>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Freihandform 3"/>
          <p:cNvSpPr/>
          <p:nvPr/>
        </p:nvSpPr>
        <p:spPr>
          <a:xfrm>
            <a:off x="7820526" y="138586"/>
            <a:ext cx="2070283" cy="1148793"/>
          </a:xfrm>
          <a:custGeom>
            <a:avLst/>
            <a:gdLst>
              <a:gd name="connsiteX0" fmla="*/ 0 w 2070283"/>
              <a:gd name="connsiteY0" fmla="*/ 1148793 h 1148793"/>
              <a:gd name="connsiteX1" fmla="*/ 782053 w 2070283"/>
              <a:gd name="connsiteY1" fmla="*/ 77982 h 1148793"/>
              <a:gd name="connsiteX2" fmla="*/ 336885 w 2070283"/>
              <a:gd name="connsiteY2" fmla="*/ 114077 h 1148793"/>
              <a:gd name="connsiteX3" fmla="*/ 1275348 w 2070283"/>
              <a:gd name="connsiteY3" fmla="*/ 366740 h 1148793"/>
              <a:gd name="connsiteX4" fmla="*/ 1840832 w 2070283"/>
              <a:gd name="connsiteY4" fmla="*/ 559246 h 1148793"/>
              <a:gd name="connsiteX5" fmla="*/ 2057400 w 2070283"/>
              <a:gd name="connsiteY5" fmla="*/ 1088635 h 1148793"/>
              <a:gd name="connsiteX6" fmla="*/ 2045369 w 2070283"/>
              <a:gd name="connsiteY6" fmla="*/ 1028477 h 1148793"/>
              <a:gd name="connsiteX7" fmla="*/ 2045369 w 2070283"/>
              <a:gd name="connsiteY7" fmla="*/ 1064572 h 1148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0283" h="1148793">
                <a:moveTo>
                  <a:pt x="0" y="1148793"/>
                </a:moveTo>
                <a:cubicBezTo>
                  <a:pt x="362953" y="699614"/>
                  <a:pt x="725906" y="250435"/>
                  <a:pt x="782053" y="77982"/>
                </a:cubicBezTo>
                <a:cubicBezTo>
                  <a:pt x="838200" y="-94471"/>
                  <a:pt x="254669" y="65951"/>
                  <a:pt x="336885" y="114077"/>
                </a:cubicBezTo>
                <a:cubicBezTo>
                  <a:pt x="419101" y="162203"/>
                  <a:pt x="1024690" y="292545"/>
                  <a:pt x="1275348" y="366740"/>
                </a:cubicBezTo>
                <a:cubicBezTo>
                  <a:pt x="1526006" y="440935"/>
                  <a:pt x="1710490" y="438930"/>
                  <a:pt x="1840832" y="559246"/>
                </a:cubicBezTo>
                <a:cubicBezTo>
                  <a:pt x="1971174" y="679562"/>
                  <a:pt x="2023311" y="1010430"/>
                  <a:pt x="2057400" y="1088635"/>
                </a:cubicBezTo>
                <a:cubicBezTo>
                  <a:pt x="2091489" y="1166840"/>
                  <a:pt x="2047374" y="1032487"/>
                  <a:pt x="2045369" y="1028477"/>
                </a:cubicBezTo>
                <a:cubicBezTo>
                  <a:pt x="2043364" y="1024467"/>
                  <a:pt x="2044366" y="1044519"/>
                  <a:pt x="2045369" y="1064572"/>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5" name="Freihandform 44"/>
          <p:cNvSpPr/>
          <p:nvPr/>
        </p:nvSpPr>
        <p:spPr>
          <a:xfrm>
            <a:off x="8536117" y="3705702"/>
            <a:ext cx="1262186" cy="1143024"/>
          </a:xfrm>
          <a:custGeom>
            <a:avLst/>
            <a:gdLst>
              <a:gd name="connsiteX0" fmla="*/ 126620 w 1262186"/>
              <a:gd name="connsiteY0" fmla="*/ 1143024 h 1143024"/>
              <a:gd name="connsiteX1" fmla="*/ 42399 w 1262186"/>
              <a:gd name="connsiteY1" fmla="*/ 216593 h 1143024"/>
              <a:gd name="connsiteX2" fmla="*/ 716167 w 1262186"/>
              <a:gd name="connsiteY2" fmla="*/ 385035 h 1143024"/>
              <a:gd name="connsiteX3" fmla="*/ 210841 w 1262186"/>
              <a:gd name="connsiteY3" fmla="*/ 517382 h 1143024"/>
              <a:gd name="connsiteX4" fmla="*/ 704136 w 1262186"/>
              <a:gd name="connsiteY4" fmla="*/ 24 h 1143024"/>
              <a:gd name="connsiteX5" fmla="*/ 1209462 w 1262186"/>
              <a:gd name="connsiteY5" fmla="*/ 493319 h 1143024"/>
              <a:gd name="connsiteX6" fmla="*/ 1221494 w 1262186"/>
              <a:gd name="connsiteY6" fmla="*/ 493319 h 1143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2186" h="1143024">
                <a:moveTo>
                  <a:pt x="126620" y="1143024"/>
                </a:moveTo>
                <a:cubicBezTo>
                  <a:pt x="35380" y="742974"/>
                  <a:pt x="-55859" y="342924"/>
                  <a:pt x="42399" y="216593"/>
                </a:cubicBezTo>
                <a:cubicBezTo>
                  <a:pt x="140657" y="90261"/>
                  <a:pt x="688093" y="334903"/>
                  <a:pt x="716167" y="385035"/>
                </a:cubicBezTo>
                <a:cubicBezTo>
                  <a:pt x="744241" y="435166"/>
                  <a:pt x="212846" y="581550"/>
                  <a:pt x="210841" y="517382"/>
                </a:cubicBezTo>
                <a:cubicBezTo>
                  <a:pt x="208836" y="453214"/>
                  <a:pt x="537699" y="4034"/>
                  <a:pt x="704136" y="24"/>
                </a:cubicBezTo>
                <a:cubicBezTo>
                  <a:pt x="870573" y="-3986"/>
                  <a:pt x="1209462" y="493319"/>
                  <a:pt x="1209462" y="493319"/>
                </a:cubicBezTo>
                <a:cubicBezTo>
                  <a:pt x="1295688" y="575535"/>
                  <a:pt x="1258591" y="534427"/>
                  <a:pt x="1221494" y="493319"/>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 name="Freihandform 43"/>
          <p:cNvSpPr/>
          <p:nvPr/>
        </p:nvSpPr>
        <p:spPr>
          <a:xfrm>
            <a:off x="6208295" y="4072090"/>
            <a:ext cx="2046570" cy="1330093"/>
          </a:xfrm>
          <a:custGeom>
            <a:avLst/>
            <a:gdLst>
              <a:gd name="connsiteX0" fmla="*/ 0 w 2046570"/>
              <a:gd name="connsiteY0" fmla="*/ 247247 h 1330093"/>
              <a:gd name="connsiteX1" fmla="*/ 613610 w 2046570"/>
              <a:gd name="connsiteY1" fmla="*/ 18647 h 1330093"/>
              <a:gd name="connsiteX2" fmla="*/ 1179094 w 2046570"/>
              <a:gd name="connsiteY2" fmla="*/ 680384 h 1330093"/>
              <a:gd name="connsiteX3" fmla="*/ 1347537 w 2046570"/>
              <a:gd name="connsiteY3" fmla="*/ 1330089 h 1330093"/>
              <a:gd name="connsiteX4" fmla="*/ 1985210 w 2046570"/>
              <a:gd name="connsiteY4" fmla="*/ 692415 h 1330093"/>
              <a:gd name="connsiteX5" fmla="*/ 1985210 w 2046570"/>
              <a:gd name="connsiteY5" fmla="*/ 680384 h 133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6570" h="1330093">
                <a:moveTo>
                  <a:pt x="0" y="247247"/>
                </a:moveTo>
                <a:cubicBezTo>
                  <a:pt x="208547" y="96852"/>
                  <a:pt x="417094" y="-53543"/>
                  <a:pt x="613610" y="18647"/>
                </a:cubicBezTo>
                <a:cubicBezTo>
                  <a:pt x="810126" y="90836"/>
                  <a:pt x="1056773" y="461810"/>
                  <a:pt x="1179094" y="680384"/>
                </a:cubicBezTo>
                <a:cubicBezTo>
                  <a:pt x="1301415" y="898958"/>
                  <a:pt x="1213184" y="1328084"/>
                  <a:pt x="1347537" y="1330089"/>
                </a:cubicBezTo>
                <a:cubicBezTo>
                  <a:pt x="1481890" y="1332094"/>
                  <a:pt x="1985210" y="692415"/>
                  <a:pt x="1985210" y="692415"/>
                </a:cubicBezTo>
                <a:cubicBezTo>
                  <a:pt x="2091489" y="584131"/>
                  <a:pt x="2038349" y="632257"/>
                  <a:pt x="1985210" y="680384"/>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Freihandform 41"/>
          <p:cNvSpPr/>
          <p:nvPr/>
        </p:nvSpPr>
        <p:spPr>
          <a:xfrm>
            <a:off x="221051" y="3016726"/>
            <a:ext cx="2943254" cy="1773703"/>
          </a:xfrm>
          <a:custGeom>
            <a:avLst/>
            <a:gdLst>
              <a:gd name="connsiteX0" fmla="*/ 2943254 w 2943254"/>
              <a:gd name="connsiteY0" fmla="*/ 484463 h 1773703"/>
              <a:gd name="connsiteX1" fmla="*/ 1114454 w 2943254"/>
              <a:gd name="connsiteY1" fmla="*/ 376179 h 1773703"/>
              <a:gd name="connsiteX2" fmla="*/ 1451338 w 2943254"/>
              <a:gd name="connsiteY2" fmla="*/ 15232 h 1773703"/>
              <a:gd name="connsiteX3" fmla="*/ 2089012 w 2943254"/>
              <a:gd name="connsiteY3" fmla="*/ 123516 h 1773703"/>
              <a:gd name="connsiteX4" fmla="*/ 224117 w 2943254"/>
              <a:gd name="connsiteY4" fmla="*/ 628842 h 1773703"/>
              <a:gd name="connsiteX5" fmla="*/ 115833 w 2943254"/>
              <a:gd name="connsiteY5" fmla="*/ 1615432 h 1773703"/>
              <a:gd name="connsiteX6" fmla="*/ 970075 w 2943254"/>
              <a:gd name="connsiteY6" fmla="*/ 1759811 h 1773703"/>
              <a:gd name="connsiteX7" fmla="*/ 982107 w 2943254"/>
              <a:gd name="connsiteY7" fmla="*/ 1759811 h 177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43254" h="1773703">
                <a:moveTo>
                  <a:pt x="2943254" y="484463"/>
                </a:moveTo>
                <a:cubicBezTo>
                  <a:pt x="2153180" y="469423"/>
                  <a:pt x="1363107" y="454384"/>
                  <a:pt x="1114454" y="376179"/>
                </a:cubicBezTo>
                <a:cubicBezTo>
                  <a:pt x="865801" y="297974"/>
                  <a:pt x="1288912" y="57342"/>
                  <a:pt x="1451338" y="15232"/>
                </a:cubicBezTo>
                <a:cubicBezTo>
                  <a:pt x="1613764" y="-26878"/>
                  <a:pt x="2293549" y="21248"/>
                  <a:pt x="2089012" y="123516"/>
                </a:cubicBezTo>
                <a:cubicBezTo>
                  <a:pt x="1884475" y="225784"/>
                  <a:pt x="552980" y="380189"/>
                  <a:pt x="224117" y="628842"/>
                </a:cubicBezTo>
                <a:cubicBezTo>
                  <a:pt x="-104746" y="877495"/>
                  <a:pt x="-8493" y="1426937"/>
                  <a:pt x="115833" y="1615432"/>
                </a:cubicBezTo>
                <a:cubicBezTo>
                  <a:pt x="240159" y="1803927"/>
                  <a:pt x="970075" y="1759811"/>
                  <a:pt x="970075" y="1759811"/>
                </a:cubicBezTo>
                <a:cubicBezTo>
                  <a:pt x="1114454" y="1783874"/>
                  <a:pt x="1048280" y="1771842"/>
                  <a:pt x="982107" y="1759811"/>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Freihandform 40"/>
          <p:cNvSpPr/>
          <p:nvPr/>
        </p:nvSpPr>
        <p:spPr>
          <a:xfrm>
            <a:off x="4501918" y="2509427"/>
            <a:ext cx="3427012" cy="1403102"/>
          </a:xfrm>
          <a:custGeom>
            <a:avLst/>
            <a:gdLst>
              <a:gd name="connsiteX0" fmla="*/ 2490536 w 2490536"/>
              <a:gd name="connsiteY0" fmla="*/ 944618 h 1403102"/>
              <a:gd name="connsiteX1" fmla="*/ 1479884 w 2490536"/>
              <a:gd name="connsiteY1" fmla="*/ 776176 h 1403102"/>
              <a:gd name="connsiteX2" fmla="*/ 1094873 w 2490536"/>
              <a:gd name="connsiteY2" fmla="*/ 162566 h 1403102"/>
              <a:gd name="connsiteX3" fmla="*/ 1491915 w 2490536"/>
              <a:gd name="connsiteY3" fmla="*/ 18187 h 1403102"/>
              <a:gd name="connsiteX4" fmla="*/ 1648326 w 2490536"/>
              <a:gd name="connsiteY4" fmla="*/ 487418 h 1403102"/>
              <a:gd name="connsiteX5" fmla="*/ 1082842 w 2490536"/>
              <a:gd name="connsiteY5" fmla="*/ 1257439 h 1403102"/>
              <a:gd name="connsiteX6" fmla="*/ 0 w 2490536"/>
              <a:gd name="connsiteY6" fmla="*/ 1401818 h 1403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0536" h="1403102">
                <a:moveTo>
                  <a:pt x="2490536" y="944618"/>
                </a:moveTo>
                <a:cubicBezTo>
                  <a:pt x="2101515" y="925568"/>
                  <a:pt x="1712494" y="906518"/>
                  <a:pt x="1479884" y="776176"/>
                </a:cubicBezTo>
                <a:cubicBezTo>
                  <a:pt x="1247274" y="645834"/>
                  <a:pt x="1092868" y="288897"/>
                  <a:pt x="1094873" y="162566"/>
                </a:cubicBezTo>
                <a:cubicBezTo>
                  <a:pt x="1096878" y="36235"/>
                  <a:pt x="1399673" y="-35955"/>
                  <a:pt x="1491915" y="18187"/>
                </a:cubicBezTo>
                <a:cubicBezTo>
                  <a:pt x="1584157" y="72329"/>
                  <a:pt x="1716505" y="280876"/>
                  <a:pt x="1648326" y="487418"/>
                </a:cubicBezTo>
                <a:cubicBezTo>
                  <a:pt x="1580147" y="693960"/>
                  <a:pt x="1357563" y="1105039"/>
                  <a:pt x="1082842" y="1257439"/>
                </a:cubicBezTo>
                <a:cubicBezTo>
                  <a:pt x="808121" y="1409839"/>
                  <a:pt x="404060" y="1405828"/>
                  <a:pt x="0" y="1401818"/>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Freihandform 26"/>
          <p:cNvSpPr/>
          <p:nvPr/>
        </p:nvSpPr>
        <p:spPr>
          <a:xfrm>
            <a:off x="4319337" y="191679"/>
            <a:ext cx="2319618" cy="1613755"/>
          </a:xfrm>
          <a:custGeom>
            <a:avLst/>
            <a:gdLst>
              <a:gd name="connsiteX0" fmla="*/ 0 w 2319618"/>
              <a:gd name="connsiteY0" fmla="*/ 638500 h 1613755"/>
              <a:gd name="connsiteX1" fmla="*/ 216568 w 2319618"/>
              <a:gd name="connsiteY1" fmla="*/ 24889 h 1613755"/>
              <a:gd name="connsiteX2" fmla="*/ 661737 w 2319618"/>
              <a:gd name="connsiteY2" fmla="*/ 265521 h 1613755"/>
              <a:gd name="connsiteX3" fmla="*/ 1179095 w 2319618"/>
              <a:gd name="connsiteY3" fmla="*/ 373805 h 1613755"/>
              <a:gd name="connsiteX4" fmla="*/ 1263316 w 2319618"/>
              <a:gd name="connsiteY4" fmla="*/ 12858 h 1613755"/>
              <a:gd name="connsiteX5" fmla="*/ 1540042 w 2319618"/>
              <a:gd name="connsiteY5" fmla="*/ 229426 h 1613755"/>
              <a:gd name="connsiteX6" fmla="*/ 1323474 w 2319618"/>
              <a:gd name="connsiteY6" fmla="*/ 1564932 h 1613755"/>
              <a:gd name="connsiteX7" fmla="*/ 1034716 w 2319618"/>
              <a:gd name="connsiteY7" fmla="*/ 1288205 h 1613755"/>
              <a:gd name="connsiteX8" fmla="*/ 1251284 w 2319618"/>
              <a:gd name="connsiteY8" fmla="*/ 951321 h 1613755"/>
              <a:gd name="connsiteX9" fmla="*/ 2225842 w 2319618"/>
              <a:gd name="connsiteY9" fmla="*/ 746784 h 1613755"/>
              <a:gd name="connsiteX10" fmla="*/ 2225842 w 2319618"/>
              <a:gd name="connsiteY10" fmla="*/ 722721 h 1613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19618" h="1613755">
                <a:moveTo>
                  <a:pt x="0" y="638500"/>
                </a:moveTo>
                <a:cubicBezTo>
                  <a:pt x="53139" y="362776"/>
                  <a:pt x="106279" y="87052"/>
                  <a:pt x="216568" y="24889"/>
                </a:cubicBezTo>
                <a:cubicBezTo>
                  <a:pt x="326857" y="-37274"/>
                  <a:pt x="501316" y="207368"/>
                  <a:pt x="661737" y="265521"/>
                </a:cubicBezTo>
                <a:cubicBezTo>
                  <a:pt x="822158" y="323674"/>
                  <a:pt x="1078832" y="415915"/>
                  <a:pt x="1179095" y="373805"/>
                </a:cubicBezTo>
                <a:cubicBezTo>
                  <a:pt x="1279358" y="331695"/>
                  <a:pt x="1203158" y="36921"/>
                  <a:pt x="1263316" y="12858"/>
                </a:cubicBezTo>
                <a:cubicBezTo>
                  <a:pt x="1323474" y="-11205"/>
                  <a:pt x="1530016" y="-29253"/>
                  <a:pt x="1540042" y="229426"/>
                </a:cubicBezTo>
                <a:cubicBezTo>
                  <a:pt x="1550068" y="488105"/>
                  <a:pt x="1407695" y="1388469"/>
                  <a:pt x="1323474" y="1564932"/>
                </a:cubicBezTo>
                <a:cubicBezTo>
                  <a:pt x="1239253" y="1741395"/>
                  <a:pt x="1046748" y="1390474"/>
                  <a:pt x="1034716" y="1288205"/>
                </a:cubicBezTo>
                <a:cubicBezTo>
                  <a:pt x="1022684" y="1185937"/>
                  <a:pt x="1052763" y="1041558"/>
                  <a:pt x="1251284" y="951321"/>
                </a:cubicBezTo>
                <a:cubicBezTo>
                  <a:pt x="1449805" y="861084"/>
                  <a:pt x="2225842" y="746784"/>
                  <a:pt x="2225842" y="746784"/>
                </a:cubicBezTo>
                <a:cubicBezTo>
                  <a:pt x="2388268" y="708684"/>
                  <a:pt x="2307055" y="715702"/>
                  <a:pt x="2225842" y="722721"/>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Freihandform 25"/>
          <p:cNvSpPr/>
          <p:nvPr/>
        </p:nvSpPr>
        <p:spPr>
          <a:xfrm>
            <a:off x="1181819" y="420682"/>
            <a:ext cx="2380890" cy="1399492"/>
          </a:xfrm>
          <a:custGeom>
            <a:avLst/>
            <a:gdLst>
              <a:gd name="connsiteX0" fmla="*/ 0 w 2380890"/>
              <a:gd name="connsiteY0" fmla="*/ 1399492 h 1399492"/>
              <a:gd name="connsiteX1" fmla="*/ 422694 w 2380890"/>
              <a:gd name="connsiteY1" fmla="*/ 2012 h 1399492"/>
              <a:gd name="connsiteX2" fmla="*/ 1250830 w 2380890"/>
              <a:gd name="connsiteY2" fmla="*/ 1080314 h 1399492"/>
              <a:gd name="connsiteX3" fmla="*/ 2380890 w 2380890"/>
              <a:gd name="connsiteY3" fmla="*/ 683499 h 1399492"/>
              <a:gd name="connsiteX4" fmla="*/ 2380890 w 2380890"/>
              <a:gd name="connsiteY4" fmla="*/ 683499 h 1399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0890" h="1399492">
                <a:moveTo>
                  <a:pt x="0" y="1399492"/>
                </a:moveTo>
                <a:cubicBezTo>
                  <a:pt x="107111" y="727350"/>
                  <a:pt x="214222" y="55208"/>
                  <a:pt x="422694" y="2012"/>
                </a:cubicBezTo>
                <a:cubicBezTo>
                  <a:pt x="631166" y="-51184"/>
                  <a:pt x="924464" y="966733"/>
                  <a:pt x="1250830" y="1080314"/>
                </a:cubicBezTo>
                <a:lnTo>
                  <a:pt x="2380890" y="683499"/>
                </a:lnTo>
                <a:lnTo>
                  <a:pt x="2380890" y="683499"/>
                </a:ln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Datumsplatzhalter 1"/>
          <p:cNvSpPr>
            <a:spLocks noGrp="1"/>
          </p:cNvSpPr>
          <p:nvPr>
            <p:ph type="dt" sz="half" idx="10"/>
          </p:nvPr>
        </p:nvSpPr>
        <p:spPr/>
        <p:txBody>
          <a:bodyPr/>
          <a:lstStyle/>
          <a:p>
            <a:fld id="{02BFD2AD-3D3E-4568-A7E3-6AECD1E74508}" type="datetime1">
              <a:rPr lang="de-DE" smtClean="0"/>
              <a:t>03.04.2025</a:t>
            </a:fld>
            <a:endParaRPr lang="de-DE"/>
          </a:p>
        </p:txBody>
      </p:sp>
      <p:sp>
        <p:nvSpPr>
          <p:cNvPr id="3" name="Fußzeilenplatzhalter 2"/>
          <p:cNvSpPr>
            <a:spLocks noGrp="1"/>
          </p:cNvSpPr>
          <p:nvPr>
            <p:ph type="ftr" sz="quarter" idx="11"/>
          </p:nvPr>
        </p:nvSpPr>
        <p:spPr/>
        <p:txBody>
          <a:bodyPr/>
          <a:lstStyle/>
          <a:p>
            <a:r>
              <a:rPr lang="de-DE"/>
              <a:t>Andrea Peter-Wehner</a:t>
            </a:r>
            <a:endParaRPr lang="de-DE" dirty="0"/>
          </a:p>
        </p:txBody>
      </p:sp>
      <p:pic>
        <p:nvPicPr>
          <p:cNvPr id="10" name="Grafik 9"/>
          <p:cNvPicPr>
            <a:picLocks noChangeAspect="1"/>
          </p:cNvPicPr>
          <p:nvPr/>
        </p:nvPicPr>
        <p:blipFill>
          <a:blip r:embed="rId2"/>
          <a:stretch>
            <a:fillRect/>
          </a:stretch>
        </p:blipFill>
        <p:spPr>
          <a:xfrm>
            <a:off x="4804884" y="4348797"/>
            <a:ext cx="1767993" cy="1329043"/>
          </a:xfrm>
          <a:prstGeom prst="rect">
            <a:avLst/>
          </a:prstGeom>
        </p:spPr>
      </p:pic>
      <p:pic>
        <p:nvPicPr>
          <p:cNvPr id="13" name="Grafik 12"/>
          <p:cNvPicPr>
            <a:picLocks noChangeAspect="1"/>
          </p:cNvPicPr>
          <p:nvPr/>
        </p:nvPicPr>
        <p:blipFill>
          <a:blip r:embed="rId2"/>
          <a:stretch>
            <a:fillRect/>
          </a:stretch>
        </p:blipFill>
        <p:spPr>
          <a:xfrm>
            <a:off x="7924799" y="4381990"/>
            <a:ext cx="1767993" cy="1329043"/>
          </a:xfrm>
          <a:prstGeom prst="rect">
            <a:avLst/>
          </a:prstGeom>
        </p:spPr>
      </p:pic>
      <p:pic>
        <p:nvPicPr>
          <p:cNvPr id="14" name="Grafik 13"/>
          <p:cNvPicPr>
            <a:picLocks noChangeAspect="1"/>
          </p:cNvPicPr>
          <p:nvPr/>
        </p:nvPicPr>
        <p:blipFill>
          <a:blip r:embed="rId3"/>
          <a:stretch>
            <a:fillRect/>
          </a:stretch>
        </p:blipFill>
        <p:spPr>
          <a:xfrm rot="9410483">
            <a:off x="9837662" y="3270522"/>
            <a:ext cx="2338008" cy="2397957"/>
          </a:xfrm>
          <a:prstGeom prst="rect">
            <a:avLst/>
          </a:prstGeom>
        </p:spPr>
      </p:pic>
      <p:sp>
        <p:nvSpPr>
          <p:cNvPr id="21" name="Textfeld 20"/>
          <p:cNvSpPr txBox="1"/>
          <p:nvPr/>
        </p:nvSpPr>
        <p:spPr>
          <a:xfrm>
            <a:off x="545162" y="2357130"/>
            <a:ext cx="1473480" cy="338554"/>
          </a:xfrm>
          <a:prstGeom prst="rect">
            <a:avLst/>
          </a:prstGeom>
          <a:noFill/>
        </p:spPr>
        <p:txBody>
          <a:bodyPr wrap="none" rtlCol="0">
            <a:spAutoFit/>
          </a:bodyPr>
          <a:lstStyle/>
          <a:p>
            <a:r>
              <a:rPr lang="de-DE" sz="1600" dirty="0">
                <a:solidFill>
                  <a:srgbClr val="006B95"/>
                </a:solidFill>
              </a:rPr>
              <a:t>Das Nim-Spiel</a:t>
            </a:r>
          </a:p>
        </p:txBody>
      </p:sp>
      <p:sp>
        <p:nvSpPr>
          <p:cNvPr id="22" name="Textfeld 21"/>
          <p:cNvSpPr txBox="1"/>
          <p:nvPr/>
        </p:nvSpPr>
        <p:spPr>
          <a:xfrm>
            <a:off x="4910750" y="5251776"/>
            <a:ext cx="1556260" cy="338554"/>
          </a:xfrm>
          <a:prstGeom prst="rect">
            <a:avLst/>
          </a:prstGeom>
          <a:noFill/>
        </p:spPr>
        <p:txBody>
          <a:bodyPr wrap="none" rtlCol="0">
            <a:spAutoFit/>
          </a:bodyPr>
          <a:lstStyle/>
          <a:p>
            <a:r>
              <a:rPr lang="de-DE" sz="1600" dirty="0">
                <a:solidFill>
                  <a:srgbClr val="006B95"/>
                </a:solidFill>
              </a:rPr>
              <a:t>Selbstlernkurse</a:t>
            </a:r>
          </a:p>
        </p:txBody>
      </p:sp>
      <p:sp>
        <p:nvSpPr>
          <p:cNvPr id="24" name="Textfeld 23"/>
          <p:cNvSpPr txBox="1"/>
          <p:nvPr/>
        </p:nvSpPr>
        <p:spPr>
          <a:xfrm>
            <a:off x="7974643" y="5312137"/>
            <a:ext cx="1627882" cy="338554"/>
          </a:xfrm>
          <a:prstGeom prst="rect">
            <a:avLst/>
          </a:prstGeom>
          <a:noFill/>
        </p:spPr>
        <p:txBody>
          <a:bodyPr wrap="none" rtlCol="0">
            <a:spAutoFit/>
          </a:bodyPr>
          <a:lstStyle/>
          <a:p>
            <a:r>
              <a:rPr lang="de-DE" sz="1600" dirty="0">
                <a:solidFill>
                  <a:srgbClr val="006B95"/>
                </a:solidFill>
              </a:rPr>
              <a:t>Digitale Drehtür</a:t>
            </a:r>
          </a:p>
        </p:txBody>
      </p:sp>
      <p:pic>
        <p:nvPicPr>
          <p:cNvPr id="32"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1628" y="594597"/>
            <a:ext cx="1838861" cy="219156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76959" y="447372"/>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36" name="Textfeld 35"/>
          <p:cNvSpPr txBox="1"/>
          <p:nvPr/>
        </p:nvSpPr>
        <p:spPr>
          <a:xfrm>
            <a:off x="2620221" y="2198072"/>
            <a:ext cx="1625510" cy="307777"/>
          </a:xfrm>
          <a:prstGeom prst="rect">
            <a:avLst/>
          </a:prstGeom>
          <a:noFill/>
        </p:spPr>
        <p:txBody>
          <a:bodyPr wrap="none" rtlCol="0">
            <a:spAutoFit/>
          </a:bodyPr>
          <a:lstStyle/>
          <a:p>
            <a:pPr algn="ctr"/>
            <a:r>
              <a:rPr lang="de-DE" sz="1400" dirty="0">
                <a:solidFill>
                  <a:srgbClr val="006B95"/>
                </a:solidFill>
              </a:rPr>
              <a:t>Die Webakademie</a:t>
            </a:r>
          </a:p>
        </p:txBody>
      </p:sp>
      <p:pic>
        <p:nvPicPr>
          <p:cNvPr id="37" name="Grafik 3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8851633">
            <a:off x="2823339" y="646072"/>
            <a:ext cx="2056263" cy="669542"/>
          </a:xfrm>
          <a:prstGeom prst="rect">
            <a:avLst/>
          </a:prstGeom>
          <a:solidFill>
            <a:schemeClr val="bg1"/>
          </a:solidFill>
        </p:spPr>
      </p:pic>
      <p:pic>
        <p:nvPicPr>
          <p:cNvPr id="38"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00710" y="79446"/>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39" name="Textfeld 38"/>
          <p:cNvSpPr txBox="1"/>
          <p:nvPr/>
        </p:nvSpPr>
        <p:spPr>
          <a:xfrm>
            <a:off x="6520874" y="1803903"/>
            <a:ext cx="1104790" cy="338554"/>
          </a:xfrm>
          <a:prstGeom prst="rect">
            <a:avLst/>
          </a:prstGeom>
          <a:noFill/>
        </p:spPr>
        <p:txBody>
          <a:bodyPr wrap="none" rtlCol="0">
            <a:spAutoFit/>
          </a:bodyPr>
          <a:lstStyle/>
          <a:p>
            <a:r>
              <a:rPr lang="de-DE" sz="1600" dirty="0">
                <a:solidFill>
                  <a:srgbClr val="006B95"/>
                </a:solidFill>
              </a:rPr>
              <a:t>Begabung</a:t>
            </a:r>
          </a:p>
        </p:txBody>
      </p:sp>
      <p:pic>
        <p:nvPicPr>
          <p:cNvPr id="40" name="Grafik 39"/>
          <p:cNvPicPr>
            <a:picLocks noChangeAspect="1"/>
          </p:cNvPicPr>
          <p:nvPr/>
        </p:nvPicPr>
        <p:blipFill>
          <a:blip r:embed="rId6"/>
          <a:stretch>
            <a:fillRect/>
          </a:stretch>
        </p:blipFill>
        <p:spPr>
          <a:xfrm rot="20222969">
            <a:off x="6506968" y="421621"/>
            <a:ext cx="1395436" cy="974625"/>
          </a:xfrm>
          <a:prstGeom prst="rect">
            <a:avLst/>
          </a:prstGeom>
        </p:spPr>
      </p:pic>
      <p:pic>
        <p:nvPicPr>
          <p:cNvPr id="46"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24109" y="79446"/>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47" name="Textfeld 46"/>
          <p:cNvSpPr txBox="1"/>
          <p:nvPr/>
        </p:nvSpPr>
        <p:spPr>
          <a:xfrm>
            <a:off x="10026352" y="1751068"/>
            <a:ext cx="986167" cy="461665"/>
          </a:xfrm>
          <a:prstGeom prst="rect">
            <a:avLst/>
          </a:prstGeom>
          <a:noFill/>
        </p:spPr>
        <p:txBody>
          <a:bodyPr wrap="none" rtlCol="0">
            <a:spAutoFit/>
          </a:bodyPr>
          <a:lstStyle/>
          <a:p>
            <a:pPr algn="ctr"/>
            <a:r>
              <a:rPr lang="de-DE" sz="1200" dirty="0">
                <a:solidFill>
                  <a:srgbClr val="006B95"/>
                </a:solidFill>
              </a:rPr>
              <a:t>Schulgesetz</a:t>
            </a:r>
          </a:p>
          <a:p>
            <a:pPr algn="ctr"/>
            <a:r>
              <a:rPr lang="de-DE" sz="1200" dirty="0">
                <a:solidFill>
                  <a:srgbClr val="006B95"/>
                </a:solidFill>
              </a:rPr>
              <a:t>Lehrplan</a:t>
            </a:r>
          </a:p>
        </p:txBody>
      </p:sp>
      <p:pic>
        <p:nvPicPr>
          <p:cNvPr id="48" name="Grafik 47"/>
          <p:cNvPicPr>
            <a:picLocks noChangeAspect="1"/>
          </p:cNvPicPr>
          <p:nvPr/>
        </p:nvPicPr>
        <p:blipFill rotWithShape="1">
          <a:blip r:embed="rId7"/>
          <a:srcRect/>
          <a:stretch/>
        </p:blipFill>
        <p:spPr>
          <a:xfrm>
            <a:off x="9945658" y="209367"/>
            <a:ext cx="1177586" cy="1526918"/>
          </a:xfrm>
          <a:prstGeom prst="rect">
            <a:avLst/>
          </a:prstGeom>
        </p:spPr>
      </p:pic>
      <p:pic>
        <p:nvPicPr>
          <p:cNvPr id="49"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73036" y="1766287"/>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50" name="Textfeld 49"/>
          <p:cNvSpPr txBox="1"/>
          <p:nvPr/>
        </p:nvSpPr>
        <p:spPr>
          <a:xfrm>
            <a:off x="8069824" y="3462285"/>
            <a:ext cx="1185453" cy="461665"/>
          </a:xfrm>
          <a:prstGeom prst="rect">
            <a:avLst/>
          </a:prstGeom>
          <a:noFill/>
        </p:spPr>
        <p:txBody>
          <a:bodyPr wrap="none" rtlCol="0">
            <a:spAutoFit/>
          </a:bodyPr>
          <a:lstStyle/>
          <a:p>
            <a:pPr algn="ctr"/>
            <a:r>
              <a:rPr lang="de-DE" sz="1200" dirty="0">
                <a:solidFill>
                  <a:srgbClr val="006B95"/>
                </a:solidFill>
              </a:rPr>
              <a:t>Möglichkeiten </a:t>
            </a:r>
          </a:p>
          <a:p>
            <a:pPr algn="ctr"/>
            <a:r>
              <a:rPr lang="de-DE" sz="1200" dirty="0">
                <a:solidFill>
                  <a:srgbClr val="006B95"/>
                </a:solidFill>
              </a:rPr>
              <a:t>der Begafö</a:t>
            </a:r>
          </a:p>
        </p:txBody>
      </p:sp>
      <p:sp>
        <p:nvSpPr>
          <p:cNvPr id="51" name="Textfeld 50"/>
          <p:cNvSpPr txBox="1"/>
          <p:nvPr/>
        </p:nvSpPr>
        <p:spPr>
          <a:xfrm rot="18087901">
            <a:off x="7544053" y="1785748"/>
            <a:ext cx="2110578" cy="307777"/>
          </a:xfrm>
          <a:prstGeom prst="rect">
            <a:avLst/>
          </a:prstGeom>
          <a:solidFill>
            <a:schemeClr val="bg1"/>
          </a:solidFill>
          <a:ln>
            <a:solidFill>
              <a:srgbClr val="006B95"/>
            </a:solidFill>
          </a:ln>
        </p:spPr>
        <p:txBody>
          <a:bodyPr wrap="none" rtlCol="0">
            <a:spAutoFit/>
          </a:bodyPr>
          <a:lstStyle/>
          <a:p>
            <a:r>
              <a:rPr lang="de-DE" sz="1400" b="1" dirty="0">
                <a:solidFill>
                  <a:srgbClr val="006B95"/>
                </a:solidFill>
              </a:rPr>
              <a:t>Innere Differenzierung</a:t>
            </a:r>
          </a:p>
        </p:txBody>
      </p:sp>
      <p:sp>
        <p:nvSpPr>
          <p:cNvPr id="52" name="Textfeld 51"/>
          <p:cNvSpPr txBox="1"/>
          <p:nvPr/>
        </p:nvSpPr>
        <p:spPr>
          <a:xfrm rot="18860112">
            <a:off x="8053743" y="2392899"/>
            <a:ext cx="1150380" cy="307777"/>
          </a:xfrm>
          <a:prstGeom prst="rect">
            <a:avLst/>
          </a:prstGeom>
          <a:solidFill>
            <a:schemeClr val="bg1"/>
          </a:solidFill>
          <a:ln>
            <a:solidFill>
              <a:srgbClr val="006B95"/>
            </a:solidFill>
          </a:ln>
        </p:spPr>
        <p:txBody>
          <a:bodyPr wrap="none" rtlCol="0">
            <a:spAutoFit/>
          </a:bodyPr>
          <a:lstStyle/>
          <a:p>
            <a:r>
              <a:rPr lang="de-DE" sz="1400" b="1" dirty="0">
                <a:solidFill>
                  <a:srgbClr val="006B95"/>
                </a:solidFill>
              </a:rPr>
              <a:t>Enrichment</a:t>
            </a:r>
          </a:p>
        </p:txBody>
      </p:sp>
      <p:sp>
        <p:nvSpPr>
          <p:cNvPr id="53" name="Textfeld 52"/>
          <p:cNvSpPr txBox="1"/>
          <p:nvPr/>
        </p:nvSpPr>
        <p:spPr>
          <a:xfrm rot="20262768">
            <a:off x="8351249" y="2741469"/>
            <a:ext cx="1255280" cy="307777"/>
          </a:xfrm>
          <a:prstGeom prst="rect">
            <a:avLst/>
          </a:prstGeom>
          <a:solidFill>
            <a:schemeClr val="bg1"/>
          </a:solidFill>
          <a:ln>
            <a:solidFill>
              <a:srgbClr val="006B95"/>
            </a:solidFill>
          </a:ln>
        </p:spPr>
        <p:txBody>
          <a:bodyPr wrap="none" rtlCol="0">
            <a:spAutoFit/>
          </a:bodyPr>
          <a:lstStyle/>
          <a:p>
            <a:r>
              <a:rPr lang="de-DE" sz="1400" b="1" dirty="0">
                <a:solidFill>
                  <a:srgbClr val="006B95"/>
                </a:solidFill>
              </a:rPr>
              <a:t>Akzeleration</a:t>
            </a:r>
          </a:p>
        </p:txBody>
      </p:sp>
      <p:pic>
        <p:nvPicPr>
          <p:cNvPr id="54"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07404" y="2689483"/>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55" name="Textfeld 54"/>
          <p:cNvSpPr txBox="1"/>
          <p:nvPr/>
        </p:nvSpPr>
        <p:spPr>
          <a:xfrm>
            <a:off x="3146231" y="4392458"/>
            <a:ext cx="1154290" cy="338554"/>
          </a:xfrm>
          <a:prstGeom prst="rect">
            <a:avLst/>
          </a:prstGeom>
          <a:noFill/>
        </p:spPr>
        <p:txBody>
          <a:bodyPr wrap="none" rtlCol="0">
            <a:spAutoFit/>
          </a:bodyPr>
          <a:lstStyle/>
          <a:p>
            <a:r>
              <a:rPr lang="de-DE" sz="1600" dirty="0">
                <a:solidFill>
                  <a:srgbClr val="006B95"/>
                </a:solidFill>
              </a:rPr>
              <a:t>Kursräume</a:t>
            </a:r>
          </a:p>
        </p:txBody>
      </p:sp>
      <p:pic>
        <p:nvPicPr>
          <p:cNvPr id="56" name="Grafik 55"/>
          <p:cNvPicPr>
            <a:picLocks noChangeAspect="1"/>
          </p:cNvPicPr>
          <p:nvPr/>
        </p:nvPicPr>
        <p:blipFill rotWithShape="1">
          <a:blip r:embed="rId8"/>
          <a:srcRect r="22408"/>
          <a:stretch/>
        </p:blipFill>
        <p:spPr>
          <a:xfrm rot="2921505">
            <a:off x="3265247" y="3000483"/>
            <a:ext cx="1123172" cy="1023400"/>
          </a:xfrm>
          <a:prstGeom prst="rect">
            <a:avLst/>
          </a:prstGeom>
        </p:spPr>
      </p:pic>
      <p:pic>
        <p:nvPicPr>
          <p:cNvPr id="43"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1628" y="3481802"/>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57" name="Textfeld 56"/>
          <p:cNvSpPr txBox="1"/>
          <p:nvPr/>
        </p:nvSpPr>
        <p:spPr>
          <a:xfrm>
            <a:off x="655186" y="5200909"/>
            <a:ext cx="1223220" cy="338554"/>
          </a:xfrm>
          <a:prstGeom prst="rect">
            <a:avLst/>
          </a:prstGeom>
          <a:noFill/>
        </p:spPr>
        <p:txBody>
          <a:bodyPr wrap="none" rtlCol="0">
            <a:spAutoFit/>
          </a:bodyPr>
          <a:lstStyle/>
          <a:p>
            <a:r>
              <a:rPr lang="de-DE" sz="1600" dirty="0">
                <a:solidFill>
                  <a:srgbClr val="006B95"/>
                </a:solidFill>
              </a:rPr>
              <a:t>Ferienkurse</a:t>
            </a:r>
          </a:p>
        </p:txBody>
      </p:sp>
      <p:pic>
        <p:nvPicPr>
          <p:cNvPr id="58" name="Picture 2" descr="Schneemann, Schnee, Weihnachten, Winte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685321">
            <a:off x="881778" y="3771836"/>
            <a:ext cx="936879" cy="1314918"/>
          </a:xfrm>
          <a:prstGeom prst="rect">
            <a:avLst/>
          </a:prstGeom>
          <a:noFill/>
          <a:extLst>
            <a:ext uri="{909E8E84-426E-40DD-AFC4-6F175D3DCCD1}">
              <a14:hiddenFill xmlns:a14="http://schemas.microsoft.com/office/drawing/2010/main">
                <a:solidFill>
                  <a:srgbClr val="FFFFFF"/>
                </a:solidFill>
              </a14:hiddenFill>
            </a:ext>
          </a:extLst>
        </p:spPr>
      </p:pic>
      <p:pic>
        <p:nvPicPr>
          <p:cNvPr id="59" name="Grafik 58"/>
          <p:cNvPicPr>
            <a:picLocks noChangeAspect="1"/>
          </p:cNvPicPr>
          <p:nvPr/>
        </p:nvPicPr>
        <p:blipFill>
          <a:blip r:embed="rId10"/>
          <a:stretch>
            <a:fillRect/>
          </a:stretch>
        </p:blipFill>
        <p:spPr>
          <a:xfrm rot="19133814">
            <a:off x="628620" y="743839"/>
            <a:ext cx="1229566" cy="1227674"/>
          </a:xfrm>
          <a:prstGeom prst="rect">
            <a:avLst/>
          </a:prstGeom>
        </p:spPr>
      </p:pic>
      <p:sp>
        <p:nvSpPr>
          <p:cNvPr id="60" name="Textfeld 59"/>
          <p:cNvSpPr txBox="1"/>
          <p:nvPr/>
        </p:nvSpPr>
        <p:spPr>
          <a:xfrm>
            <a:off x="672411" y="2350909"/>
            <a:ext cx="1085554" cy="338554"/>
          </a:xfrm>
          <a:prstGeom prst="rect">
            <a:avLst/>
          </a:prstGeom>
          <a:noFill/>
        </p:spPr>
        <p:txBody>
          <a:bodyPr wrap="none" rtlCol="0">
            <a:spAutoFit/>
          </a:bodyPr>
          <a:lstStyle/>
          <a:p>
            <a:r>
              <a:rPr lang="de-DE" sz="1600" dirty="0" err="1">
                <a:solidFill>
                  <a:srgbClr val="006B95"/>
                </a:solidFill>
              </a:rPr>
              <a:t>Foldology</a:t>
            </a:r>
            <a:endParaRPr lang="de-DE" sz="1600" dirty="0">
              <a:solidFill>
                <a:srgbClr val="006B95"/>
              </a:solidFill>
            </a:endParaRPr>
          </a:p>
        </p:txBody>
      </p:sp>
    </p:spTree>
    <p:extLst>
      <p:ext uri="{BB962C8B-B14F-4D97-AF65-F5344CB8AC3E}">
        <p14:creationId xmlns:p14="http://schemas.microsoft.com/office/powerpoint/2010/main" val="31109754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438400" y="0"/>
            <a:ext cx="9604248" cy="1024128"/>
          </a:xfrm>
          <a:solidFill>
            <a:schemeClr val="bg1"/>
          </a:solidFill>
        </p:spPr>
        <p:txBody>
          <a:bodyPr>
            <a:normAutofit fontScale="90000"/>
          </a:bodyPr>
          <a:lstStyle/>
          <a:p>
            <a:pPr algn="ctr"/>
            <a:r>
              <a:rPr lang="de-DE" sz="3600" b="1" dirty="0">
                <a:solidFill>
                  <a:srgbClr val="006B95"/>
                </a:solidFill>
              </a:rPr>
              <a:t>Das Schulische </a:t>
            </a:r>
            <a:r>
              <a:rPr lang="de-DE" sz="3600" b="1" dirty="0" err="1">
                <a:solidFill>
                  <a:srgbClr val="006B95"/>
                </a:solidFill>
              </a:rPr>
              <a:t>Enrichment</a:t>
            </a:r>
            <a:r>
              <a:rPr lang="de-DE" sz="3600" b="1" dirty="0">
                <a:solidFill>
                  <a:srgbClr val="006B95"/>
                </a:solidFill>
              </a:rPr>
              <a:t>- Modell (SEM) von Joseph S. </a:t>
            </a:r>
            <a:r>
              <a:rPr lang="de-DE" sz="3600" b="1" dirty="0" err="1">
                <a:solidFill>
                  <a:srgbClr val="006B95"/>
                </a:solidFill>
              </a:rPr>
              <a:t>Renzulli</a:t>
            </a:r>
            <a:r>
              <a:rPr lang="de-DE" sz="3600" b="1" dirty="0">
                <a:solidFill>
                  <a:srgbClr val="006B95"/>
                </a:solidFill>
              </a:rPr>
              <a:t> und Sally M. Reis </a:t>
            </a:r>
          </a:p>
        </p:txBody>
      </p:sp>
      <p:graphicFrame>
        <p:nvGraphicFramePr>
          <p:cNvPr id="3" name="Tabelle 2"/>
          <p:cNvGraphicFramePr>
            <a:graphicFrameLocks noGrp="1"/>
          </p:cNvGraphicFramePr>
          <p:nvPr>
            <p:extLst>
              <p:ext uri="{D42A27DB-BD31-4B8C-83A1-F6EECF244321}">
                <p14:modId xmlns:p14="http://schemas.microsoft.com/office/powerpoint/2010/main" val="715923192"/>
              </p:ext>
            </p:extLst>
          </p:nvPr>
        </p:nvGraphicFramePr>
        <p:xfrm>
          <a:off x="109728" y="2933638"/>
          <a:ext cx="11932920" cy="2834640"/>
        </p:xfrm>
        <a:graphic>
          <a:graphicData uri="http://schemas.openxmlformats.org/drawingml/2006/table">
            <a:tbl>
              <a:tblPr firstRow="1" bandRow="1">
                <a:tableStyleId>{5C22544A-7EE6-4342-B048-85BDC9FD1C3A}</a:tableStyleId>
              </a:tblPr>
              <a:tblGrid>
                <a:gridCol w="3977640">
                  <a:extLst>
                    <a:ext uri="{9D8B030D-6E8A-4147-A177-3AD203B41FA5}">
                      <a16:colId xmlns:a16="http://schemas.microsoft.com/office/drawing/2014/main" val="2072314831"/>
                    </a:ext>
                  </a:extLst>
                </a:gridCol>
                <a:gridCol w="3977640">
                  <a:extLst>
                    <a:ext uri="{9D8B030D-6E8A-4147-A177-3AD203B41FA5}">
                      <a16:colId xmlns:a16="http://schemas.microsoft.com/office/drawing/2014/main" val="2926389638"/>
                    </a:ext>
                  </a:extLst>
                </a:gridCol>
                <a:gridCol w="3977640">
                  <a:extLst>
                    <a:ext uri="{9D8B030D-6E8A-4147-A177-3AD203B41FA5}">
                      <a16:colId xmlns:a16="http://schemas.microsoft.com/office/drawing/2014/main" val="4290046050"/>
                    </a:ext>
                  </a:extLst>
                </a:gridCol>
              </a:tblGrid>
              <a:tr h="814819">
                <a:tc>
                  <a:txBody>
                    <a:bodyPr/>
                    <a:lstStyle/>
                    <a:p>
                      <a:pPr algn="ctr"/>
                      <a:r>
                        <a:rPr lang="de-DE" sz="2400" dirty="0"/>
                        <a:t>Typ I Aktivitäten („</a:t>
                      </a:r>
                      <a:r>
                        <a:rPr lang="de-DE" sz="2400" dirty="0" err="1"/>
                        <a:t>Apéro</a:t>
                      </a:r>
                      <a:r>
                        <a:rPr lang="de-DE" sz="2400" dirty="0"/>
                        <a:t>-Häppchen“)</a:t>
                      </a:r>
                    </a:p>
                  </a:txBody>
                  <a:tcPr/>
                </a:tc>
                <a:tc>
                  <a:txBody>
                    <a:bodyPr/>
                    <a:lstStyle/>
                    <a:p>
                      <a:pPr algn="ctr"/>
                      <a:r>
                        <a:rPr lang="de-DE" sz="2400" dirty="0"/>
                        <a:t>Typ II Aktivitäten („Kochkurs“)</a:t>
                      </a:r>
                    </a:p>
                  </a:txBody>
                  <a:tcPr/>
                </a:tc>
                <a:tc>
                  <a:txBody>
                    <a:bodyPr/>
                    <a:lstStyle/>
                    <a:p>
                      <a:pPr algn="ctr"/>
                      <a:r>
                        <a:rPr lang="de-DE" sz="2400" dirty="0"/>
                        <a:t>Typ III Aktivitäten („Festmahlzeit“)</a:t>
                      </a:r>
                    </a:p>
                  </a:txBody>
                  <a:tcPr/>
                </a:tc>
                <a:extLst>
                  <a:ext uri="{0D108BD9-81ED-4DB2-BD59-A6C34878D82A}">
                    <a16:rowId xmlns:a16="http://schemas.microsoft.com/office/drawing/2014/main" val="460500778"/>
                  </a:ext>
                </a:extLst>
              </a:tr>
              <a:tr h="1822125">
                <a:tc>
                  <a:txBody>
                    <a:bodyPr/>
                    <a:lstStyle/>
                    <a:p>
                      <a:r>
                        <a:rPr lang="de-DE" b="1" dirty="0">
                          <a:solidFill>
                            <a:srgbClr val="006B95"/>
                          </a:solidFill>
                        </a:rPr>
                        <a:t>Schnupperangebote</a:t>
                      </a:r>
                      <a:r>
                        <a:rPr lang="de-DE" dirty="0">
                          <a:solidFill>
                            <a:srgbClr val="006B95"/>
                          </a:solidFill>
                        </a:rPr>
                        <a:t> sollen </a:t>
                      </a:r>
                      <a:r>
                        <a:rPr lang="de-DE" b="1" dirty="0">
                          <a:solidFill>
                            <a:srgbClr val="006B95"/>
                          </a:solidFill>
                        </a:rPr>
                        <a:t>Interessensgebiete</a:t>
                      </a:r>
                      <a:r>
                        <a:rPr lang="de-DE" dirty="0">
                          <a:solidFill>
                            <a:srgbClr val="006B95"/>
                          </a:solidFill>
                        </a:rPr>
                        <a:t> erschließen und den Lernenden die Entscheidung vereinfachen, eine Problemstellung zu erforschen oder ein Thema zu vertiefen.</a:t>
                      </a:r>
                    </a:p>
                  </a:txBody>
                  <a:tcPr/>
                </a:tc>
                <a:tc>
                  <a:txBody>
                    <a:bodyPr/>
                    <a:lstStyle/>
                    <a:p>
                      <a:r>
                        <a:rPr lang="de-DE" dirty="0">
                          <a:solidFill>
                            <a:srgbClr val="006B95"/>
                          </a:solidFill>
                        </a:rPr>
                        <a:t>Materialien, weiterführenden </a:t>
                      </a:r>
                      <a:r>
                        <a:rPr lang="de-DE" b="1" dirty="0">
                          <a:solidFill>
                            <a:srgbClr val="006B95"/>
                          </a:solidFill>
                        </a:rPr>
                        <a:t>Methoden und Lerntechniken</a:t>
                      </a:r>
                      <a:r>
                        <a:rPr lang="de-DE" dirty="0">
                          <a:solidFill>
                            <a:srgbClr val="006B95"/>
                          </a:solidFill>
                        </a:rPr>
                        <a:t>, welche die Entwicklung höherer Denkprozesse ermöglichen. Sie bringen Lernenden </a:t>
                      </a:r>
                      <a:r>
                        <a:rPr lang="de-DE" b="1" dirty="0">
                          <a:solidFill>
                            <a:srgbClr val="006B95"/>
                          </a:solidFill>
                        </a:rPr>
                        <a:t>fortgeschrittene und professionelle Arbeitstechniken näher.</a:t>
                      </a:r>
                    </a:p>
                  </a:txBody>
                  <a:tcPr/>
                </a:tc>
                <a:tc>
                  <a:txBody>
                    <a:bodyPr/>
                    <a:lstStyle/>
                    <a:p>
                      <a:r>
                        <a:rPr lang="de-DE" dirty="0">
                          <a:solidFill>
                            <a:srgbClr val="006B95"/>
                          </a:solidFill>
                        </a:rPr>
                        <a:t>Lernende werden selber zu „Forscherinnen“ und „</a:t>
                      </a:r>
                      <a:r>
                        <a:rPr lang="de-DE" dirty="0" err="1">
                          <a:solidFill>
                            <a:srgbClr val="006B95"/>
                          </a:solidFill>
                        </a:rPr>
                        <a:t>Forschern“und</a:t>
                      </a:r>
                      <a:r>
                        <a:rPr lang="de-DE" dirty="0">
                          <a:solidFill>
                            <a:srgbClr val="006B95"/>
                          </a:solidFill>
                        </a:rPr>
                        <a:t> ein echtes Problem oder Themenfeld mit geeigneten Methoden wird bearbeitet.</a:t>
                      </a:r>
                    </a:p>
                  </a:txBody>
                  <a:tcPr/>
                </a:tc>
                <a:extLst>
                  <a:ext uri="{0D108BD9-81ED-4DB2-BD59-A6C34878D82A}">
                    <a16:rowId xmlns:a16="http://schemas.microsoft.com/office/drawing/2014/main" val="263931660"/>
                  </a:ext>
                </a:extLst>
              </a:tr>
            </a:tbl>
          </a:graphicData>
        </a:graphic>
      </p:graphicFrame>
      <p:pic>
        <p:nvPicPr>
          <p:cNvPr id="1026" name="Picture 2" descr="Josef Renzulli.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0016" y="1099597"/>
            <a:ext cx="1907479" cy="1711889"/>
          </a:xfrm>
          <a:prstGeom prst="rect">
            <a:avLst/>
          </a:prstGeom>
          <a:noFill/>
          <a:extLst>
            <a:ext uri="{909E8E84-426E-40DD-AFC4-6F175D3DCCD1}">
              <a14:hiddenFill xmlns:a14="http://schemas.microsoft.com/office/drawing/2010/main">
                <a:solidFill>
                  <a:srgbClr val="FFFFFF"/>
                </a:solidFill>
              </a14:hiddenFill>
            </a:ext>
          </a:extLst>
        </p:spPr>
      </p:pic>
      <p:sp>
        <p:nvSpPr>
          <p:cNvPr id="4" name="Rechteck 3"/>
          <p:cNvSpPr/>
          <p:nvPr/>
        </p:nvSpPr>
        <p:spPr>
          <a:xfrm>
            <a:off x="4081844" y="2933638"/>
            <a:ext cx="3988687" cy="2834640"/>
          </a:xfrm>
          <a:prstGeom prst="rect">
            <a:avLst/>
          </a:pr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4452938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733966" y="80455"/>
            <a:ext cx="8619833" cy="904780"/>
          </a:xfrm>
          <a:solidFill>
            <a:schemeClr val="bg1"/>
          </a:solidFill>
        </p:spPr>
        <p:txBody>
          <a:bodyPr/>
          <a:lstStyle/>
          <a:p>
            <a:pPr algn="ctr"/>
            <a:r>
              <a:rPr lang="de-DE" b="1" dirty="0">
                <a:solidFill>
                  <a:srgbClr val="006B95"/>
                </a:solidFill>
              </a:rPr>
              <a:t>Kurse in der Webakademie</a:t>
            </a:r>
          </a:p>
        </p:txBody>
      </p:sp>
      <p:sp>
        <p:nvSpPr>
          <p:cNvPr id="3" name="Pfeil nach unten 2"/>
          <p:cNvSpPr/>
          <p:nvPr/>
        </p:nvSpPr>
        <p:spPr>
          <a:xfrm>
            <a:off x="927731" y="1111903"/>
            <a:ext cx="770439" cy="1653599"/>
          </a:xfrm>
          <a:prstGeom prst="downArrow">
            <a:avLst/>
          </a:prstGeom>
          <a:solidFill>
            <a:srgbClr val="006B9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p:cNvSpPr txBox="1"/>
          <p:nvPr/>
        </p:nvSpPr>
        <p:spPr>
          <a:xfrm>
            <a:off x="158698" y="2892170"/>
            <a:ext cx="2610593" cy="1200329"/>
          </a:xfrm>
          <a:prstGeom prst="rect">
            <a:avLst/>
          </a:prstGeom>
          <a:noFill/>
        </p:spPr>
        <p:txBody>
          <a:bodyPr wrap="square" rtlCol="0">
            <a:spAutoFit/>
          </a:bodyPr>
          <a:lstStyle/>
          <a:p>
            <a:r>
              <a:rPr lang="de-DE" dirty="0">
                <a:solidFill>
                  <a:schemeClr val="bg1">
                    <a:lumMod val="85000"/>
                  </a:schemeClr>
                </a:solidFill>
              </a:rPr>
              <a:t>Kurse innerhalb der Webakademie, die zeit- und ortsunabhängig betreut werden.</a:t>
            </a:r>
          </a:p>
        </p:txBody>
      </p:sp>
      <p:pic>
        <p:nvPicPr>
          <p:cNvPr id="7" name="Grafik 6">
            <a:extLst>
              <a:ext uri="{FF2B5EF4-FFF2-40B4-BE49-F238E27FC236}">
                <a16:creationId xmlns:a16="http://schemas.microsoft.com/office/drawing/2014/main" id="{6B96FC25-D926-25A0-92B6-69F1BC59A129}"/>
              </a:ext>
            </a:extLst>
          </p:cNvPr>
          <p:cNvPicPr>
            <a:picLocks noChangeAspect="1"/>
          </p:cNvPicPr>
          <p:nvPr/>
        </p:nvPicPr>
        <p:blipFill>
          <a:blip r:embed="rId2"/>
          <a:stretch>
            <a:fillRect/>
          </a:stretch>
        </p:blipFill>
        <p:spPr>
          <a:xfrm>
            <a:off x="299653" y="4337010"/>
            <a:ext cx="2434314" cy="1359485"/>
          </a:xfrm>
          <a:prstGeom prst="rect">
            <a:avLst/>
          </a:prstGeom>
        </p:spPr>
      </p:pic>
      <p:sp>
        <p:nvSpPr>
          <p:cNvPr id="5" name="Textfeld 4"/>
          <p:cNvSpPr txBox="1"/>
          <p:nvPr/>
        </p:nvSpPr>
        <p:spPr>
          <a:xfrm>
            <a:off x="3123293" y="2892170"/>
            <a:ext cx="4233025" cy="1477328"/>
          </a:xfrm>
          <a:prstGeom prst="rect">
            <a:avLst/>
          </a:prstGeom>
          <a:noFill/>
        </p:spPr>
        <p:txBody>
          <a:bodyPr wrap="square" rtlCol="0">
            <a:spAutoFit/>
          </a:bodyPr>
          <a:lstStyle/>
          <a:p>
            <a:r>
              <a:rPr lang="de-DE" b="1" dirty="0">
                <a:solidFill>
                  <a:schemeClr val="bg1">
                    <a:lumMod val="85000"/>
                  </a:schemeClr>
                </a:solidFill>
              </a:rPr>
              <a:t>Ferienkurse</a:t>
            </a:r>
            <a:br>
              <a:rPr lang="de-DE" dirty="0">
                <a:solidFill>
                  <a:schemeClr val="bg1">
                    <a:lumMod val="85000"/>
                  </a:schemeClr>
                </a:solidFill>
              </a:rPr>
            </a:br>
            <a:r>
              <a:rPr lang="de-DE" dirty="0">
                <a:solidFill>
                  <a:schemeClr val="bg1">
                    <a:lumMod val="85000"/>
                  </a:schemeClr>
                </a:solidFill>
              </a:rPr>
              <a:t>Im Zeitraum der Ferien-termine  werden Live-Workshops im Rahmen einer Videokonferenzen</a:t>
            </a:r>
          </a:p>
          <a:p>
            <a:r>
              <a:rPr lang="de-DE" dirty="0">
                <a:solidFill>
                  <a:schemeClr val="bg1">
                    <a:lumMod val="85000"/>
                  </a:schemeClr>
                </a:solidFill>
              </a:rPr>
              <a:t>durchgeführt.</a:t>
            </a:r>
          </a:p>
        </p:txBody>
      </p:sp>
      <p:sp>
        <p:nvSpPr>
          <p:cNvPr id="8" name="Pfeil nach unten 2">
            <a:extLst>
              <a:ext uri="{FF2B5EF4-FFF2-40B4-BE49-F238E27FC236}">
                <a16:creationId xmlns:a16="http://schemas.microsoft.com/office/drawing/2014/main" id="{7273A8F6-5D3B-9EF0-B986-87928EDD903D}"/>
              </a:ext>
            </a:extLst>
          </p:cNvPr>
          <p:cNvSpPr/>
          <p:nvPr/>
        </p:nvSpPr>
        <p:spPr>
          <a:xfrm>
            <a:off x="4854587" y="1111903"/>
            <a:ext cx="770439" cy="1653599"/>
          </a:xfrm>
          <a:prstGeom prst="downArrow">
            <a:avLst/>
          </a:prstGeom>
          <a:solidFill>
            <a:srgbClr val="006B9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Pfeil nach unten 2">
            <a:extLst>
              <a:ext uri="{FF2B5EF4-FFF2-40B4-BE49-F238E27FC236}">
                <a16:creationId xmlns:a16="http://schemas.microsoft.com/office/drawing/2014/main" id="{D3C0F33F-D8D8-AF08-AD2E-EEA37C40E439}"/>
              </a:ext>
            </a:extLst>
          </p:cNvPr>
          <p:cNvSpPr/>
          <p:nvPr/>
        </p:nvSpPr>
        <p:spPr>
          <a:xfrm>
            <a:off x="9518470" y="1111902"/>
            <a:ext cx="770439" cy="1653599"/>
          </a:xfrm>
          <a:prstGeom prst="downArrow">
            <a:avLst/>
          </a:prstGeom>
          <a:solidFill>
            <a:srgbClr val="006B9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extfeld 8">
            <a:extLst>
              <a:ext uri="{FF2B5EF4-FFF2-40B4-BE49-F238E27FC236}">
                <a16:creationId xmlns:a16="http://schemas.microsoft.com/office/drawing/2014/main" id="{E982A814-EACB-38D1-BB04-1F1D388798DD}"/>
              </a:ext>
            </a:extLst>
          </p:cNvPr>
          <p:cNvSpPr txBox="1"/>
          <p:nvPr/>
        </p:nvSpPr>
        <p:spPr>
          <a:xfrm>
            <a:off x="8218931" y="2884740"/>
            <a:ext cx="3873305" cy="1477328"/>
          </a:xfrm>
          <a:prstGeom prst="rect">
            <a:avLst/>
          </a:prstGeom>
          <a:noFill/>
        </p:spPr>
        <p:txBody>
          <a:bodyPr wrap="square" rtlCol="0">
            <a:spAutoFit/>
          </a:bodyPr>
          <a:lstStyle/>
          <a:p>
            <a:pPr lvl="0"/>
            <a:r>
              <a:rPr kumimoji="0" lang="de-DE" sz="1800" b="1" i="0" u="none" strike="noStrike" kern="1200" cap="none" spc="0" normalizeH="0" baseline="0" noProof="0" dirty="0">
                <a:ln>
                  <a:noFill/>
                </a:ln>
                <a:solidFill>
                  <a:srgbClr val="006B95"/>
                </a:solidFill>
                <a:effectLst/>
                <a:uLnTx/>
                <a:uFillTx/>
                <a:latin typeface="Calibri" panose="020F0502020204030204"/>
                <a:ea typeface="+mn-ea"/>
                <a:cs typeface="+mn-cs"/>
              </a:rPr>
              <a:t>Selbstlernkurse</a:t>
            </a:r>
            <a:br>
              <a:rPr lang="de-DE" dirty="0">
                <a:solidFill>
                  <a:srgbClr val="006B95"/>
                </a:solidFill>
              </a:rPr>
            </a:br>
            <a:r>
              <a:rPr lang="de-DE" dirty="0">
                <a:solidFill>
                  <a:srgbClr val="006B95"/>
                </a:solidFill>
              </a:rPr>
              <a:t>In verschiedenen Fächern, auch fächerverbindend und fächerübergreifend wird ein flexibles </a:t>
            </a:r>
            <a:r>
              <a:rPr lang="de-DE" dirty="0" err="1">
                <a:solidFill>
                  <a:srgbClr val="006B95"/>
                </a:solidFill>
              </a:rPr>
              <a:t>Enrichmentangebot</a:t>
            </a:r>
            <a:r>
              <a:rPr lang="de-DE" dirty="0">
                <a:solidFill>
                  <a:srgbClr val="006B95"/>
                </a:solidFill>
              </a:rPr>
              <a:t> geschaffen.</a:t>
            </a:r>
            <a:endParaRPr kumimoji="0" lang="de-DE" sz="1800" b="0" i="0" u="none" strike="noStrike" kern="1200" cap="none" spc="0" normalizeH="0" baseline="0" noProof="0" dirty="0">
              <a:ln>
                <a:noFill/>
              </a:ln>
              <a:solidFill>
                <a:srgbClr val="006B95"/>
              </a:solidFill>
              <a:effectLst/>
              <a:uLnTx/>
              <a:uFillTx/>
              <a:latin typeface="Calibri" panose="020F0502020204030204"/>
            </a:endParaRPr>
          </a:p>
        </p:txBody>
      </p:sp>
      <p:pic>
        <p:nvPicPr>
          <p:cNvPr id="11" name="Grafik 10"/>
          <p:cNvPicPr>
            <a:picLocks noChangeAspect="1"/>
          </p:cNvPicPr>
          <p:nvPr/>
        </p:nvPicPr>
        <p:blipFill>
          <a:blip r:embed="rId3"/>
          <a:stretch>
            <a:fillRect/>
          </a:stretch>
        </p:blipFill>
        <p:spPr>
          <a:xfrm>
            <a:off x="3325510" y="4628774"/>
            <a:ext cx="4121253" cy="1012024"/>
          </a:xfrm>
          <a:prstGeom prst="rect">
            <a:avLst/>
          </a:prstGeom>
        </p:spPr>
      </p:pic>
      <p:pic>
        <p:nvPicPr>
          <p:cNvPr id="10" name="Grafik 9"/>
          <p:cNvPicPr>
            <a:picLocks noChangeAspect="1"/>
          </p:cNvPicPr>
          <p:nvPr/>
        </p:nvPicPr>
        <p:blipFill>
          <a:blip r:embed="rId4"/>
          <a:stretch>
            <a:fillRect/>
          </a:stretch>
        </p:blipFill>
        <p:spPr>
          <a:xfrm>
            <a:off x="8306854" y="4406251"/>
            <a:ext cx="2630777" cy="1290244"/>
          </a:xfrm>
          <a:prstGeom prst="rect">
            <a:avLst/>
          </a:prstGeom>
        </p:spPr>
      </p:pic>
    </p:spTree>
    <p:extLst>
      <p:ext uri="{BB962C8B-B14F-4D97-AF65-F5344CB8AC3E}">
        <p14:creationId xmlns:p14="http://schemas.microsoft.com/office/powerpoint/2010/main" val="165255055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97527" y="203243"/>
            <a:ext cx="6949441" cy="707136"/>
          </a:xfrm>
          <a:solidFill>
            <a:schemeClr val="bg1"/>
          </a:solidFill>
        </p:spPr>
        <p:txBody>
          <a:bodyPr/>
          <a:lstStyle/>
          <a:p>
            <a:pPr algn="ctr"/>
            <a:r>
              <a:rPr lang="de-DE" b="1" dirty="0">
                <a:solidFill>
                  <a:srgbClr val="006B95"/>
                </a:solidFill>
              </a:rPr>
              <a:t>Selbstlernkurse</a:t>
            </a:r>
          </a:p>
        </p:txBody>
      </p:sp>
      <p:pic>
        <p:nvPicPr>
          <p:cNvPr id="3" name="Grafik 2"/>
          <p:cNvPicPr>
            <a:picLocks noChangeAspect="1"/>
          </p:cNvPicPr>
          <p:nvPr/>
        </p:nvPicPr>
        <p:blipFill>
          <a:blip r:embed="rId2"/>
          <a:stretch>
            <a:fillRect/>
          </a:stretch>
        </p:blipFill>
        <p:spPr>
          <a:xfrm>
            <a:off x="2714684" y="1185517"/>
            <a:ext cx="6715125" cy="466725"/>
          </a:xfrm>
          <a:prstGeom prst="rect">
            <a:avLst/>
          </a:prstGeom>
        </p:spPr>
      </p:pic>
      <p:cxnSp>
        <p:nvCxnSpPr>
          <p:cNvPr id="5" name="Gerade Verbindung mit Pfeil 4"/>
          <p:cNvCxnSpPr/>
          <p:nvPr/>
        </p:nvCxnSpPr>
        <p:spPr>
          <a:xfrm flipH="1">
            <a:off x="8257942" y="1444251"/>
            <a:ext cx="2945081" cy="0"/>
          </a:xfrm>
          <a:prstGeom prst="straightConnector1">
            <a:avLst/>
          </a:prstGeom>
          <a:ln w="508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9" name="Grafik 8"/>
          <p:cNvPicPr>
            <a:picLocks noChangeAspect="1"/>
          </p:cNvPicPr>
          <p:nvPr/>
        </p:nvPicPr>
        <p:blipFill>
          <a:blip r:embed="rId3"/>
          <a:stretch>
            <a:fillRect/>
          </a:stretch>
        </p:blipFill>
        <p:spPr>
          <a:xfrm>
            <a:off x="548794" y="1895426"/>
            <a:ext cx="11046909" cy="4541944"/>
          </a:xfrm>
          <a:prstGeom prst="rect">
            <a:avLst/>
          </a:prstGeom>
        </p:spPr>
      </p:pic>
    </p:spTree>
    <p:extLst>
      <p:ext uri="{BB962C8B-B14F-4D97-AF65-F5344CB8AC3E}">
        <p14:creationId xmlns:p14="http://schemas.microsoft.com/office/powerpoint/2010/main" val="138585257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97527" y="203243"/>
            <a:ext cx="6949441" cy="707136"/>
          </a:xfrm>
          <a:solidFill>
            <a:schemeClr val="bg1"/>
          </a:solidFill>
        </p:spPr>
        <p:txBody>
          <a:bodyPr/>
          <a:lstStyle/>
          <a:p>
            <a:pPr algn="ctr"/>
            <a:r>
              <a:rPr lang="de-DE" b="1" dirty="0">
                <a:solidFill>
                  <a:srgbClr val="006B95"/>
                </a:solidFill>
              </a:rPr>
              <a:t>Selbstlernkurse</a:t>
            </a:r>
          </a:p>
        </p:txBody>
      </p:sp>
      <p:pic>
        <p:nvPicPr>
          <p:cNvPr id="3" name="Grafik 2">
            <a:extLst>
              <a:ext uri="{FF2B5EF4-FFF2-40B4-BE49-F238E27FC236}">
                <a16:creationId xmlns:a16="http://schemas.microsoft.com/office/drawing/2014/main" id="{671E7821-6649-D6DC-EF2D-FD17C7549ED1}"/>
              </a:ext>
            </a:extLst>
          </p:cNvPr>
          <p:cNvPicPr>
            <a:picLocks noChangeAspect="1"/>
          </p:cNvPicPr>
          <p:nvPr/>
        </p:nvPicPr>
        <p:blipFill>
          <a:blip r:embed="rId2"/>
          <a:stretch>
            <a:fillRect/>
          </a:stretch>
        </p:blipFill>
        <p:spPr>
          <a:xfrm>
            <a:off x="125735" y="1398943"/>
            <a:ext cx="11893023" cy="4255186"/>
          </a:xfrm>
          <a:prstGeom prst="rect">
            <a:avLst/>
          </a:prstGeom>
        </p:spPr>
      </p:pic>
    </p:spTree>
    <p:extLst>
      <p:ext uri="{BB962C8B-B14F-4D97-AF65-F5344CB8AC3E}">
        <p14:creationId xmlns:p14="http://schemas.microsoft.com/office/powerpoint/2010/main" val="299730253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645664" y="195734"/>
            <a:ext cx="9119615" cy="707136"/>
          </a:xfrm>
          <a:solidFill>
            <a:schemeClr val="bg1"/>
          </a:solidFill>
        </p:spPr>
        <p:txBody>
          <a:bodyPr/>
          <a:lstStyle/>
          <a:p>
            <a:pPr algn="ctr"/>
            <a:r>
              <a:rPr lang="de-DE" b="1" dirty="0">
                <a:solidFill>
                  <a:srgbClr val="006B95"/>
                </a:solidFill>
              </a:rPr>
              <a:t>Selbstlernkurse</a:t>
            </a:r>
          </a:p>
        </p:txBody>
      </p:sp>
      <p:pic>
        <p:nvPicPr>
          <p:cNvPr id="3" name="Grafik 2">
            <a:extLst>
              <a:ext uri="{FF2B5EF4-FFF2-40B4-BE49-F238E27FC236}">
                <a16:creationId xmlns:a16="http://schemas.microsoft.com/office/drawing/2014/main" id="{900CE747-640F-EC00-BD97-5FF851FC9F42}"/>
              </a:ext>
            </a:extLst>
          </p:cNvPr>
          <p:cNvPicPr>
            <a:picLocks noChangeAspect="1"/>
          </p:cNvPicPr>
          <p:nvPr/>
        </p:nvPicPr>
        <p:blipFill>
          <a:blip r:embed="rId2"/>
          <a:stretch>
            <a:fillRect/>
          </a:stretch>
        </p:blipFill>
        <p:spPr>
          <a:xfrm>
            <a:off x="6096000" y="1306436"/>
            <a:ext cx="5916953" cy="4245127"/>
          </a:xfrm>
          <a:prstGeom prst="rect">
            <a:avLst/>
          </a:prstGeom>
        </p:spPr>
      </p:pic>
      <p:pic>
        <p:nvPicPr>
          <p:cNvPr id="4" name="Grafik 3">
            <a:extLst>
              <a:ext uri="{FF2B5EF4-FFF2-40B4-BE49-F238E27FC236}">
                <a16:creationId xmlns:a16="http://schemas.microsoft.com/office/drawing/2014/main" id="{D34F4D05-1E5C-41A0-98E9-B99B868D2ECC}"/>
              </a:ext>
            </a:extLst>
          </p:cNvPr>
          <p:cNvPicPr>
            <a:picLocks noChangeAspect="1"/>
          </p:cNvPicPr>
          <p:nvPr/>
        </p:nvPicPr>
        <p:blipFill>
          <a:blip r:embed="rId3"/>
          <a:stretch>
            <a:fillRect/>
          </a:stretch>
        </p:blipFill>
        <p:spPr>
          <a:xfrm>
            <a:off x="176842" y="1315062"/>
            <a:ext cx="5851944" cy="4170723"/>
          </a:xfrm>
          <a:prstGeom prst="rect">
            <a:avLst/>
          </a:prstGeom>
        </p:spPr>
      </p:pic>
    </p:spTree>
    <p:extLst>
      <p:ext uri="{BB962C8B-B14F-4D97-AF65-F5344CB8AC3E}">
        <p14:creationId xmlns:p14="http://schemas.microsoft.com/office/powerpoint/2010/main" val="293857728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a:stretch>
            <a:fillRect/>
          </a:stretch>
        </p:blipFill>
        <p:spPr>
          <a:xfrm>
            <a:off x="6014049" y="973855"/>
            <a:ext cx="5916953" cy="4245127"/>
          </a:xfrm>
          <a:prstGeom prst="rect">
            <a:avLst/>
          </a:prstGeom>
        </p:spPr>
      </p:pic>
      <p:pic>
        <p:nvPicPr>
          <p:cNvPr id="4" name="Grafik 3"/>
          <p:cNvPicPr>
            <a:picLocks noChangeAspect="1"/>
          </p:cNvPicPr>
          <p:nvPr/>
        </p:nvPicPr>
        <p:blipFill>
          <a:blip r:embed="rId3"/>
          <a:stretch>
            <a:fillRect/>
          </a:stretch>
        </p:blipFill>
        <p:spPr>
          <a:xfrm>
            <a:off x="94891" y="982481"/>
            <a:ext cx="5851944" cy="4170723"/>
          </a:xfrm>
          <a:prstGeom prst="rect">
            <a:avLst/>
          </a:prstGeom>
        </p:spPr>
      </p:pic>
      <p:sp>
        <p:nvSpPr>
          <p:cNvPr id="5" name="Rechteck 4"/>
          <p:cNvSpPr/>
          <p:nvPr/>
        </p:nvSpPr>
        <p:spPr>
          <a:xfrm>
            <a:off x="94891" y="1540880"/>
            <a:ext cx="5037826" cy="603849"/>
          </a:xfrm>
          <a:prstGeom prst="rect">
            <a:avLst/>
          </a:prstGeom>
          <a:noFill/>
          <a:ln w="698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2005658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umsplatzhalter 4"/>
          <p:cNvSpPr>
            <a:spLocks noGrp="1"/>
          </p:cNvSpPr>
          <p:nvPr>
            <p:ph type="dt" sz="half" idx="10"/>
          </p:nvPr>
        </p:nvSpPr>
        <p:spPr/>
        <p:txBody>
          <a:bodyPr/>
          <a:lstStyle/>
          <a:p>
            <a:fld id="{C6E729C6-CD9B-44F8-9AFB-4F5274211ED0}" type="datetime1">
              <a:rPr lang="de-DE" smtClean="0"/>
              <a:t>03.04.2025</a:t>
            </a:fld>
            <a:endParaRPr lang="de-DE" dirty="0"/>
          </a:p>
        </p:txBody>
      </p:sp>
      <p:sp>
        <p:nvSpPr>
          <p:cNvPr id="6" name="Fußzeilenplatzhalter 5"/>
          <p:cNvSpPr>
            <a:spLocks noGrp="1"/>
          </p:cNvSpPr>
          <p:nvPr>
            <p:ph type="ftr" sz="quarter" idx="11"/>
          </p:nvPr>
        </p:nvSpPr>
        <p:spPr/>
        <p:txBody>
          <a:bodyPr/>
          <a:lstStyle/>
          <a:p>
            <a:r>
              <a:rPr lang="de-DE" dirty="0"/>
              <a:t>Andrea Peter-Wehner</a:t>
            </a:r>
          </a:p>
        </p:txBody>
      </p:sp>
      <p:sp>
        <p:nvSpPr>
          <p:cNvPr id="8" name="Textfeld 7"/>
          <p:cNvSpPr txBox="1"/>
          <p:nvPr/>
        </p:nvSpPr>
        <p:spPr>
          <a:xfrm>
            <a:off x="0" y="4026496"/>
            <a:ext cx="12043609" cy="1754326"/>
          </a:xfrm>
          <a:prstGeom prst="rect">
            <a:avLst/>
          </a:prstGeom>
          <a:solidFill>
            <a:schemeClr val="bg1"/>
          </a:solidFill>
        </p:spPr>
        <p:txBody>
          <a:bodyPr wrap="square" rtlCol="0">
            <a:spAutoFit/>
          </a:bodyPr>
          <a:lstStyle/>
          <a:p>
            <a:pPr algn="ctr"/>
            <a:r>
              <a:rPr lang="de-DE" sz="3600" b="1" dirty="0">
                <a:solidFill>
                  <a:srgbClr val="006B95"/>
                </a:solidFill>
              </a:rPr>
              <a:t>Webbasierte Plattform zur Förderung </a:t>
            </a:r>
          </a:p>
          <a:p>
            <a:pPr algn="ctr"/>
            <a:r>
              <a:rPr lang="de-DE" sz="3600" b="1" dirty="0">
                <a:solidFill>
                  <a:srgbClr val="006B95"/>
                </a:solidFill>
              </a:rPr>
              <a:t>leistungsstarker und potentiell </a:t>
            </a:r>
          </a:p>
          <a:p>
            <a:pPr algn="ctr"/>
            <a:r>
              <a:rPr lang="de-DE" sz="3600" b="1" dirty="0">
                <a:solidFill>
                  <a:srgbClr val="006B95"/>
                </a:solidFill>
              </a:rPr>
              <a:t>leistungsfähiger Schülerinnen und Schüler</a:t>
            </a:r>
          </a:p>
        </p:txBody>
      </p:sp>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78272" y="1337948"/>
            <a:ext cx="6138196" cy="1998666"/>
          </a:xfrm>
          <a:prstGeom prst="rect">
            <a:avLst/>
          </a:prstGeom>
        </p:spPr>
      </p:pic>
    </p:spTree>
    <p:extLst>
      <p:ext uri="{BB962C8B-B14F-4D97-AF65-F5344CB8AC3E}">
        <p14:creationId xmlns:p14="http://schemas.microsoft.com/office/powerpoint/2010/main" val="63854606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a:stretch>
            <a:fillRect/>
          </a:stretch>
        </p:blipFill>
        <p:spPr>
          <a:xfrm>
            <a:off x="6014049" y="973855"/>
            <a:ext cx="5916953" cy="4245127"/>
          </a:xfrm>
          <a:prstGeom prst="rect">
            <a:avLst/>
          </a:prstGeom>
        </p:spPr>
      </p:pic>
      <p:pic>
        <p:nvPicPr>
          <p:cNvPr id="4" name="Grafik 3"/>
          <p:cNvPicPr>
            <a:picLocks noChangeAspect="1"/>
          </p:cNvPicPr>
          <p:nvPr/>
        </p:nvPicPr>
        <p:blipFill>
          <a:blip r:embed="rId3"/>
          <a:stretch>
            <a:fillRect/>
          </a:stretch>
        </p:blipFill>
        <p:spPr>
          <a:xfrm>
            <a:off x="94891" y="973855"/>
            <a:ext cx="5851944" cy="4170723"/>
          </a:xfrm>
          <a:prstGeom prst="rect">
            <a:avLst/>
          </a:prstGeom>
        </p:spPr>
      </p:pic>
      <p:sp>
        <p:nvSpPr>
          <p:cNvPr id="5" name="Rechteck 4"/>
          <p:cNvSpPr/>
          <p:nvPr/>
        </p:nvSpPr>
        <p:spPr>
          <a:xfrm>
            <a:off x="155276" y="2499396"/>
            <a:ext cx="5037826" cy="335422"/>
          </a:xfrm>
          <a:prstGeom prst="rect">
            <a:avLst/>
          </a:prstGeom>
          <a:noFill/>
          <a:ln w="698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extfeld 1"/>
          <p:cNvSpPr txBox="1"/>
          <p:nvPr/>
        </p:nvSpPr>
        <p:spPr>
          <a:xfrm>
            <a:off x="2925152" y="2343941"/>
            <a:ext cx="2125197" cy="646331"/>
          </a:xfrm>
          <a:prstGeom prst="rect">
            <a:avLst/>
          </a:prstGeom>
          <a:solidFill>
            <a:schemeClr val="bg1"/>
          </a:solidFill>
        </p:spPr>
        <p:txBody>
          <a:bodyPr wrap="none" rtlCol="0">
            <a:spAutoFit/>
          </a:bodyPr>
          <a:lstStyle/>
          <a:p>
            <a:pPr algn="ctr"/>
            <a:r>
              <a:rPr lang="de-DE" b="1" dirty="0">
                <a:solidFill>
                  <a:srgbClr val="006B95"/>
                </a:solidFill>
              </a:rPr>
              <a:t>keine Registrierung/</a:t>
            </a:r>
            <a:br>
              <a:rPr lang="de-DE" b="1" dirty="0">
                <a:solidFill>
                  <a:srgbClr val="006B95"/>
                </a:solidFill>
              </a:rPr>
            </a:br>
            <a:r>
              <a:rPr lang="de-DE" b="1" dirty="0">
                <a:solidFill>
                  <a:srgbClr val="006B95"/>
                </a:solidFill>
              </a:rPr>
              <a:t>keine Anmeldung</a:t>
            </a:r>
          </a:p>
        </p:txBody>
      </p:sp>
    </p:spTree>
    <p:extLst>
      <p:ext uri="{BB962C8B-B14F-4D97-AF65-F5344CB8AC3E}">
        <p14:creationId xmlns:p14="http://schemas.microsoft.com/office/powerpoint/2010/main" val="321002480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a:stretch>
            <a:fillRect/>
          </a:stretch>
        </p:blipFill>
        <p:spPr>
          <a:xfrm>
            <a:off x="6014049" y="973855"/>
            <a:ext cx="5916953" cy="4245127"/>
          </a:xfrm>
          <a:prstGeom prst="rect">
            <a:avLst/>
          </a:prstGeom>
        </p:spPr>
      </p:pic>
      <p:pic>
        <p:nvPicPr>
          <p:cNvPr id="4" name="Grafik 3"/>
          <p:cNvPicPr>
            <a:picLocks noChangeAspect="1"/>
          </p:cNvPicPr>
          <p:nvPr/>
        </p:nvPicPr>
        <p:blipFill>
          <a:blip r:embed="rId3"/>
          <a:stretch>
            <a:fillRect/>
          </a:stretch>
        </p:blipFill>
        <p:spPr>
          <a:xfrm>
            <a:off x="94891" y="973855"/>
            <a:ext cx="5851944" cy="4170723"/>
          </a:xfrm>
          <a:prstGeom prst="rect">
            <a:avLst/>
          </a:prstGeom>
        </p:spPr>
      </p:pic>
      <p:sp>
        <p:nvSpPr>
          <p:cNvPr id="5" name="Rechteck 4"/>
          <p:cNvSpPr/>
          <p:nvPr/>
        </p:nvSpPr>
        <p:spPr>
          <a:xfrm>
            <a:off x="94891" y="3224015"/>
            <a:ext cx="5037826" cy="335422"/>
          </a:xfrm>
          <a:prstGeom prst="rect">
            <a:avLst/>
          </a:prstGeom>
          <a:noFill/>
          <a:ln w="698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343397385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a:stretch>
            <a:fillRect/>
          </a:stretch>
        </p:blipFill>
        <p:spPr>
          <a:xfrm>
            <a:off x="6014049" y="973855"/>
            <a:ext cx="5916953" cy="4245127"/>
          </a:xfrm>
          <a:prstGeom prst="rect">
            <a:avLst/>
          </a:prstGeom>
        </p:spPr>
      </p:pic>
      <p:pic>
        <p:nvPicPr>
          <p:cNvPr id="4" name="Grafik 3"/>
          <p:cNvPicPr>
            <a:picLocks noChangeAspect="1"/>
          </p:cNvPicPr>
          <p:nvPr/>
        </p:nvPicPr>
        <p:blipFill>
          <a:blip r:embed="rId3"/>
          <a:stretch>
            <a:fillRect/>
          </a:stretch>
        </p:blipFill>
        <p:spPr>
          <a:xfrm>
            <a:off x="94891" y="973855"/>
            <a:ext cx="5851944" cy="4170723"/>
          </a:xfrm>
          <a:prstGeom prst="rect">
            <a:avLst/>
          </a:prstGeom>
        </p:spPr>
      </p:pic>
      <p:sp>
        <p:nvSpPr>
          <p:cNvPr id="5" name="Rechteck 4"/>
          <p:cNvSpPr/>
          <p:nvPr/>
        </p:nvSpPr>
        <p:spPr>
          <a:xfrm>
            <a:off x="6014049" y="2558996"/>
            <a:ext cx="5037826" cy="335422"/>
          </a:xfrm>
          <a:prstGeom prst="rect">
            <a:avLst/>
          </a:prstGeom>
          <a:noFill/>
          <a:ln w="698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390740623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83CCF774-383A-42C8-A8DB-D33B3F307E64}" type="datetime1">
              <a:rPr lang="de-DE" smtClean="0"/>
              <a:t>03.04.2025</a:t>
            </a:fld>
            <a:endParaRPr lang="de-DE"/>
          </a:p>
        </p:txBody>
      </p:sp>
      <p:sp>
        <p:nvSpPr>
          <p:cNvPr id="3" name="Fußzeilenplatzhalter 2"/>
          <p:cNvSpPr>
            <a:spLocks noGrp="1"/>
          </p:cNvSpPr>
          <p:nvPr>
            <p:ph type="ftr" sz="quarter" idx="11"/>
          </p:nvPr>
        </p:nvSpPr>
        <p:spPr/>
        <p:txBody>
          <a:bodyPr/>
          <a:lstStyle/>
          <a:p>
            <a:r>
              <a:rPr lang="de-DE"/>
              <a:t>Andrea Peter-Wehner</a:t>
            </a:r>
            <a:endParaRPr lang="de-DE" dirty="0"/>
          </a:p>
        </p:txBody>
      </p:sp>
      <p:sp>
        <p:nvSpPr>
          <p:cNvPr id="4" name="Bildplatzhalter 3"/>
          <p:cNvSpPr>
            <a:spLocks noGrp="1"/>
          </p:cNvSpPr>
          <p:nvPr>
            <p:ph type="pic" sz="quarter" idx="12"/>
          </p:nvPr>
        </p:nvSpPr>
        <p:spPr/>
      </p:sp>
      <p:pic>
        <p:nvPicPr>
          <p:cNvPr id="5" name="Grafik 4"/>
          <p:cNvPicPr>
            <a:picLocks noChangeAspect="1"/>
          </p:cNvPicPr>
          <p:nvPr/>
        </p:nvPicPr>
        <p:blipFill>
          <a:blip r:embed="rId2"/>
          <a:stretch>
            <a:fillRect/>
          </a:stretch>
        </p:blipFill>
        <p:spPr>
          <a:xfrm>
            <a:off x="1275836" y="1060593"/>
            <a:ext cx="10151554" cy="4726371"/>
          </a:xfrm>
          <a:prstGeom prst="rect">
            <a:avLst/>
          </a:prstGeom>
        </p:spPr>
      </p:pic>
      <p:sp>
        <p:nvSpPr>
          <p:cNvPr id="6" name="Titel 1"/>
          <p:cNvSpPr txBox="1">
            <a:spLocks/>
          </p:cNvSpPr>
          <p:nvPr/>
        </p:nvSpPr>
        <p:spPr>
          <a:xfrm>
            <a:off x="2645664" y="195734"/>
            <a:ext cx="9119615" cy="707136"/>
          </a:xfrm>
          <a:prstGeom prst="rect">
            <a:avLst/>
          </a:prstGeom>
          <a:solidFill>
            <a:schemeClr val="bg1"/>
          </a:solidFill>
        </p:spPr>
        <p:txBody>
          <a:bodyPr/>
          <a:lstStyle>
            <a:lvl1pPr algn="l" defTabSz="914400" rtl="0" eaLnBrk="1" latinLnBrk="0" hangingPunct="1">
              <a:lnSpc>
                <a:spcPct val="80000"/>
              </a:lnSpc>
              <a:spcBef>
                <a:spcPct val="0"/>
              </a:spcBef>
              <a:buNone/>
              <a:defRPr sz="4400" b="0" kern="1200" cap="none" spc="100" baseline="0">
                <a:solidFill>
                  <a:srgbClr val="006B95"/>
                </a:solidFill>
                <a:latin typeface="+mn-lt"/>
                <a:ea typeface="+mj-ea"/>
                <a:cs typeface="+mj-cs"/>
              </a:defRPr>
            </a:lvl1pPr>
          </a:lstStyle>
          <a:p>
            <a:pPr algn="ctr"/>
            <a:r>
              <a:rPr lang="de-DE" b="1"/>
              <a:t>Selbstlernkurse</a:t>
            </a:r>
            <a:endParaRPr lang="de-DE" b="1" dirty="0"/>
          </a:p>
        </p:txBody>
      </p:sp>
    </p:spTree>
    <p:extLst>
      <p:ext uri="{BB962C8B-B14F-4D97-AF65-F5344CB8AC3E}">
        <p14:creationId xmlns:p14="http://schemas.microsoft.com/office/powerpoint/2010/main" val="274784733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83CCF774-383A-42C8-A8DB-D33B3F307E64}" type="datetime1">
              <a:rPr lang="de-DE" smtClean="0"/>
              <a:t>03.04.2025</a:t>
            </a:fld>
            <a:endParaRPr lang="de-DE"/>
          </a:p>
        </p:txBody>
      </p:sp>
      <p:sp>
        <p:nvSpPr>
          <p:cNvPr id="3" name="Fußzeilenplatzhalter 2"/>
          <p:cNvSpPr>
            <a:spLocks noGrp="1"/>
          </p:cNvSpPr>
          <p:nvPr>
            <p:ph type="ftr" sz="quarter" idx="11"/>
          </p:nvPr>
        </p:nvSpPr>
        <p:spPr/>
        <p:txBody>
          <a:bodyPr/>
          <a:lstStyle/>
          <a:p>
            <a:r>
              <a:rPr lang="de-DE"/>
              <a:t>Andrea Peter-Wehner</a:t>
            </a:r>
            <a:endParaRPr lang="de-DE" dirty="0"/>
          </a:p>
        </p:txBody>
      </p:sp>
      <p:sp>
        <p:nvSpPr>
          <p:cNvPr id="4" name="Bildplatzhalter 3"/>
          <p:cNvSpPr>
            <a:spLocks noGrp="1"/>
          </p:cNvSpPr>
          <p:nvPr>
            <p:ph type="pic" sz="quarter" idx="12"/>
          </p:nvPr>
        </p:nvSpPr>
        <p:spPr/>
      </p:sp>
      <p:pic>
        <p:nvPicPr>
          <p:cNvPr id="6" name="Grafik 5"/>
          <p:cNvPicPr>
            <a:picLocks noChangeAspect="1"/>
          </p:cNvPicPr>
          <p:nvPr/>
        </p:nvPicPr>
        <p:blipFill>
          <a:blip r:embed="rId2"/>
          <a:stretch>
            <a:fillRect/>
          </a:stretch>
        </p:blipFill>
        <p:spPr>
          <a:xfrm>
            <a:off x="2261167" y="1078992"/>
            <a:ext cx="8113844" cy="4655484"/>
          </a:xfrm>
          <a:prstGeom prst="rect">
            <a:avLst/>
          </a:prstGeom>
        </p:spPr>
      </p:pic>
      <p:sp>
        <p:nvSpPr>
          <p:cNvPr id="7" name="Titel 1"/>
          <p:cNvSpPr txBox="1">
            <a:spLocks/>
          </p:cNvSpPr>
          <p:nvPr/>
        </p:nvSpPr>
        <p:spPr>
          <a:xfrm>
            <a:off x="2645664" y="195734"/>
            <a:ext cx="9119615" cy="707136"/>
          </a:xfrm>
          <a:prstGeom prst="rect">
            <a:avLst/>
          </a:prstGeom>
          <a:solidFill>
            <a:schemeClr val="bg1"/>
          </a:solidFill>
        </p:spPr>
        <p:txBody>
          <a:bodyPr/>
          <a:lstStyle>
            <a:lvl1pPr algn="l" defTabSz="914400" rtl="0" eaLnBrk="1" latinLnBrk="0" hangingPunct="1">
              <a:lnSpc>
                <a:spcPct val="80000"/>
              </a:lnSpc>
              <a:spcBef>
                <a:spcPct val="0"/>
              </a:spcBef>
              <a:buNone/>
              <a:defRPr sz="4400" b="0" kern="1200" cap="none" spc="100" baseline="0">
                <a:solidFill>
                  <a:srgbClr val="006B95"/>
                </a:solidFill>
                <a:latin typeface="+mn-lt"/>
                <a:ea typeface="+mj-ea"/>
                <a:cs typeface="+mj-cs"/>
              </a:defRPr>
            </a:lvl1pPr>
          </a:lstStyle>
          <a:p>
            <a:pPr algn="ctr"/>
            <a:r>
              <a:rPr lang="de-DE" b="1"/>
              <a:t>Selbstlernkurse</a:t>
            </a:r>
            <a:endParaRPr lang="de-DE" b="1" dirty="0"/>
          </a:p>
        </p:txBody>
      </p:sp>
    </p:spTree>
    <p:extLst>
      <p:ext uri="{BB962C8B-B14F-4D97-AF65-F5344CB8AC3E}">
        <p14:creationId xmlns:p14="http://schemas.microsoft.com/office/powerpoint/2010/main" val="162619239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83CCF774-383A-42C8-A8DB-D33B3F307E64}" type="datetime1">
              <a:rPr lang="de-DE" smtClean="0"/>
              <a:t>03.04.2025</a:t>
            </a:fld>
            <a:endParaRPr lang="de-DE"/>
          </a:p>
        </p:txBody>
      </p:sp>
      <p:sp>
        <p:nvSpPr>
          <p:cNvPr id="3" name="Fußzeilenplatzhalter 2"/>
          <p:cNvSpPr>
            <a:spLocks noGrp="1"/>
          </p:cNvSpPr>
          <p:nvPr>
            <p:ph type="ftr" sz="quarter" idx="11"/>
          </p:nvPr>
        </p:nvSpPr>
        <p:spPr/>
        <p:txBody>
          <a:bodyPr/>
          <a:lstStyle/>
          <a:p>
            <a:r>
              <a:rPr lang="de-DE"/>
              <a:t>Andrea Peter-Wehner</a:t>
            </a:r>
            <a:endParaRPr lang="de-DE" dirty="0"/>
          </a:p>
        </p:txBody>
      </p:sp>
      <p:sp>
        <p:nvSpPr>
          <p:cNvPr id="4" name="Bildplatzhalter 3"/>
          <p:cNvSpPr>
            <a:spLocks noGrp="1"/>
          </p:cNvSpPr>
          <p:nvPr>
            <p:ph type="pic" sz="quarter" idx="12"/>
          </p:nvPr>
        </p:nvSpPr>
        <p:spPr/>
      </p:sp>
      <p:pic>
        <p:nvPicPr>
          <p:cNvPr id="5" name="Grafik 4"/>
          <p:cNvPicPr>
            <a:picLocks noChangeAspect="1"/>
          </p:cNvPicPr>
          <p:nvPr/>
        </p:nvPicPr>
        <p:blipFill>
          <a:blip r:embed="rId2"/>
          <a:stretch>
            <a:fillRect/>
          </a:stretch>
        </p:blipFill>
        <p:spPr>
          <a:xfrm>
            <a:off x="1275836" y="1060593"/>
            <a:ext cx="10151554" cy="4726371"/>
          </a:xfrm>
          <a:prstGeom prst="rect">
            <a:avLst/>
          </a:prstGeom>
        </p:spPr>
      </p:pic>
      <p:sp>
        <p:nvSpPr>
          <p:cNvPr id="6" name="Titel 1"/>
          <p:cNvSpPr txBox="1">
            <a:spLocks/>
          </p:cNvSpPr>
          <p:nvPr/>
        </p:nvSpPr>
        <p:spPr>
          <a:xfrm>
            <a:off x="2645664" y="195734"/>
            <a:ext cx="9119615" cy="707136"/>
          </a:xfrm>
          <a:prstGeom prst="rect">
            <a:avLst/>
          </a:prstGeom>
          <a:solidFill>
            <a:schemeClr val="bg1"/>
          </a:solidFill>
        </p:spPr>
        <p:txBody>
          <a:bodyPr/>
          <a:lstStyle>
            <a:lvl1pPr algn="l" defTabSz="914400" rtl="0" eaLnBrk="1" latinLnBrk="0" hangingPunct="1">
              <a:lnSpc>
                <a:spcPct val="80000"/>
              </a:lnSpc>
              <a:spcBef>
                <a:spcPct val="0"/>
              </a:spcBef>
              <a:buNone/>
              <a:defRPr sz="4400" b="0" kern="1200" cap="none" spc="100" baseline="0">
                <a:solidFill>
                  <a:srgbClr val="006B95"/>
                </a:solidFill>
                <a:latin typeface="+mn-lt"/>
                <a:ea typeface="+mj-ea"/>
                <a:cs typeface="+mj-cs"/>
              </a:defRPr>
            </a:lvl1pPr>
          </a:lstStyle>
          <a:p>
            <a:pPr algn="ctr"/>
            <a:r>
              <a:rPr lang="de-DE" b="1"/>
              <a:t>Selbstlernkurse</a:t>
            </a:r>
            <a:endParaRPr lang="de-DE" b="1" dirty="0"/>
          </a:p>
        </p:txBody>
      </p:sp>
      <p:sp>
        <p:nvSpPr>
          <p:cNvPr id="7" name="Rechteck 6"/>
          <p:cNvSpPr/>
          <p:nvPr/>
        </p:nvSpPr>
        <p:spPr>
          <a:xfrm>
            <a:off x="6611112" y="1362456"/>
            <a:ext cx="2212848" cy="1837944"/>
          </a:xfrm>
          <a:prstGeom prst="rect">
            <a:avLst/>
          </a:prstGeom>
          <a:noFill/>
          <a:ln w="539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52569431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683595" y="126454"/>
            <a:ext cx="7636934" cy="863600"/>
          </a:xfrm>
          <a:solidFill>
            <a:schemeClr val="bg1"/>
          </a:solidFill>
        </p:spPr>
        <p:txBody>
          <a:bodyPr/>
          <a:lstStyle/>
          <a:p>
            <a:pPr algn="ctr"/>
            <a:r>
              <a:rPr lang="de-DE" dirty="0">
                <a:solidFill>
                  <a:srgbClr val="006B94"/>
                </a:solidFill>
                <a:latin typeface="Comic Sans MS" panose="030F0702030302020204" pitchFamily="66" charset="0"/>
              </a:rPr>
              <a:t>Spiegelzahl subtrahieren</a:t>
            </a:r>
          </a:p>
        </p:txBody>
      </p:sp>
      <p:pic>
        <p:nvPicPr>
          <p:cNvPr id="3" name="Grafik 2"/>
          <p:cNvPicPr>
            <a:picLocks noChangeAspect="1"/>
          </p:cNvPicPr>
          <p:nvPr/>
        </p:nvPicPr>
        <p:blipFill>
          <a:blip r:embed="rId2">
            <a:duotone>
              <a:schemeClr val="accent2">
                <a:shade val="45000"/>
                <a:satMod val="135000"/>
              </a:schemeClr>
              <a:prstClr val="white"/>
            </a:duotone>
          </a:blip>
          <a:stretch>
            <a:fillRect/>
          </a:stretch>
        </p:blipFill>
        <p:spPr>
          <a:xfrm>
            <a:off x="10739798" y="39078"/>
            <a:ext cx="1310486" cy="1153934"/>
          </a:xfrm>
          <a:prstGeom prst="rect">
            <a:avLst/>
          </a:prstGeom>
        </p:spPr>
      </p:pic>
      <p:pic>
        <p:nvPicPr>
          <p:cNvPr id="5" name="Grafik 4"/>
          <p:cNvPicPr>
            <a:picLocks noChangeAspect="1"/>
          </p:cNvPicPr>
          <p:nvPr/>
        </p:nvPicPr>
        <p:blipFill>
          <a:blip r:embed="rId3"/>
          <a:stretch>
            <a:fillRect/>
          </a:stretch>
        </p:blipFill>
        <p:spPr>
          <a:xfrm>
            <a:off x="1511808" y="1081284"/>
            <a:ext cx="9374293" cy="4724885"/>
          </a:xfrm>
          <a:prstGeom prst="rect">
            <a:avLst/>
          </a:prstGeom>
        </p:spPr>
      </p:pic>
    </p:spTree>
    <p:extLst>
      <p:ext uri="{BB962C8B-B14F-4D97-AF65-F5344CB8AC3E}">
        <p14:creationId xmlns:p14="http://schemas.microsoft.com/office/powerpoint/2010/main" val="219826588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683595" y="126454"/>
            <a:ext cx="7636934" cy="863600"/>
          </a:xfrm>
          <a:solidFill>
            <a:schemeClr val="bg1"/>
          </a:solidFill>
        </p:spPr>
        <p:txBody>
          <a:bodyPr/>
          <a:lstStyle/>
          <a:p>
            <a:pPr algn="ctr"/>
            <a:r>
              <a:rPr lang="de-DE" dirty="0">
                <a:solidFill>
                  <a:srgbClr val="006B94"/>
                </a:solidFill>
                <a:latin typeface="Comic Sans MS" panose="030F0702030302020204" pitchFamily="66" charset="0"/>
              </a:rPr>
              <a:t>Spiegelzahl addieren</a:t>
            </a:r>
          </a:p>
        </p:txBody>
      </p:sp>
      <p:pic>
        <p:nvPicPr>
          <p:cNvPr id="3" name="Grafik 2"/>
          <p:cNvPicPr>
            <a:picLocks noChangeAspect="1"/>
          </p:cNvPicPr>
          <p:nvPr/>
        </p:nvPicPr>
        <p:blipFill>
          <a:blip r:embed="rId2">
            <a:duotone>
              <a:schemeClr val="accent2">
                <a:shade val="45000"/>
                <a:satMod val="135000"/>
              </a:schemeClr>
              <a:prstClr val="white"/>
            </a:duotone>
          </a:blip>
          <a:stretch>
            <a:fillRect/>
          </a:stretch>
        </p:blipFill>
        <p:spPr>
          <a:xfrm>
            <a:off x="10739798" y="39078"/>
            <a:ext cx="1310486" cy="1153934"/>
          </a:xfrm>
          <a:prstGeom prst="rect">
            <a:avLst/>
          </a:prstGeom>
        </p:spPr>
      </p:pic>
      <p:pic>
        <p:nvPicPr>
          <p:cNvPr id="4" name="Grafik 3"/>
          <p:cNvPicPr>
            <a:picLocks noChangeAspect="1"/>
          </p:cNvPicPr>
          <p:nvPr/>
        </p:nvPicPr>
        <p:blipFill rotWithShape="1">
          <a:blip r:embed="rId3">
            <a:duotone>
              <a:schemeClr val="accent1">
                <a:shade val="45000"/>
                <a:satMod val="135000"/>
              </a:schemeClr>
              <a:prstClr val="white"/>
            </a:duotone>
          </a:blip>
          <a:srcRect r="6822"/>
          <a:stretch/>
        </p:blipFill>
        <p:spPr>
          <a:xfrm>
            <a:off x="2727878" y="1193012"/>
            <a:ext cx="8011920" cy="4520295"/>
          </a:xfrm>
          <a:prstGeom prst="rect">
            <a:avLst/>
          </a:prstGeom>
        </p:spPr>
      </p:pic>
    </p:spTree>
    <p:extLst>
      <p:ext uri="{BB962C8B-B14F-4D97-AF65-F5344CB8AC3E}">
        <p14:creationId xmlns:p14="http://schemas.microsoft.com/office/powerpoint/2010/main" val="371048306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683595" y="126454"/>
            <a:ext cx="7636934" cy="863600"/>
          </a:xfrm>
          <a:solidFill>
            <a:schemeClr val="bg1"/>
          </a:solidFill>
        </p:spPr>
        <p:txBody>
          <a:bodyPr/>
          <a:lstStyle/>
          <a:p>
            <a:pPr algn="ctr"/>
            <a:r>
              <a:rPr lang="de-DE" dirty="0">
                <a:solidFill>
                  <a:srgbClr val="006B94"/>
                </a:solidFill>
                <a:latin typeface="Comic Sans MS" panose="030F0702030302020204" pitchFamily="66" charset="0"/>
              </a:rPr>
              <a:t>Spiegelzahl addieren</a:t>
            </a:r>
          </a:p>
        </p:txBody>
      </p:sp>
      <p:pic>
        <p:nvPicPr>
          <p:cNvPr id="3" name="Grafik 2"/>
          <p:cNvPicPr>
            <a:picLocks noChangeAspect="1"/>
          </p:cNvPicPr>
          <p:nvPr/>
        </p:nvPicPr>
        <p:blipFill>
          <a:blip r:embed="rId2">
            <a:duotone>
              <a:schemeClr val="accent2">
                <a:shade val="45000"/>
                <a:satMod val="135000"/>
              </a:schemeClr>
              <a:prstClr val="white"/>
            </a:duotone>
          </a:blip>
          <a:stretch>
            <a:fillRect/>
          </a:stretch>
        </p:blipFill>
        <p:spPr>
          <a:xfrm>
            <a:off x="10739798" y="39078"/>
            <a:ext cx="1310486" cy="1153934"/>
          </a:xfrm>
          <a:prstGeom prst="rect">
            <a:avLst/>
          </a:prstGeom>
        </p:spPr>
      </p:pic>
      <p:sp>
        <p:nvSpPr>
          <p:cNvPr id="5" name="Textfeld 4"/>
          <p:cNvSpPr txBox="1"/>
          <p:nvPr/>
        </p:nvSpPr>
        <p:spPr>
          <a:xfrm>
            <a:off x="-341730" y="1193012"/>
            <a:ext cx="3742944" cy="1569660"/>
          </a:xfrm>
          <a:prstGeom prst="rect">
            <a:avLst/>
          </a:prstGeom>
          <a:noFill/>
        </p:spPr>
        <p:txBody>
          <a:bodyPr wrap="square" rtlCol="0">
            <a:spAutoFit/>
          </a:bodyPr>
          <a:lstStyle/>
          <a:p>
            <a:pPr algn="ctr"/>
            <a:r>
              <a:rPr lang="de-DE" sz="4800" dirty="0">
                <a:solidFill>
                  <a:srgbClr val="006B94"/>
                </a:solidFill>
                <a:latin typeface="Comic Sans MS" panose="030F0702030302020204" pitchFamily="66" charset="0"/>
              </a:rPr>
              <a:t>43 </a:t>
            </a:r>
            <a:r>
              <a:rPr lang="de-DE" sz="4800" dirty="0">
                <a:solidFill>
                  <a:srgbClr val="006B94"/>
                </a:solidFill>
                <a:latin typeface="Comic Sans MS" panose="030F0702030302020204" pitchFamily="66" charset="0"/>
                <a:sym typeface="Wingdings" panose="05000000000000000000" pitchFamily="2" charset="2"/>
              </a:rPr>
              <a:t> 11</a:t>
            </a:r>
          </a:p>
          <a:p>
            <a:pPr algn="ctr"/>
            <a:r>
              <a:rPr lang="de-DE" sz="4800" dirty="0">
                <a:solidFill>
                  <a:srgbClr val="006B94"/>
                </a:solidFill>
                <a:latin typeface="Comic Sans MS" panose="030F0702030302020204" pitchFamily="66" charset="0"/>
                <a:sym typeface="Wingdings" panose="05000000000000000000" pitchFamily="2" charset="2"/>
              </a:rPr>
              <a:t>  </a:t>
            </a:r>
            <a:endParaRPr lang="de-DE" sz="4800" dirty="0">
              <a:solidFill>
                <a:srgbClr val="006B94"/>
              </a:solidFill>
              <a:latin typeface="Comic Sans MS" panose="030F0702030302020204" pitchFamily="66" charset="0"/>
            </a:endParaRPr>
          </a:p>
        </p:txBody>
      </p:sp>
      <p:pic>
        <p:nvPicPr>
          <p:cNvPr id="7" name="Grafik 6">
            <a:extLst>
              <a:ext uri="{FF2B5EF4-FFF2-40B4-BE49-F238E27FC236}">
                <a16:creationId xmlns:a16="http://schemas.microsoft.com/office/drawing/2014/main" id="{78B53AC9-AFAE-2D7B-3A74-DA28DF45EA59}"/>
              </a:ext>
            </a:extLst>
          </p:cNvPr>
          <p:cNvPicPr>
            <a:picLocks noChangeAspect="1"/>
          </p:cNvPicPr>
          <p:nvPr/>
        </p:nvPicPr>
        <p:blipFill>
          <a:blip r:embed="rId3"/>
          <a:stretch>
            <a:fillRect/>
          </a:stretch>
        </p:blipFill>
        <p:spPr>
          <a:xfrm rot="21205003" flipH="1">
            <a:off x="6620064" y="3186912"/>
            <a:ext cx="3557606" cy="2696753"/>
          </a:xfrm>
          <a:prstGeom prst="rect">
            <a:avLst/>
          </a:prstGeom>
        </p:spPr>
      </p:pic>
    </p:spTree>
    <p:extLst>
      <p:ext uri="{BB962C8B-B14F-4D97-AF65-F5344CB8AC3E}">
        <p14:creationId xmlns:p14="http://schemas.microsoft.com/office/powerpoint/2010/main" val="1128924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683595" y="126454"/>
            <a:ext cx="7636934" cy="863600"/>
          </a:xfrm>
          <a:solidFill>
            <a:schemeClr val="bg1"/>
          </a:solidFill>
        </p:spPr>
        <p:txBody>
          <a:bodyPr/>
          <a:lstStyle/>
          <a:p>
            <a:pPr algn="ctr"/>
            <a:r>
              <a:rPr lang="de-DE" dirty="0">
                <a:solidFill>
                  <a:srgbClr val="006B94"/>
                </a:solidFill>
                <a:latin typeface="Comic Sans MS" panose="030F0702030302020204" pitchFamily="66" charset="0"/>
              </a:rPr>
              <a:t>Multiplizieren mit 11</a:t>
            </a:r>
          </a:p>
        </p:txBody>
      </p:sp>
      <p:pic>
        <p:nvPicPr>
          <p:cNvPr id="3" name="Grafik 2"/>
          <p:cNvPicPr>
            <a:picLocks noChangeAspect="1"/>
          </p:cNvPicPr>
          <p:nvPr/>
        </p:nvPicPr>
        <p:blipFill>
          <a:blip r:embed="rId2">
            <a:duotone>
              <a:schemeClr val="accent2">
                <a:shade val="45000"/>
                <a:satMod val="135000"/>
              </a:schemeClr>
              <a:prstClr val="white"/>
            </a:duotone>
          </a:blip>
          <a:stretch>
            <a:fillRect/>
          </a:stretch>
        </p:blipFill>
        <p:spPr>
          <a:xfrm>
            <a:off x="10739798" y="39078"/>
            <a:ext cx="1310486" cy="1153934"/>
          </a:xfrm>
          <a:prstGeom prst="rect">
            <a:avLst/>
          </a:prstGeom>
        </p:spPr>
      </p:pic>
      <p:pic>
        <p:nvPicPr>
          <p:cNvPr id="6" name="Grafik 5">
            <a:extLst>
              <a:ext uri="{FF2B5EF4-FFF2-40B4-BE49-F238E27FC236}">
                <a16:creationId xmlns:a16="http://schemas.microsoft.com/office/drawing/2014/main" id="{6E475A2E-C402-3217-B481-193C89297E6D}"/>
              </a:ext>
            </a:extLst>
          </p:cNvPr>
          <p:cNvPicPr>
            <a:picLocks noChangeAspect="1"/>
          </p:cNvPicPr>
          <p:nvPr/>
        </p:nvPicPr>
        <p:blipFill>
          <a:blip r:embed="rId3"/>
          <a:stretch>
            <a:fillRect/>
          </a:stretch>
        </p:blipFill>
        <p:spPr>
          <a:xfrm>
            <a:off x="4462865" y="1017412"/>
            <a:ext cx="3266269" cy="3490520"/>
          </a:xfrm>
          <a:prstGeom prst="rect">
            <a:avLst/>
          </a:prstGeom>
        </p:spPr>
      </p:pic>
      <p:pic>
        <p:nvPicPr>
          <p:cNvPr id="7" name="Grafik 6">
            <a:extLst>
              <a:ext uri="{FF2B5EF4-FFF2-40B4-BE49-F238E27FC236}">
                <a16:creationId xmlns:a16="http://schemas.microsoft.com/office/drawing/2014/main" id="{78B53AC9-AFAE-2D7B-3A74-DA28DF45EA59}"/>
              </a:ext>
            </a:extLst>
          </p:cNvPr>
          <p:cNvPicPr>
            <a:picLocks noChangeAspect="1"/>
          </p:cNvPicPr>
          <p:nvPr/>
        </p:nvPicPr>
        <p:blipFill>
          <a:blip r:embed="rId4"/>
          <a:stretch>
            <a:fillRect/>
          </a:stretch>
        </p:blipFill>
        <p:spPr>
          <a:xfrm rot="21205003" flipH="1">
            <a:off x="6620064" y="3186912"/>
            <a:ext cx="3557606" cy="2696753"/>
          </a:xfrm>
          <a:prstGeom prst="rect">
            <a:avLst/>
          </a:prstGeom>
        </p:spPr>
      </p:pic>
    </p:spTree>
    <p:extLst>
      <p:ext uri="{BB962C8B-B14F-4D97-AF65-F5344CB8AC3E}">
        <p14:creationId xmlns:p14="http://schemas.microsoft.com/office/powerpoint/2010/main" val="567512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CE76267-ECD5-4D17-BEF3-555D2468ECEB}"/>
              </a:ext>
            </a:extLst>
          </p:cNvPr>
          <p:cNvPicPr>
            <a:picLocks noChangeAspect="1"/>
          </p:cNvPicPr>
          <p:nvPr/>
        </p:nvPicPr>
        <p:blipFill>
          <a:blip r:embed="rId2"/>
          <a:stretch>
            <a:fillRect/>
          </a:stretch>
        </p:blipFill>
        <p:spPr>
          <a:xfrm>
            <a:off x="136595" y="754144"/>
            <a:ext cx="12055405" cy="4298623"/>
          </a:xfrm>
          <a:prstGeom prst="rect">
            <a:avLst/>
          </a:prstGeom>
        </p:spPr>
      </p:pic>
      <p:sp>
        <p:nvSpPr>
          <p:cNvPr id="6" name="Textfeld 5">
            <a:extLst>
              <a:ext uri="{FF2B5EF4-FFF2-40B4-BE49-F238E27FC236}">
                <a16:creationId xmlns:a16="http://schemas.microsoft.com/office/drawing/2014/main" id="{44132A33-B4B1-4898-BF69-134A9DDE5D8E}"/>
              </a:ext>
            </a:extLst>
          </p:cNvPr>
          <p:cNvSpPr txBox="1"/>
          <p:nvPr/>
        </p:nvSpPr>
        <p:spPr>
          <a:xfrm>
            <a:off x="3216897" y="6103856"/>
            <a:ext cx="6094428" cy="369332"/>
          </a:xfrm>
          <a:prstGeom prst="rect">
            <a:avLst/>
          </a:prstGeom>
          <a:noFill/>
        </p:spPr>
        <p:txBody>
          <a:bodyPr wrap="square">
            <a:spAutoFit/>
          </a:bodyPr>
          <a:lstStyle/>
          <a:p>
            <a:r>
              <a:rPr lang="de-DE" dirty="0">
                <a:solidFill>
                  <a:srgbClr val="006B95"/>
                </a:solidFill>
              </a:rPr>
              <a:t>https://www.bildung-lsa.de/index.php?KAT_ID=16669</a:t>
            </a:r>
          </a:p>
        </p:txBody>
      </p:sp>
    </p:spTree>
    <p:extLst>
      <p:ext uri="{BB962C8B-B14F-4D97-AF65-F5344CB8AC3E}">
        <p14:creationId xmlns:p14="http://schemas.microsoft.com/office/powerpoint/2010/main" val="54928388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683595" y="126454"/>
            <a:ext cx="7636934" cy="863600"/>
          </a:xfrm>
          <a:solidFill>
            <a:schemeClr val="bg1"/>
          </a:solidFill>
        </p:spPr>
        <p:txBody>
          <a:bodyPr/>
          <a:lstStyle/>
          <a:p>
            <a:pPr algn="ctr"/>
            <a:r>
              <a:rPr lang="de-DE" dirty="0">
                <a:solidFill>
                  <a:srgbClr val="006B94"/>
                </a:solidFill>
                <a:latin typeface="Comic Sans MS" panose="030F0702030302020204" pitchFamily="66" charset="0"/>
              </a:rPr>
              <a:t>Multiplizieren mit 11</a:t>
            </a:r>
          </a:p>
        </p:txBody>
      </p:sp>
      <p:pic>
        <p:nvPicPr>
          <p:cNvPr id="3" name="Grafik 2"/>
          <p:cNvPicPr>
            <a:picLocks noChangeAspect="1"/>
          </p:cNvPicPr>
          <p:nvPr/>
        </p:nvPicPr>
        <p:blipFill>
          <a:blip r:embed="rId2">
            <a:duotone>
              <a:schemeClr val="accent2">
                <a:shade val="45000"/>
                <a:satMod val="135000"/>
              </a:schemeClr>
              <a:prstClr val="white"/>
            </a:duotone>
          </a:blip>
          <a:stretch>
            <a:fillRect/>
          </a:stretch>
        </p:blipFill>
        <p:spPr>
          <a:xfrm>
            <a:off x="10739798" y="39078"/>
            <a:ext cx="1310486" cy="1153934"/>
          </a:xfrm>
          <a:prstGeom prst="rect">
            <a:avLst/>
          </a:prstGeom>
        </p:spPr>
      </p:pic>
      <p:sp>
        <p:nvSpPr>
          <p:cNvPr id="4" name="Textfeld 3"/>
          <p:cNvSpPr txBox="1"/>
          <p:nvPr/>
        </p:nvSpPr>
        <p:spPr>
          <a:xfrm>
            <a:off x="3670998" y="1296392"/>
            <a:ext cx="5662127" cy="830997"/>
          </a:xfrm>
          <a:prstGeom prst="rect">
            <a:avLst/>
          </a:prstGeom>
          <a:noFill/>
        </p:spPr>
        <p:txBody>
          <a:bodyPr wrap="none" rtlCol="0">
            <a:spAutoFit/>
          </a:bodyPr>
          <a:lstStyle/>
          <a:p>
            <a:pPr algn="ctr"/>
            <a:r>
              <a:rPr lang="de-DE" sz="4800" dirty="0">
                <a:solidFill>
                  <a:srgbClr val="C00000"/>
                </a:solidFill>
                <a:latin typeface="Comic Sans MS" panose="030F0702030302020204" pitchFamily="66" charset="0"/>
                <a:sym typeface="Wingdings" panose="05000000000000000000" pitchFamily="2" charset="2"/>
              </a:rPr>
              <a:t>Für Denker: 75  11</a:t>
            </a:r>
          </a:p>
        </p:txBody>
      </p:sp>
      <p:sp>
        <p:nvSpPr>
          <p:cNvPr id="8" name="Textfeld 7">
            <a:extLst>
              <a:ext uri="{FF2B5EF4-FFF2-40B4-BE49-F238E27FC236}">
                <a16:creationId xmlns:a16="http://schemas.microsoft.com/office/drawing/2014/main" id="{A4FEC376-B710-7009-C635-939C2D888F01}"/>
              </a:ext>
            </a:extLst>
          </p:cNvPr>
          <p:cNvSpPr txBox="1"/>
          <p:nvPr/>
        </p:nvSpPr>
        <p:spPr>
          <a:xfrm>
            <a:off x="903300" y="2756499"/>
            <a:ext cx="1955985" cy="830997"/>
          </a:xfrm>
          <a:prstGeom prst="rect">
            <a:avLst/>
          </a:prstGeom>
          <a:noFill/>
        </p:spPr>
        <p:txBody>
          <a:bodyPr wrap="none" rtlCol="0">
            <a:spAutoFit/>
          </a:bodyPr>
          <a:lstStyle/>
          <a:p>
            <a:pPr algn="ctr"/>
            <a:r>
              <a:rPr lang="de-DE" sz="4800" dirty="0">
                <a:solidFill>
                  <a:srgbClr val="C00000"/>
                </a:solidFill>
                <a:latin typeface="Comic Sans MS" panose="030F0702030302020204" pitchFamily="66" charset="0"/>
                <a:sym typeface="Wingdings" panose="05000000000000000000" pitchFamily="2" charset="2"/>
              </a:rPr>
              <a:t>7 </a:t>
            </a:r>
            <a:r>
              <a:rPr lang="de-DE" sz="4800" dirty="0">
                <a:solidFill>
                  <a:srgbClr val="006B95"/>
                </a:solidFill>
                <a:latin typeface="Comic Sans MS" panose="030F0702030302020204" pitchFamily="66" charset="0"/>
                <a:sym typeface="Wingdings" panose="05000000000000000000" pitchFamily="2" charset="2"/>
              </a:rPr>
              <a:t>12</a:t>
            </a:r>
            <a:r>
              <a:rPr lang="de-DE" sz="4800" dirty="0">
                <a:solidFill>
                  <a:srgbClr val="C00000"/>
                </a:solidFill>
                <a:latin typeface="Comic Sans MS" panose="030F0702030302020204" pitchFamily="66" charset="0"/>
                <a:sym typeface="Wingdings" panose="05000000000000000000" pitchFamily="2" charset="2"/>
              </a:rPr>
              <a:t> 5</a:t>
            </a:r>
          </a:p>
        </p:txBody>
      </p:sp>
      <p:sp>
        <p:nvSpPr>
          <p:cNvPr id="9" name="Textfeld 8">
            <a:extLst>
              <a:ext uri="{FF2B5EF4-FFF2-40B4-BE49-F238E27FC236}">
                <a16:creationId xmlns:a16="http://schemas.microsoft.com/office/drawing/2014/main" id="{034D4D36-4E7E-436E-1C68-47C69D317B12}"/>
              </a:ext>
            </a:extLst>
          </p:cNvPr>
          <p:cNvSpPr txBox="1"/>
          <p:nvPr/>
        </p:nvSpPr>
        <p:spPr>
          <a:xfrm>
            <a:off x="5025835" y="2756499"/>
            <a:ext cx="2140330" cy="830997"/>
          </a:xfrm>
          <a:prstGeom prst="rect">
            <a:avLst/>
          </a:prstGeom>
          <a:noFill/>
        </p:spPr>
        <p:txBody>
          <a:bodyPr wrap="none" rtlCol="0">
            <a:spAutoFit/>
          </a:bodyPr>
          <a:lstStyle/>
          <a:p>
            <a:pPr algn="ctr"/>
            <a:r>
              <a:rPr lang="de-DE" sz="4800" dirty="0">
                <a:solidFill>
                  <a:srgbClr val="006B95"/>
                </a:solidFill>
                <a:latin typeface="Comic Sans MS" panose="030F0702030302020204" pitchFamily="66" charset="0"/>
                <a:sym typeface="Wingdings" panose="05000000000000000000" pitchFamily="2" charset="2"/>
              </a:rPr>
              <a:t>1</a:t>
            </a:r>
            <a:r>
              <a:rPr lang="de-DE" sz="4800" dirty="0">
                <a:solidFill>
                  <a:srgbClr val="C00000"/>
                </a:solidFill>
                <a:latin typeface="Comic Sans MS" panose="030F0702030302020204" pitchFamily="66" charset="0"/>
                <a:sym typeface="Wingdings" panose="05000000000000000000" pitchFamily="2" charset="2"/>
              </a:rPr>
              <a:t> 7 </a:t>
            </a:r>
            <a:r>
              <a:rPr lang="de-DE" sz="4800" dirty="0">
                <a:solidFill>
                  <a:srgbClr val="006B95"/>
                </a:solidFill>
                <a:latin typeface="Comic Sans MS" panose="030F0702030302020204" pitchFamily="66" charset="0"/>
                <a:sym typeface="Wingdings" panose="05000000000000000000" pitchFamily="2" charset="2"/>
              </a:rPr>
              <a:t>2</a:t>
            </a:r>
            <a:r>
              <a:rPr lang="de-DE" sz="4800" dirty="0">
                <a:solidFill>
                  <a:srgbClr val="C00000"/>
                </a:solidFill>
                <a:latin typeface="Comic Sans MS" panose="030F0702030302020204" pitchFamily="66" charset="0"/>
                <a:sym typeface="Wingdings" panose="05000000000000000000" pitchFamily="2" charset="2"/>
              </a:rPr>
              <a:t> 5</a:t>
            </a:r>
          </a:p>
        </p:txBody>
      </p:sp>
      <p:sp>
        <p:nvSpPr>
          <p:cNvPr id="10" name="Textfeld 9">
            <a:extLst>
              <a:ext uri="{FF2B5EF4-FFF2-40B4-BE49-F238E27FC236}">
                <a16:creationId xmlns:a16="http://schemas.microsoft.com/office/drawing/2014/main" id="{CED22A2A-7ECD-BAB3-14F8-3D8AE93755B1}"/>
              </a:ext>
            </a:extLst>
          </p:cNvPr>
          <p:cNvSpPr txBox="1"/>
          <p:nvPr/>
        </p:nvSpPr>
        <p:spPr>
          <a:xfrm>
            <a:off x="8779729" y="2756498"/>
            <a:ext cx="2252540" cy="1569660"/>
          </a:xfrm>
          <a:prstGeom prst="rect">
            <a:avLst/>
          </a:prstGeom>
          <a:noFill/>
        </p:spPr>
        <p:txBody>
          <a:bodyPr wrap="none" rtlCol="0">
            <a:spAutoFit/>
          </a:bodyPr>
          <a:lstStyle/>
          <a:p>
            <a:pPr algn="ctr"/>
            <a:r>
              <a:rPr lang="de-DE" sz="4800" dirty="0">
                <a:solidFill>
                  <a:srgbClr val="006B95"/>
                </a:solidFill>
                <a:latin typeface="Comic Sans MS" panose="030F0702030302020204" pitchFamily="66" charset="0"/>
                <a:sym typeface="Wingdings" panose="05000000000000000000" pitchFamily="2" charset="2"/>
              </a:rPr>
              <a:t>1+</a:t>
            </a:r>
            <a:r>
              <a:rPr lang="de-DE" sz="4800" dirty="0">
                <a:solidFill>
                  <a:srgbClr val="C00000"/>
                </a:solidFill>
                <a:latin typeface="Comic Sans MS" panose="030F0702030302020204" pitchFamily="66" charset="0"/>
                <a:sym typeface="Wingdings" panose="05000000000000000000" pitchFamily="2" charset="2"/>
              </a:rPr>
              <a:t>7 </a:t>
            </a:r>
            <a:r>
              <a:rPr lang="de-DE" sz="4800" dirty="0">
                <a:solidFill>
                  <a:srgbClr val="006B95"/>
                </a:solidFill>
                <a:latin typeface="Comic Sans MS" panose="030F0702030302020204" pitchFamily="66" charset="0"/>
                <a:sym typeface="Wingdings" panose="05000000000000000000" pitchFamily="2" charset="2"/>
              </a:rPr>
              <a:t>2</a:t>
            </a:r>
            <a:r>
              <a:rPr lang="de-DE" sz="4800" dirty="0">
                <a:solidFill>
                  <a:srgbClr val="C00000"/>
                </a:solidFill>
                <a:latin typeface="Comic Sans MS" panose="030F0702030302020204" pitchFamily="66" charset="0"/>
                <a:sym typeface="Wingdings" panose="05000000000000000000" pitchFamily="2" charset="2"/>
              </a:rPr>
              <a:t> 5</a:t>
            </a:r>
          </a:p>
          <a:p>
            <a:pPr algn="ctr"/>
            <a:r>
              <a:rPr lang="de-DE" sz="4800" dirty="0">
                <a:solidFill>
                  <a:srgbClr val="C00000"/>
                </a:solidFill>
                <a:latin typeface="Comic Sans MS" panose="030F0702030302020204" pitchFamily="66" charset="0"/>
                <a:sym typeface="Wingdings" panose="05000000000000000000" pitchFamily="2" charset="2"/>
              </a:rPr>
              <a:t>   </a:t>
            </a:r>
            <a:r>
              <a:rPr lang="de-DE" sz="4800" b="1" dirty="0">
                <a:solidFill>
                  <a:srgbClr val="C00000"/>
                </a:solidFill>
                <a:latin typeface="Comic Sans MS" panose="030F0702030302020204" pitchFamily="66" charset="0"/>
                <a:sym typeface="Wingdings" panose="05000000000000000000" pitchFamily="2" charset="2"/>
              </a:rPr>
              <a:t>8</a:t>
            </a:r>
            <a:r>
              <a:rPr lang="de-DE" sz="4800" dirty="0">
                <a:solidFill>
                  <a:srgbClr val="C00000"/>
                </a:solidFill>
                <a:latin typeface="Comic Sans MS" panose="030F0702030302020204" pitchFamily="66" charset="0"/>
                <a:sym typeface="Wingdings" panose="05000000000000000000" pitchFamily="2" charset="2"/>
              </a:rPr>
              <a:t> 2 5</a:t>
            </a:r>
          </a:p>
        </p:txBody>
      </p:sp>
      <p:pic>
        <p:nvPicPr>
          <p:cNvPr id="11" name="Grafik 10">
            <a:extLst>
              <a:ext uri="{FF2B5EF4-FFF2-40B4-BE49-F238E27FC236}">
                <a16:creationId xmlns:a16="http://schemas.microsoft.com/office/drawing/2014/main" id="{C9099258-4287-CA93-E710-49E50A5A5DDD}"/>
              </a:ext>
            </a:extLst>
          </p:cNvPr>
          <p:cNvPicPr>
            <a:picLocks noChangeAspect="1"/>
          </p:cNvPicPr>
          <p:nvPr/>
        </p:nvPicPr>
        <p:blipFill>
          <a:blip r:embed="rId3"/>
          <a:stretch>
            <a:fillRect/>
          </a:stretch>
        </p:blipFill>
        <p:spPr>
          <a:xfrm rot="1418166">
            <a:off x="7318394" y="3637099"/>
            <a:ext cx="3445122" cy="2641059"/>
          </a:xfrm>
          <a:prstGeom prst="rect">
            <a:avLst/>
          </a:prstGeom>
        </p:spPr>
      </p:pic>
    </p:spTree>
    <p:extLst>
      <p:ext uri="{BB962C8B-B14F-4D97-AF65-F5344CB8AC3E}">
        <p14:creationId xmlns:p14="http://schemas.microsoft.com/office/powerpoint/2010/main" val="217805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83CCF774-383A-42C8-A8DB-D33B3F307E64}" type="datetime1">
              <a:rPr lang="de-DE" smtClean="0"/>
              <a:t>03.04.2025</a:t>
            </a:fld>
            <a:endParaRPr lang="de-DE"/>
          </a:p>
        </p:txBody>
      </p:sp>
      <p:sp>
        <p:nvSpPr>
          <p:cNvPr id="3" name="Fußzeilenplatzhalter 2"/>
          <p:cNvSpPr>
            <a:spLocks noGrp="1"/>
          </p:cNvSpPr>
          <p:nvPr>
            <p:ph type="ftr" sz="quarter" idx="11"/>
          </p:nvPr>
        </p:nvSpPr>
        <p:spPr/>
        <p:txBody>
          <a:bodyPr/>
          <a:lstStyle/>
          <a:p>
            <a:r>
              <a:rPr lang="de-DE"/>
              <a:t>Andrea Peter-Wehner</a:t>
            </a:r>
            <a:endParaRPr lang="de-DE" dirty="0"/>
          </a:p>
        </p:txBody>
      </p:sp>
      <p:sp>
        <p:nvSpPr>
          <p:cNvPr id="4" name="Bildplatzhalter 3"/>
          <p:cNvSpPr>
            <a:spLocks noGrp="1"/>
          </p:cNvSpPr>
          <p:nvPr>
            <p:ph type="pic" sz="quarter" idx="12"/>
          </p:nvPr>
        </p:nvSpPr>
        <p:spPr/>
      </p:sp>
      <p:pic>
        <p:nvPicPr>
          <p:cNvPr id="5" name="Grafik 4"/>
          <p:cNvPicPr>
            <a:picLocks noChangeAspect="1"/>
          </p:cNvPicPr>
          <p:nvPr/>
        </p:nvPicPr>
        <p:blipFill>
          <a:blip r:embed="rId2"/>
          <a:stretch>
            <a:fillRect/>
          </a:stretch>
        </p:blipFill>
        <p:spPr>
          <a:xfrm>
            <a:off x="1275836" y="1060593"/>
            <a:ext cx="10151554" cy="4726371"/>
          </a:xfrm>
          <a:prstGeom prst="rect">
            <a:avLst/>
          </a:prstGeom>
        </p:spPr>
      </p:pic>
      <p:sp>
        <p:nvSpPr>
          <p:cNvPr id="6" name="Titel 1"/>
          <p:cNvSpPr txBox="1">
            <a:spLocks/>
          </p:cNvSpPr>
          <p:nvPr/>
        </p:nvSpPr>
        <p:spPr>
          <a:xfrm>
            <a:off x="2645664" y="195734"/>
            <a:ext cx="9119615" cy="707136"/>
          </a:xfrm>
          <a:prstGeom prst="rect">
            <a:avLst/>
          </a:prstGeom>
          <a:solidFill>
            <a:schemeClr val="bg1"/>
          </a:solidFill>
        </p:spPr>
        <p:txBody>
          <a:bodyPr/>
          <a:lstStyle>
            <a:lvl1pPr algn="l" defTabSz="914400" rtl="0" eaLnBrk="1" latinLnBrk="0" hangingPunct="1">
              <a:lnSpc>
                <a:spcPct val="80000"/>
              </a:lnSpc>
              <a:spcBef>
                <a:spcPct val="0"/>
              </a:spcBef>
              <a:buNone/>
              <a:defRPr sz="4400" b="0" kern="1200" cap="none" spc="100" baseline="0">
                <a:solidFill>
                  <a:srgbClr val="006B95"/>
                </a:solidFill>
                <a:latin typeface="+mn-lt"/>
                <a:ea typeface="+mj-ea"/>
                <a:cs typeface="+mj-cs"/>
              </a:defRPr>
            </a:lvl1pPr>
          </a:lstStyle>
          <a:p>
            <a:pPr algn="ctr"/>
            <a:r>
              <a:rPr lang="de-DE" b="1"/>
              <a:t>Selbstlernkurse</a:t>
            </a:r>
            <a:endParaRPr lang="de-DE" b="1" dirty="0"/>
          </a:p>
        </p:txBody>
      </p:sp>
      <p:sp>
        <p:nvSpPr>
          <p:cNvPr id="7" name="Rechteck 6"/>
          <p:cNvSpPr/>
          <p:nvPr/>
        </p:nvSpPr>
        <p:spPr>
          <a:xfrm>
            <a:off x="9153582" y="1325880"/>
            <a:ext cx="2212848" cy="2209800"/>
          </a:xfrm>
          <a:prstGeom prst="rect">
            <a:avLst/>
          </a:prstGeom>
          <a:noFill/>
          <a:ln w="539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94576603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35935" y="48768"/>
            <a:ext cx="7680961" cy="931975"/>
          </a:xfrm>
          <a:solidFill>
            <a:schemeClr val="bg1"/>
          </a:solidFill>
        </p:spPr>
        <p:txBody>
          <a:bodyPr>
            <a:normAutofit fontScale="90000"/>
          </a:bodyPr>
          <a:lstStyle/>
          <a:p>
            <a:pPr algn="ctr"/>
            <a:r>
              <a:rPr lang="de-DE" sz="4000" b="1" dirty="0">
                <a:solidFill>
                  <a:srgbClr val="006B95"/>
                </a:solidFill>
              </a:rPr>
              <a:t>Kurse in Kursräumen:</a:t>
            </a:r>
            <a:br>
              <a:rPr lang="de-DE" sz="4000" b="1" dirty="0">
                <a:solidFill>
                  <a:srgbClr val="006B95"/>
                </a:solidFill>
              </a:rPr>
            </a:br>
            <a:r>
              <a:rPr lang="de-DE" sz="4000" b="1" dirty="0">
                <a:solidFill>
                  <a:srgbClr val="006B95"/>
                </a:solidFill>
              </a:rPr>
              <a:t>Methodenwerkzeuge</a:t>
            </a:r>
          </a:p>
        </p:txBody>
      </p:sp>
      <p:pic>
        <p:nvPicPr>
          <p:cNvPr id="4" name="Grafik 3"/>
          <p:cNvPicPr>
            <a:picLocks noChangeAspect="1"/>
          </p:cNvPicPr>
          <p:nvPr/>
        </p:nvPicPr>
        <p:blipFill>
          <a:blip r:embed="rId2"/>
          <a:stretch>
            <a:fillRect/>
          </a:stretch>
        </p:blipFill>
        <p:spPr>
          <a:xfrm>
            <a:off x="571500" y="1116134"/>
            <a:ext cx="10391776" cy="4660411"/>
          </a:xfrm>
          <a:prstGeom prst="rect">
            <a:avLst/>
          </a:prstGeom>
        </p:spPr>
      </p:pic>
      <p:sp>
        <p:nvSpPr>
          <p:cNvPr id="5" name="Rechteck 4">
            <a:extLst>
              <a:ext uri="{FF2B5EF4-FFF2-40B4-BE49-F238E27FC236}">
                <a16:creationId xmlns:a16="http://schemas.microsoft.com/office/drawing/2014/main" id="{38D32A46-D6D7-D4DF-945C-106C166F2B5F}"/>
              </a:ext>
            </a:extLst>
          </p:cNvPr>
          <p:cNvSpPr/>
          <p:nvPr/>
        </p:nvSpPr>
        <p:spPr>
          <a:xfrm>
            <a:off x="7145891" y="4261449"/>
            <a:ext cx="1687558" cy="1515096"/>
          </a:xfrm>
          <a:prstGeom prst="rect">
            <a:avLst/>
          </a:prstGeom>
          <a:noFill/>
          <a:ln w="508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39459275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679879" y="79961"/>
            <a:ext cx="9097594" cy="931975"/>
          </a:xfrm>
          <a:solidFill>
            <a:schemeClr val="bg1"/>
          </a:solidFill>
        </p:spPr>
        <p:txBody>
          <a:bodyPr>
            <a:normAutofit fontScale="90000"/>
          </a:bodyPr>
          <a:lstStyle/>
          <a:p>
            <a:pPr algn="ctr"/>
            <a:r>
              <a:rPr lang="de-DE" sz="4000" b="1" dirty="0">
                <a:solidFill>
                  <a:srgbClr val="006B95"/>
                </a:solidFill>
              </a:rPr>
              <a:t>Kurse in Kursräumen:</a:t>
            </a:r>
            <a:br>
              <a:rPr lang="de-DE" sz="4000" b="1" dirty="0">
                <a:solidFill>
                  <a:srgbClr val="006B95"/>
                </a:solidFill>
              </a:rPr>
            </a:br>
            <a:r>
              <a:rPr lang="de-DE" sz="4000" b="1" dirty="0">
                <a:solidFill>
                  <a:srgbClr val="006B95"/>
                </a:solidFill>
              </a:rPr>
              <a:t>Sketchnote-Kurse</a:t>
            </a:r>
          </a:p>
        </p:txBody>
      </p:sp>
      <p:pic>
        <p:nvPicPr>
          <p:cNvPr id="4" name="Grafik 3"/>
          <p:cNvPicPr>
            <a:picLocks noChangeAspect="1"/>
          </p:cNvPicPr>
          <p:nvPr/>
        </p:nvPicPr>
        <p:blipFill>
          <a:blip r:embed="rId2"/>
          <a:stretch>
            <a:fillRect/>
          </a:stretch>
        </p:blipFill>
        <p:spPr>
          <a:xfrm>
            <a:off x="3375313" y="1099993"/>
            <a:ext cx="6975696" cy="4658014"/>
          </a:xfrm>
          <a:prstGeom prst="rect">
            <a:avLst/>
          </a:prstGeom>
        </p:spPr>
      </p:pic>
    </p:spTree>
    <p:extLst>
      <p:ext uri="{BB962C8B-B14F-4D97-AF65-F5344CB8AC3E}">
        <p14:creationId xmlns:p14="http://schemas.microsoft.com/office/powerpoint/2010/main" val="137672751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679879" y="79961"/>
            <a:ext cx="9097594" cy="931975"/>
          </a:xfrm>
          <a:solidFill>
            <a:schemeClr val="bg1"/>
          </a:solidFill>
        </p:spPr>
        <p:txBody>
          <a:bodyPr>
            <a:normAutofit fontScale="90000"/>
          </a:bodyPr>
          <a:lstStyle/>
          <a:p>
            <a:pPr algn="ctr"/>
            <a:r>
              <a:rPr lang="de-DE" sz="4000" b="1" dirty="0">
                <a:solidFill>
                  <a:srgbClr val="006B95"/>
                </a:solidFill>
              </a:rPr>
              <a:t>Kurse in Kursräumen:</a:t>
            </a:r>
            <a:br>
              <a:rPr lang="de-DE" sz="4000" b="1" dirty="0">
                <a:solidFill>
                  <a:srgbClr val="006B95"/>
                </a:solidFill>
              </a:rPr>
            </a:br>
            <a:r>
              <a:rPr lang="de-DE" sz="4000" b="1" dirty="0">
                <a:solidFill>
                  <a:srgbClr val="006B95"/>
                </a:solidFill>
              </a:rPr>
              <a:t>Sketchnote-Kurse</a:t>
            </a:r>
          </a:p>
        </p:txBody>
      </p:sp>
      <p:pic>
        <p:nvPicPr>
          <p:cNvPr id="3" name="Grafi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39611" y="1118615"/>
            <a:ext cx="7093603" cy="4620769"/>
          </a:xfrm>
          <a:prstGeom prst="rect">
            <a:avLst/>
          </a:prstGeom>
        </p:spPr>
      </p:pic>
    </p:spTree>
    <p:extLst>
      <p:ext uri="{BB962C8B-B14F-4D97-AF65-F5344CB8AC3E}">
        <p14:creationId xmlns:p14="http://schemas.microsoft.com/office/powerpoint/2010/main" val="418175169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35935" y="48768"/>
            <a:ext cx="7680961" cy="931975"/>
          </a:xfrm>
          <a:solidFill>
            <a:schemeClr val="bg1"/>
          </a:solidFill>
        </p:spPr>
        <p:txBody>
          <a:bodyPr>
            <a:normAutofit fontScale="90000"/>
          </a:bodyPr>
          <a:lstStyle/>
          <a:p>
            <a:pPr algn="ctr"/>
            <a:r>
              <a:rPr lang="de-DE" sz="4000" b="1" dirty="0">
                <a:solidFill>
                  <a:srgbClr val="006B95"/>
                </a:solidFill>
              </a:rPr>
              <a:t>Kurse in Kursräumen:</a:t>
            </a:r>
            <a:br>
              <a:rPr lang="de-DE" sz="4000" b="1" dirty="0">
                <a:solidFill>
                  <a:srgbClr val="006B95"/>
                </a:solidFill>
              </a:rPr>
            </a:br>
            <a:r>
              <a:rPr lang="de-DE" sz="4000" b="1" dirty="0">
                <a:solidFill>
                  <a:srgbClr val="006B95"/>
                </a:solidFill>
              </a:rPr>
              <a:t>Methodenwerkzeuge</a:t>
            </a:r>
          </a:p>
        </p:txBody>
      </p:sp>
      <p:pic>
        <p:nvPicPr>
          <p:cNvPr id="4" name="Grafik 3"/>
          <p:cNvPicPr>
            <a:picLocks noChangeAspect="1"/>
          </p:cNvPicPr>
          <p:nvPr/>
        </p:nvPicPr>
        <p:blipFill>
          <a:blip r:embed="rId2"/>
          <a:stretch>
            <a:fillRect/>
          </a:stretch>
        </p:blipFill>
        <p:spPr>
          <a:xfrm>
            <a:off x="450730" y="1116134"/>
            <a:ext cx="10391776" cy="4660411"/>
          </a:xfrm>
          <a:prstGeom prst="rect">
            <a:avLst/>
          </a:prstGeom>
        </p:spPr>
      </p:pic>
      <p:sp>
        <p:nvSpPr>
          <p:cNvPr id="5" name="Rechteck 4">
            <a:extLst>
              <a:ext uri="{FF2B5EF4-FFF2-40B4-BE49-F238E27FC236}">
                <a16:creationId xmlns:a16="http://schemas.microsoft.com/office/drawing/2014/main" id="{38D32A46-D6D7-D4DF-945C-106C166F2B5F}"/>
              </a:ext>
            </a:extLst>
          </p:cNvPr>
          <p:cNvSpPr/>
          <p:nvPr/>
        </p:nvSpPr>
        <p:spPr>
          <a:xfrm>
            <a:off x="7033747" y="2449902"/>
            <a:ext cx="1687558" cy="1515096"/>
          </a:xfrm>
          <a:prstGeom prst="rect">
            <a:avLst/>
          </a:prstGeom>
          <a:noFill/>
          <a:ln w="508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48435351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679879" y="79961"/>
            <a:ext cx="9097594" cy="931975"/>
          </a:xfrm>
          <a:solidFill>
            <a:schemeClr val="bg1"/>
          </a:solidFill>
        </p:spPr>
        <p:txBody>
          <a:bodyPr>
            <a:normAutofit fontScale="90000"/>
          </a:bodyPr>
          <a:lstStyle/>
          <a:p>
            <a:pPr algn="ctr"/>
            <a:r>
              <a:rPr lang="de-DE" sz="4000" b="1" dirty="0">
                <a:solidFill>
                  <a:srgbClr val="006B95"/>
                </a:solidFill>
              </a:rPr>
              <a:t>Kurse in Kursräumen:</a:t>
            </a:r>
            <a:br>
              <a:rPr lang="de-DE" sz="4000" b="1" dirty="0">
                <a:solidFill>
                  <a:srgbClr val="006B95"/>
                </a:solidFill>
              </a:rPr>
            </a:br>
            <a:r>
              <a:rPr lang="de-DE" sz="4000" b="1" dirty="0">
                <a:solidFill>
                  <a:srgbClr val="006B95"/>
                </a:solidFill>
              </a:rPr>
              <a:t>Der Redekompass</a:t>
            </a:r>
          </a:p>
        </p:txBody>
      </p:sp>
      <p:pic>
        <p:nvPicPr>
          <p:cNvPr id="4" name="Grafik 3"/>
          <p:cNvPicPr>
            <a:picLocks noChangeAspect="1"/>
          </p:cNvPicPr>
          <p:nvPr/>
        </p:nvPicPr>
        <p:blipFill>
          <a:blip r:embed="rId2"/>
          <a:stretch>
            <a:fillRect/>
          </a:stretch>
        </p:blipFill>
        <p:spPr>
          <a:xfrm>
            <a:off x="0" y="1011936"/>
            <a:ext cx="5790339" cy="4943109"/>
          </a:xfrm>
          <a:prstGeom prst="rect">
            <a:avLst/>
          </a:prstGeom>
        </p:spPr>
      </p:pic>
      <p:pic>
        <p:nvPicPr>
          <p:cNvPr id="3" name="Grafik 2"/>
          <p:cNvPicPr>
            <a:picLocks noChangeAspect="1"/>
          </p:cNvPicPr>
          <p:nvPr/>
        </p:nvPicPr>
        <p:blipFill>
          <a:blip r:embed="rId3"/>
          <a:stretch>
            <a:fillRect/>
          </a:stretch>
        </p:blipFill>
        <p:spPr>
          <a:xfrm>
            <a:off x="10047872" y="1113918"/>
            <a:ext cx="2098117" cy="4652883"/>
          </a:xfrm>
          <a:prstGeom prst="rect">
            <a:avLst/>
          </a:prstGeom>
        </p:spPr>
      </p:pic>
    </p:spTree>
    <p:extLst>
      <p:ext uri="{BB962C8B-B14F-4D97-AF65-F5344CB8AC3E}">
        <p14:creationId xmlns:p14="http://schemas.microsoft.com/office/powerpoint/2010/main" val="287318293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35935" y="48768"/>
            <a:ext cx="7680961" cy="931975"/>
          </a:xfrm>
          <a:solidFill>
            <a:schemeClr val="bg1"/>
          </a:solidFill>
        </p:spPr>
        <p:txBody>
          <a:bodyPr>
            <a:normAutofit fontScale="90000"/>
          </a:bodyPr>
          <a:lstStyle/>
          <a:p>
            <a:pPr algn="ctr"/>
            <a:r>
              <a:rPr lang="de-DE" sz="4000" b="1" dirty="0">
                <a:solidFill>
                  <a:srgbClr val="006B95"/>
                </a:solidFill>
              </a:rPr>
              <a:t>Kurse in Kursräumen:</a:t>
            </a:r>
            <a:br>
              <a:rPr lang="de-DE" sz="4000" b="1" dirty="0">
                <a:solidFill>
                  <a:srgbClr val="006B95"/>
                </a:solidFill>
              </a:rPr>
            </a:br>
            <a:r>
              <a:rPr lang="de-DE" sz="4000" b="1" dirty="0">
                <a:solidFill>
                  <a:srgbClr val="006B95"/>
                </a:solidFill>
              </a:rPr>
              <a:t>Methodenwerkzeuge</a:t>
            </a:r>
          </a:p>
        </p:txBody>
      </p:sp>
      <p:pic>
        <p:nvPicPr>
          <p:cNvPr id="4" name="Grafik 3"/>
          <p:cNvPicPr>
            <a:picLocks noChangeAspect="1"/>
          </p:cNvPicPr>
          <p:nvPr/>
        </p:nvPicPr>
        <p:blipFill>
          <a:blip r:embed="rId2"/>
          <a:stretch>
            <a:fillRect/>
          </a:stretch>
        </p:blipFill>
        <p:spPr>
          <a:xfrm>
            <a:off x="450730" y="1116134"/>
            <a:ext cx="10391776" cy="4660411"/>
          </a:xfrm>
          <a:prstGeom prst="rect">
            <a:avLst/>
          </a:prstGeom>
        </p:spPr>
      </p:pic>
      <p:sp>
        <p:nvSpPr>
          <p:cNvPr id="5" name="Rechteck 4">
            <a:extLst>
              <a:ext uri="{FF2B5EF4-FFF2-40B4-BE49-F238E27FC236}">
                <a16:creationId xmlns:a16="http://schemas.microsoft.com/office/drawing/2014/main" id="{38D32A46-D6D7-D4DF-945C-106C166F2B5F}"/>
              </a:ext>
            </a:extLst>
          </p:cNvPr>
          <p:cNvSpPr/>
          <p:nvPr/>
        </p:nvSpPr>
        <p:spPr>
          <a:xfrm>
            <a:off x="2737793" y="3933646"/>
            <a:ext cx="1687558" cy="1515096"/>
          </a:xfrm>
          <a:prstGeom prst="rect">
            <a:avLst/>
          </a:prstGeom>
          <a:noFill/>
          <a:ln w="508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 name="Grafik 2"/>
          <p:cNvPicPr>
            <a:picLocks noChangeAspect="1"/>
          </p:cNvPicPr>
          <p:nvPr/>
        </p:nvPicPr>
        <p:blipFill>
          <a:blip r:embed="rId3"/>
          <a:stretch>
            <a:fillRect/>
          </a:stretch>
        </p:blipFill>
        <p:spPr>
          <a:xfrm>
            <a:off x="7004286" y="3933646"/>
            <a:ext cx="1737511" cy="1566808"/>
          </a:xfrm>
          <a:prstGeom prst="rect">
            <a:avLst/>
          </a:prstGeom>
        </p:spPr>
      </p:pic>
    </p:spTree>
    <p:extLst>
      <p:ext uri="{BB962C8B-B14F-4D97-AF65-F5344CB8AC3E}">
        <p14:creationId xmlns:p14="http://schemas.microsoft.com/office/powerpoint/2010/main" val="342051421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35935" y="48768"/>
            <a:ext cx="7680961" cy="931975"/>
          </a:xfrm>
          <a:solidFill>
            <a:schemeClr val="bg1"/>
          </a:solidFill>
        </p:spPr>
        <p:txBody>
          <a:bodyPr>
            <a:normAutofit/>
          </a:bodyPr>
          <a:lstStyle/>
          <a:p>
            <a:pPr algn="ctr"/>
            <a:r>
              <a:rPr lang="de-DE" sz="4000" b="1" dirty="0">
                <a:solidFill>
                  <a:srgbClr val="006B95"/>
                </a:solidFill>
              </a:rPr>
              <a:t>Klebezettelchen</a:t>
            </a:r>
          </a:p>
        </p:txBody>
      </p:sp>
      <p:pic>
        <p:nvPicPr>
          <p:cNvPr id="7" name="Grafik 6">
            <a:extLst>
              <a:ext uri="{FF2B5EF4-FFF2-40B4-BE49-F238E27FC236}">
                <a16:creationId xmlns:a16="http://schemas.microsoft.com/office/drawing/2014/main" id="{5724E2D7-DAC6-76B1-B38E-A686E3017653}"/>
              </a:ext>
            </a:extLst>
          </p:cNvPr>
          <p:cNvPicPr>
            <a:picLocks noChangeAspect="1"/>
          </p:cNvPicPr>
          <p:nvPr/>
        </p:nvPicPr>
        <p:blipFill rotWithShape="1">
          <a:blip r:embed="rId2"/>
          <a:srcRect l="53696"/>
          <a:stretch/>
        </p:blipFill>
        <p:spPr>
          <a:xfrm>
            <a:off x="77638" y="1192082"/>
            <a:ext cx="3227529" cy="4560099"/>
          </a:xfrm>
          <a:prstGeom prst="rect">
            <a:avLst/>
          </a:prstGeom>
        </p:spPr>
      </p:pic>
      <p:pic>
        <p:nvPicPr>
          <p:cNvPr id="3" name="Grafik 2"/>
          <p:cNvPicPr>
            <a:picLocks noChangeAspect="1"/>
          </p:cNvPicPr>
          <p:nvPr/>
        </p:nvPicPr>
        <p:blipFill>
          <a:blip r:embed="rId3"/>
          <a:stretch>
            <a:fillRect/>
          </a:stretch>
        </p:blipFill>
        <p:spPr>
          <a:xfrm>
            <a:off x="4177252" y="1104181"/>
            <a:ext cx="3552436" cy="4560099"/>
          </a:xfrm>
          <a:prstGeom prst="rect">
            <a:avLst/>
          </a:prstGeom>
        </p:spPr>
      </p:pic>
      <p:pic>
        <p:nvPicPr>
          <p:cNvPr id="4" name="Grafik 3"/>
          <p:cNvPicPr>
            <a:picLocks noChangeAspect="1"/>
          </p:cNvPicPr>
          <p:nvPr/>
        </p:nvPicPr>
        <p:blipFill>
          <a:blip r:embed="rId4"/>
          <a:stretch>
            <a:fillRect/>
          </a:stretch>
        </p:blipFill>
        <p:spPr>
          <a:xfrm>
            <a:off x="8410755" y="1104181"/>
            <a:ext cx="3402131" cy="4644918"/>
          </a:xfrm>
          <a:prstGeom prst="rect">
            <a:avLst/>
          </a:prstGeom>
        </p:spPr>
      </p:pic>
    </p:spTree>
    <p:extLst>
      <p:ext uri="{BB962C8B-B14F-4D97-AF65-F5344CB8AC3E}">
        <p14:creationId xmlns:p14="http://schemas.microsoft.com/office/powerpoint/2010/main" val="43201812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ihandform 6"/>
          <p:cNvSpPr/>
          <p:nvPr/>
        </p:nvSpPr>
        <p:spPr>
          <a:xfrm>
            <a:off x="8758989" y="4150449"/>
            <a:ext cx="1058779" cy="722340"/>
          </a:xfrm>
          <a:custGeom>
            <a:avLst/>
            <a:gdLst>
              <a:gd name="connsiteX0" fmla="*/ 0 w 1058779"/>
              <a:gd name="connsiteY0" fmla="*/ 722340 h 722340"/>
              <a:gd name="connsiteX1" fmla="*/ 649706 w 1058779"/>
              <a:gd name="connsiteY1" fmla="*/ 541867 h 722340"/>
              <a:gd name="connsiteX2" fmla="*/ 649706 w 1058779"/>
              <a:gd name="connsiteY2" fmla="*/ 229046 h 722340"/>
              <a:gd name="connsiteX3" fmla="*/ 637674 w 1058779"/>
              <a:gd name="connsiteY3" fmla="*/ 180919 h 722340"/>
              <a:gd name="connsiteX4" fmla="*/ 974558 w 1058779"/>
              <a:gd name="connsiteY4" fmla="*/ 12477 h 722340"/>
              <a:gd name="connsiteX5" fmla="*/ 986590 w 1058779"/>
              <a:gd name="connsiteY5" fmla="*/ 12477 h 722340"/>
              <a:gd name="connsiteX6" fmla="*/ 1058779 w 1058779"/>
              <a:gd name="connsiteY6" fmla="*/ 12477 h 722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8779" h="722340">
                <a:moveTo>
                  <a:pt x="0" y="722340"/>
                </a:moveTo>
                <a:cubicBezTo>
                  <a:pt x="270711" y="673211"/>
                  <a:pt x="541422" y="624083"/>
                  <a:pt x="649706" y="541867"/>
                </a:cubicBezTo>
                <a:cubicBezTo>
                  <a:pt x="757990" y="459651"/>
                  <a:pt x="651711" y="289204"/>
                  <a:pt x="649706" y="229046"/>
                </a:cubicBezTo>
                <a:cubicBezTo>
                  <a:pt x="647701" y="168888"/>
                  <a:pt x="583532" y="217014"/>
                  <a:pt x="637674" y="180919"/>
                </a:cubicBezTo>
                <a:cubicBezTo>
                  <a:pt x="691816" y="144824"/>
                  <a:pt x="974558" y="12477"/>
                  <a:pt x="974558" y="12477"/>
                </a:cubicBezTo>
                <a:cubicBezTo>
                  <a:pt x="1032711" y="-15597"/>
                  <a:pt x="986590" y="12477"/>
                  <a:pt x="986590" y="12477"/>
                </a:cubicBezTo>
                <a:lnTo>
                  <a:pt x="1058779" y="12477"/>
                </a:ln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Freihandform 5"/>
          <p:cNvSpPr/>
          <p:nvPr/>
        </p:nvSpPr>
        <p:spPr>
          <a:xfrm rot="254014">
            <a:off x="1672389" y="5020991"/>
            <a:ext cx="3392198" cy="587183"/>
          </a:xfrm>
          <a:custGeom>
            <a:avLst/>
            <a:gdLst>
              <a:gd name="connsiteX0" fmla="*/ 0 w 2255173"/>
              <a:gd name="connsiteY0" fmla="*/ 137931 h 765032"/>
              <a:gd name="connsiteX1" fmla="*/ 613611 w 2255173"/>
              <a:gd name="connsiteY1" fmla="*/ 751541 h 765032"/>
              <a:gd name="connsiteX2" fmla="*/ 1082843 w 2255173"/>
              <a:gd name="connsiteY2" fmla="*/ 498878 h 765032"/>
              <a:gd name="connsiteX3" fmla="*/ 1419727 w 2255173"/>
              <a:gd name="connsiteY3" fmla="*/ 583099 h 765032"/>
              <a:gd name="connsiteX4" fmla="*/ 1876927 w 2255173"/>
              <a:gd name="connsiteY4" fmla="*/ 763573 h 765032"/>
              <a:gd name="connsiteX5" fmla="*/ 2237874 w 2255173"/>
              <a:gd name="connsiteY5" fmla="*/ 474815 h 765032"/>
              <a:gd name="connsiteX6" fmla="*/ 2201779 w 2255173"/>
              <a:gd name="connsiteY6" fmla="*/ 41678 h 765032"/>
              <a:gd name="connsiteX7" fmla="*/ 2213811 w 2255173"/>
              <a:gd name="connsiteY7" fmla="*/ 41678 h 765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55173" h="765032">
                <a:moveTo>
                  <a:pt x="0" y="137931"/>
                </a:moveTo>
                <a:cubicBezTo>
                  <a:pt x="216568" y="414657"/>
                  <a:pt x="433137" y="691383"/>
                  <a:pt x="613611" y="751541"/>
                </a:cubicBezTo>
                <a:cubicBezTo>
                  <a:pt x="794085" y="811699"/>
                  <a:pt x="948490" y="526952"/>
                  <a:pt x="1082843" y="498878"/>
                </a:cubicBezTo>
                <a:cubicBezTo>
                  <a:pt x="1217196" y="470804"/>
                  <a:pt x="1287380" y="538983"/>
                  <a:pt x="1419727" y="583099"/>
                </a:cubicBezTo>
                <a:cubicBezTo>
                  <a:pt x="1552074" y="627215"/>
                  <a:pt x="1740569" y="781620"/>
                  <a:pt x="1876927" y="763573"/>
                </a:cubicBezTo>
                <a:cubicBezTo>
                  <a:pt x="2013285" y="745526"/>
                  <a:pt x="2183732" y="595131"/>
                  <a:pt x="2237874" y="474815"/>
                </a:cubicBezTo>
                <a:cubicBezTo>
                  <a:pt x="2292016" y="354499"/>
                  <a:pt x="2201779" y="41678"/>
                  <a:pt x="2201779" y="41678"/>
                </a:cubicBezTo>
                <a:cubicBezTo>
                  <a:pt x="2197769" y="-30511"/>
                  <a:pt x="2205790" y="5583"/>
                  <a:pt x="2213811" y="41678"/>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Freihandform 4"/>
          <p:cNvSpPr/>
          <p:nvPr/>
        </p:nvSpPr>
        <p:spPr>
          <a:xfrm>
            <a:off x="8915400" y="2129589"/>
            <a:ext cx="1559515" cy="1371600"/>
          </a:xfrm>
          <a:custGeom>
            <a:avLst/>
            <a:gdLst>
              <a:gd name="connsiteX0" fmla="*/ 866274 w 1559515"/>
              <a:gd name="connsiteY0" fmla="*/ 0 h 1371600"/>
              <a:gd name="connsiteX1" fmla="*/ 1552074 w 1559515"/>
              <a:gd name="connsiteY1" fmla="*/ 637674 h 1371600"/>
              <a:gd name="connsiteX2" fmla="*/ 1215189 w 1559515"/>
              <a:gd name="connsiteY2" fmla="*/ 974558 h 1371600"/>
              <a:gd name="connsiteX3" fmla="*/ 974558 w 1559515"/>
              <a:gd name="connsiteY3" fmla="*/ 505327 h 1371600"/>
              <a:gd name="connsiteX4" fmla="*/ 890337 w 1559515"/>
              <a:gd name="connsiteY4" fmla="*/ 1167064 h 1371600"/>
              <a:gd name="connsiteX5" fmla="*/ 0 w 1559515"/>
              <a:gd name="connsiteY5" fmla="*/ 137160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9515" h="1371600">
                <a:moveTo>
                  <a:pt x="866274" y="0"/>
                </a:moveTo>
                <a:cubicBezTo>
                  <a:pt x="1180098" y="237624"/>
                  <a:pt x="1493922" y="475248"/>
                  <a:pt x="1552074" y="637674"/>
                </a:cubicBezTo>
                <a:cubicBezTo>
                  <a:pt x="1610227" y="800100"/>
                  <a:pt x="1311442" y="996616"/>
                  <a:pt x="1215189" y="974558"/>
                </a:cubicBezTo>
                <a:cubicBezTo>
                  <a:pt x="1118936" y="952500"/>
                  <a:pt x="1028700" y="473243"/>
                  <a:pt x="974558" y="505327"/>
                </a:cubicBezTo>
                <a:cubicBezTo>
                  <a:pt x="920416" y="537411"/>
                  <a:pt x="1052763" y="1022685"/>
                  <a:pt x="890337" y="1167064"/>
                </a:cubicBezTo>
                <a:cubicBezTo>
                  <a:pt x="727911" y="1311443"/>
                  <a:pt x="363955" y="1341521"/>
                  <a:pt x="0" y="1371600"/>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Freihandform 3"/>
          <p:cNvSpPr/>
          <p:nvPr/>
        </p:nvSpPr>
        <p:spPr>
          <a:xfrm>
            <a:off x="7820526" y="138586"/>
            <a:ext cx="2070283" cy="1148793"/>
          </a:xfrm>
          <a:custGeom>
            <a:avLst/>
            <a:gdLst>
              <a:gd name="connsiteX0" fmla="*/ 0 w 2070283"/>
              <a:gd name="connsiteY0" fmla="*/ 1148793 h 1148793"/>
              <a:gd name="connsiteX1" fmla="*/ 782053 w 2070283"/>
              <a:gd name="connsiteY1" fmla="*/ 77982 h 1148793"/>
              <a:gd name="connsiteX2" fmla="*/ 336885 w 2070283"/>
              <a:gd name="connsiteY2" fmla="*/ 114077 h 1148793"/>
              <a:gd name="connsiteX3" fmla="*/ 1275348 w 2070283"/>
              <a:gd name="connsiteY3" fmla="*/ 366740 h 1148793"/>
              <a:gd name="connsiteX4" fmla="*/ 1840832 w 2070283"/>
              <a:gd name="connsiteY4" fmla="*/ 559246 h 1148793"/>
              <a:gd name="connsiteX5" fmla="*/ 2057400 w 2070283"/>
              <a:gd name="connsiteY5" fmla="*/ 1088635 h 1148793"/>
              <a:gd name="connsiteX6" fmla="*/ 2045369 w 2070283"/>
              <a:gd name="connsiteY6" fmla="*/ 1028477 h 1148793"/>
              <a:gd name="connsiteX7" fmla="*/ 2045369 w 2070283"/>
              <a:gd name="connsiteY7" fmla="*/ 1064572 h 1148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0283" h="1148793">
                <a:moveTo>
                  <a:pt x="0" y="1148793"/>
                </a:moveTo>
                <a:cubicBezTo>
                  <a:pt x="362953" y="699614"/>
                  <a:pt x="725906" y="250435"/>
                  <a:pt x="782053" y="77982"/>
                </a:cubicBezTo>
                <a:cubicBezTo>
                  <a:pt x="838200" y="-94471"/>
                  <a:pt x="254669" y="65951"/>
                  <a:pt x="336885" y="114077"/>
                </a:cubicBezTo>
                <a:cubicBezTo>
                  <a:pt x="419101" y="162203"/>
                  <a:pt x="1024690" y="292545"/>
                  <a:pt x="1275348" y="366740"/>
                </a:cubicBezTo>
                <a:cubicBezTo>
                  <a:pt x="1526006" y="440935"/>
                  <a:pt x="1710490" y="438930"/>
                  <a:pt x="1840832" y="559246"/>
                </a:cubicBezTo>
                <a:cubicBezTo>
                  <a:pt x="1971174" y="679562"/>
                  <a:pt x="2023311" y="1010430"/>
                  <a:pt x="2057400" y="1088635"/>
                </a:cubicBezTo>
                <a:cubicBezTo>
                  <a:pt x="2091489" y="1166840"/>
                  <a:pt x="2047374" y="1032487"/>
                  <a:pt x="2045369" y="1028477"/>
                </a:cubicBezTo>
                <a:cubicBezTo>
                  <a:pt x="2043364" y="1024467"/>
                  <a:pt x="2044366" y="1044519"/>
                  <a:pt x="2045369" y="1064572"/>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 name="Freihandform 43"/>
          <p:cNvSpPr/>
          <p:nvPr/>
        </p:nvSpPr>
        <p:spPr>
          <a:xfrm>
            <a:off x="6208295" y="4072090"/>
            <a:ext cx="2046570" cy="1330093"/>
          </a:xfrm>
          <a:custGeom>
            <a:avLst/>
            <a:gdLst>
              <a:gd name="connsiteX0" fmla="*/ 0 w 2046570"/>
              <a:gd name="connsiteY0" fmla="*/ 247247 h 1330093"/>
              <a:gd name="connsiteX1" fmla="*/ 613610 w 2046570"/>
              <a:gd name="connsiteY1" fmla="*/ 18647 h 1330093"/>
              <a:gd name="connsiteX2" fmla="*/ 1179094 w 2046570"/>
              <a:gd name="connsiteY2" fmla="*/ 680384 h 1330093"/>
              <a:gd name="connsiteX3" fmla="*/ 1347537 w 2046570"/>
              <a:gd name="connsiteY3" fmla="*/ 1330089 h 1330093"/>
              <a:gd name="connsiteX4" fmla="*/ 1985210 w 2046570"/>
              <a:gd name="connsiteY4" fmla="*/ 692415 h 1330093"/>
              <a:gd name="connsiteX5" fmla="*/ 1985210 w 2046570"/>
              <a:gd name="connsiteY5" fmla="*/ 680384 h 133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6570" h="1330093">
                <a:moveTo>
                  <a:pt x="0" y="247247"/>
                </a:moveTo>
                <a:cubicBezTo>
                  <a:pt x="208547" y="96852"/>
                  <a:pt x="417094" y="-53543"/>
                  <a:pt x="613610" y="18647"/>
                </a:cubicBezTo>
                <a:cubicBezTo>
                  <a:pt x="810126" y="90836"/>
                  <a:pt x="1056773" y="461810"/>
                  <a:pt x="1179094" y="680384"/>
                </a:cubicBezTo>
                <a:cubicBezTo>
                  <a:pt x="1301415" y="898958"/>
                  <a:pt x="1213184" y="1328084"/>
                  <a:pt x="1347537" y="1330089"/>
                </a:cubicBezTo>
                <a:cubicBezTo>
                  <a:pt x="1481890" y="1332094"/>
                  <a:pt x="1985210" y="692415"/>
                  <a:pt x="1985210" y="692415"/>
                </a:cubicBezTo>
                <a:cubicBezTo>
                  <a:pt x="2091489" y="584131"/>
                  <a:pt x="2038349" y="632257"/>
                  <a:pt x="1985210" y="680384"/>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Freihandform 41"/>
          <p:cNvSpPr/>
          <p:nvPr/>
        </p:nvSpPr>
        <p:spPr>
          <a:xfrm>
            <a:off x="221051" y="3016726"/>
            <a:ext cx="2943254" cy="1773703"/>
          </a:xfrm>
          <a:custGeom>
            <a:avLst/>
            <a:gdLst>
              <a:gd name="connsiteX0" fmla="*/ 2943254 w 2943254"/>
              <a:gd name="connsiteY0" fmla="*/ 484463 h 1773703"/>
              <a:gd name="connsiteX1" fmla="*/ 1114454 w 2943254"/>
              <a:gd name="connsiteY1" fmla="*/ 376179 h 1773703"/>
              <a:gd name="connsiteX2" fmla="*/ 1451338 w 2943254"/>
              <a:gd name="connsiteY2" fmla="*/ 15232 h 1773703"/>
              <a:gd name="connsiteX3" fmla="*/ 2089012 w 2943254"/>
              <a:gd name="connsiteY3" fmla="*/ 123516 h 1773703"/>
              <a:gd name="connsiteX4" fmla="*/ 224117 w 2943254"/>
              <a:gd name="connsiteY4" fmla="*/ 628842 h 1773703"/>
              <a:gd name="connsiteX5" fmla="*/ 115833 w 2943254"/>
              <a:gd name="connsiteY5" fmla="*/ 1615432 h 1773703"/>
              <a:gd name="connsiteX6" fmla="*/ 970075 w 2943254"/>
              <a:gd name="connsiteY6" fmla="*/ 1759811 h 1773703"/>
              <a:gd name="connsiteX7" fmla="*/ 982107 w 2943254"/>
              <a:gd name="connsiteY7" fmla="*/ 1759811 h 177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43254" h="1773703">
                <a:moveTo>
                  <a:pt x="2943254" y="484463"/>
                </a:moveTo>
                <a:cubicBezTo>
                  <a:pt x="2153180" y="469423"/>
                  <a:pt x="1363107" y="454384"/>
                  <a:pt x="1114454" y="376179"/>
                </a:cubicBezTo>
                <a:cubicBezTo>
                  <a:pt x="865801" y="297974"/>
                  <a:pt x="1288912" y="57342"/>
                  <a:pt x="1451338" y="15232"/>
                </a:cubicBezTo>
                <a:cubicBezTo>
                  <a:pt x="1613764" y="-26878"/>
                  <a:pt x="2293549" y="21248"/>
                  <a:pt x="2089012" y="123516"/>
                </a:cubicBezTo>
                <a:cubicBezTo>
                  <a:pt x="1884475" y="225784"/>
                  <a:pt x="552980" y="380189"/>
                  <a:pt x="224117" y="628842"/>
                </a:cubicBezTo>
                <a:cubicBezTo>
                  <a:pt x="-104746" y="877495"/>
                  <a:pt x="-8493" y="1426937"/>
                  <a:pt x="115833" y="1615432"/>
                </a:cubicBezTo>
                <a:cubicBezTo>
                  <a:pt x="240159" y="1803927"/>
                  <a:pt x="970075" y="1759811"/>
                  <a:pt x="970075" y="1759811"/>
                </a:cubicBezTo>
                <a:cubicBezTo>
                  <a:pt x="1114454" y="1783874"/>
                  <a:pt x="1048280" y="1771842"/>
                  <a:pt x="982107" y="1759811"/>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Freihandform 40"/>
          <p:cNvSpPr/>
          <p:nvPr/>
        </p:nvSpPr>
        <p:spPr>
          <a:xfrm>
            <a:off x="4501918" y="2509427"/>
            <a:ext cx="3427012" cy="916555"/>
          </a:xfrm>
          <a:custGeom>
            <a:avLst/>
            <a:gdLst>
              <a:gd name="connsiteX0" fmla="*/ 2490536 w 2490536"/>
              <a:gd name="connsiteY0" fmla="*/ 944618 h 1403102"/>
              <a:gd name="connsiteX1" fmla="*/ 1479884 w 2490536"/>
              <a:gd name="connsiteY1" fmla="*/ 776176 h 1403102"/>
              <a:gd name="connsiteX2" fmla="*/ 1094873 w 2490536"/>
              <a:gd name="connsiteY2" fmla="*/ 162566 h 1403102"/>
              <a:gd name="connsiteX3" fmla="*/ 1491915 w 2490536"/>
              <a:gd name="connsiteY3" fmla="*/ 18187 h 1403102"/>
              <a:gd name="connsiteX4" fmla="*/ 1648326 w 2490536"/>
              <a:gd name="connsiteY4" fmla="*/ 487418 h 1403102"/>
              <a:gd name="connsiteX5" fmla="*/ 1082842 w 2490536"/>
              <a:gd name="connsiteY5" fmla="*/ 1257439 h 1403102"/>
              <a:gd name="connsiteX6" fmla="*/ 0 w 2490536"/>
              <a:gd name="connsiteY6" fmla="*/ 1401818 h 1403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0536" h="1403102">
                <a:moveTo>
                  <a:pt x="2490536" y="944618"/>
                </a:moveTo>
                <a:cubicBezTo>
                  <a:pt x="2101515" y="925568"/>
                  <a:pt x="1712494" y="906518"/>
                  <a:pt x="1479884" y="776176"/>
                </a:cubicBezTo>
                <a:cubicBezTo>
                  <a:pt x="1247274" y="645834"/>
                  <a:pt x="1092868" y="288897"/>
                  <a:pt x="1094873" y="162566"/>
                </a:cubicBezTo>
                <a:cubicBezTo>
                  <a:pt x="1096878" y="36235"/>
                  <a:pt x="1399673" y="-35955"/>
                  <a:pt x="1491915" y="18187"/>
                </a:cubicBezTo>
                <a:cubicBezTo>
                  <a:pt x="1584157" y="72329"/>
                  <a:pt x="1716505" y="280876"/>
                  <a:pt x="1648326" y="487418"/>
                </a:cubicBezTo>
                <a:cubicBezTo>
                  <a:pt x="1580147" y="693960"/>
                  <a:pt x="1357563" y="1105039"/>
                  <a:pt x="1082842" y="1257439"/>
                </a:cubicBezTo>
                <a:cubicBezTo>
                  <a:pt x="808121" y="1409839"/>
                  <a:pt x="404060" y="1405828"/>
                  <a:pt x="0" y="1401818"/>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Freihandform 26"/>
          <p:cNvSpPr/>
          <p:nvPr/>
        </p:nvSpPr>
        <p:spPr>
          <a:xfrm>
            <a:off x="4319337" y="191679"/>
            <a:ext cx="2319618" cy="1613755"/>
          </a:xfrm>
          <a:custGeom>
            <a:avLst/>
            <a:gdLst>
              <a:gd name="connsiteX0" fmla="*/ 0 w 2319618"/>
              <a:gd name="connsiteY0" fmla="*/ 638500 h 1613755"/>
              <a:gd name="connsiteX1" fmla="*/ 216568 w 2319618"/>
              <a:gd name="connsiteY1" fmla="*/ 24889 h 1613755"/>
              <a:gd name="connsiteX2" fmla="*/ 661737 w 2319618"/>
              <a:gd name="connsiteY2" fmla="*/ 265521 h 1613755"/>
              <a:gd name="connsiteX3" fmla="*/ 1179095 w 2319618"/>
              <a:gd name="connsiteY3" fmla="*/ 373805 h 1613755"/>
              <a:gd name="connsiteX4" fmla="*/ 1263316 w 2319618"/>
              <a:gd name="connsiteY4" fmla="*/ 12858 h 1613755"/>
              <a:gd name="connsiteX5" fmla="*/ 1540042 w 2319618"/>
              <a:gd name="connsiteY5" fmla="*/ 229426 h 1613755"/>
              <a:gd name="connsiteX6" fmla="*/ 1323474 w 2319618"/>
              <a:gd name="connsiteY6" fmla="*/ 1564932 h 1613755"/>
              <a:gd name="connsiteX7" fmla="*/ 1034716 w 2319618"/>
              <a:gd name="connsiteY7" fmla="*/ 1288205 h 1613755"/>
              <a:gd name="connsiteX8" fmla="*/ 1251284 w 2319618"/>
              <a:gd name="connsiteY8" fmla="*/ 951321 h 1613755"/>
              <a:gd name="connsiteX9" fmla="*/ 2225842 w 2319618"/>
              <a:gd name="connsiteY9" fmla="*/ 746784 h 1613755"/>
              <a:gd name="connsiteX10" fmla="*/ 2225842 w 2319618"/>
              <a:gd name="connsiteY10" fmla="*/ 722721 h 1613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19618" h="1613755">
                <a:moveTo>
                  <a:pt x="0" y="638500"/>
                </a:moveTo>
                <a:cubicBezTo>
                  <a:pt x="53139" y="362776"/>
                  <a:pt x="106279" y="87052"/>
                  <a:pt x="216568" y="24889"/>
                </a:cubicBezTo>
                <a:cubicBezTo>
                  <a:pt x="326857" y="-37274"/>
                  <a:pt x="501316" y="207368"/>
                  <a:pt x="661737" y="265521"/>
                </a:cubicBezTo>
                <a:cubicBezTo>
                  <a:pt x="822158" y="323674"/>
                  <a:pt x="1078832" y="415915"/>
                  <a:pt x="1179095" y="373805"/>
                </a:cubicBezTo>
                <a:cubicBezTo>
                  <a:pt x="1279358" y="331695"/>
                  <a:pt x="1203158" y="36921"/>
                  <a:pt x="1263316" y="12858"/>
                </a:cubicBezTo>
                <a:cubicBezTo>
                  <a:pt x="1323474" y="-11205"/>
                  <a:pt x="1530016" y="-29253"/>
                  <a:pt x="1540042" y="229426"/>
                </a:cubicBezTo>
                <a:cubicBezTo>
                  <a:pt x="1550068" y="488105"/>
                  <a:pt x="1407695" y="1388469"/>
                  <a:pt x="1323474" y="1564932"/>
                </a:cubicBezTo>
                <a:cubicBezTo>
                  <a:pt x="1239253" y="1741395"/>
                  <a:pt x="1046748" y="1390474"/>
                  <a:pt x="1034716" y="1288205"/>
                </a:cubicBezTo>
                <a:cubicBezTo>
                  <a:pt x="1022684" y="1185937"/>
                  <a:pt x="1052763" y="1041558"/>
                  <a:pt x="1251284" y="951321"/>
                </a:cubicBezTo>
                <a:cubicBezTo>
                  <a:pt x="1449805" y="861084"/>
                  <a:pt x="2225842" y="746784"/>
                  <a:pt x="2225842" y="746784"/>
                </a:cubicBezTo>
                <a:cubicBezTo>
                  <a:pt x="2388268" y="708684"/>
                  <a:pt x="2307055" y="715702"/>
                  <a:pt x="2225842" y="722721"/>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Freihandform 25"/>
          <p:cNvSpPr/>
          <p:nvPr/>
        </p:nvSpPr>
        <p:spPr>
          <a:xfrm>
            <a:off x="1181819" y="420682"/>
            <a:ext cx="2380890" cy="1399492"/>
          </a:xfrm>
          <a:custGeom>
            <a:avLst/>
            <a:gdLst>
              <a:gd name="connsiteX0" fmla="*/ 0 w 2380890"/>
              <a:gd name="connsiteY0" fmla="*/ 1399492 h 1399492"/>
              <a:gd name="connsiteX1" fmla="*/ 422694 w 2380890"/>
              <a:gd name="connsiteY1" fmla="*/ 2012 h 1399492"/>
              <a:gd name="connsiteX2" fmla="*/ 1250830 w 2380890"/>
              <a:gd name="connsiteY2" fmla="*/ 1080314 h 1399492"/>
              <a:gd name="connsiteX3" fmla="*/ 2380890 w 2380890"/>
              <a:gd name="connsiteY3" fmla="*/ 683499 h 1399492"/>
              <a:gd name="connsiteX4" fmla="*/ 2380890 w 2380890"/>
              <a:gd name="connsiteY4" fmla="*/ 683499 h 1399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0890" h="1399492">
                <a:moveTo>
                  <a:pt x="0" y="1399492"/>
                </a:moveTo>
                <a:cubicBezTo>
                  <a:pt x="107111" y="727350"/>
                  <a:pt x="214222" y="55208"/>
                  <a:pt x="422694" y="2012"/>
                </a:cubicBezTo>
                <a:cubicBezTo>
                  <a:pt x="631166" y="-51184"/>
                  <a:pt x="924464" y="966733"/>
                  <a:pt x="1250830" y="1080314"/>
                </a:cubicBezTo>
                <a:lnTo>
                  <a:pt x="2380890" y="683499"/>
                </a:lnTo>
                <a:lnTo>
                  <a:pt x="2380890" y="683499"/>
                </a:ln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Datumsplatzhalter 1"/>
          <p:cNvSpPr>
            <a:spLocks noGrp="1"/>
          </p:cNvSpPr>
          <p:nvPr>
            <p:ph type="dt" sz="half" idx="10"/>
          </p:nvPr>
        </p:nvSpPr>
        <p:spPr/>
        <p:txBody>
          <a:bodyPr/>
          <a:lstStyle/>
          <a:p>
            <a:fld id="{02BFD2AD-3D3E-4568-A7E3-6AECD1E74508}" type="datetime1">
              <a:rPr lang="de-DE" smtClean="0"/>
              <a:t>03.04.2025</a:t>
            </a:fld>
            <a:endParaRPr lang="de-DE"/>
          </a:p>
        </p:txBody>
      </p:sp>
      <p:sp>
        <p:nvSpPr>
          <p:cNvPr id="3" name="Fußzeilenplatzhalter 2"/>
          <p:cNvSpPr>
            <a:spLocks noGrp="1"/>
          </p:cNvSpPr>
          <p:nvPr>
            <p:ph type="ftr" sz="quarter" idx="11"/>
          </p:nvPr>
        </p:nvSpPr>
        <p:spPr/>
        <p:txBody>
          <a:bodyPr/>
          <a:lstStyle/>
          <a:p>
            <a:r>
              <a:rPr lang="de-DE"/>
              <a:t>Andrea Peter-Wehner</a:t>
            </a:r>
            <a:endParaRPr lang="de-DE" dirty="0"/>
          </a:p>
        </p:txBody>
      </p:sp>
      <p:pic>
        <p:nvPicPr>
          <p:cNvPr id="13" name="Grafik 12"/>
          <p:cNvPicPr>
            <a:picLocks noChangeAspect="1"/>
          </p:cNvPicPr>
          <p:nvPr/>
        </p:nvPicPr>
        <p:blipFill>
          <a:blip r:embed="rId2"/>
          <a:stretch>
            <a:fillRect/>
          </a:stretch>
        </p:blipFill>
        <p:spPr>
          <a:xfrm>
            <a:off x="7924799" y="4381990"/>
            <a:ext cx="1767993" cy="1329043"/>
          </a:xfrm>
          <a:prstGeom prst="rect">
            <a:avLst/>
          </a:prstGeom>
        </p:spPr>
      </p:pic>
      <p:pic>
        <p:nvPicPr>
          <p:cNvPr id="14" name="Grafik 13"/>
          <p:cNvPicPr>
            <a:picLocks noChangeAspect="1"/>
          </p:cNvPicPr>
          <p:nvPr/>
        </p:nvPicPr>
        <p:blipFill>
          <a:blip r:embed="rId3"/>
          <a:stretch>
            <a:fillRect/>
          </a:stretch>
        </p:blipFill>
        <p:spPr>
          <a:xfrm rot="9410483">
            <a:off x="9837662" y="3270522"/>
            <a:ext cx="2338008" cy="2397957"/>
          </a:xfrm>
          <a:prstGeom prst="rect">
            <a:avLst/>
          </a:prstGeom>
        </p:spPr>
      </p:pic>
      <p:sp>
        <p:nvSpPr>
          <p:cNvPr id="21" name="Textfeld 20"/>
          <p:cNvSpPr txBox="1"/>
          <p:nvPr/>
        </p:nvSpPr>
        <p:spPr>
          <a:xfrm>
            <a:off x="545162" y="2357130"/>
            <a:ext cx="1473480" cy="338554"/>
          </a:xfrm>
          <a:prstGeom prst="rect">
            <a:avLst/>
          </a:prstGeom>
          <a:noFill/>
        </p:spPr>
        <p:txBody>
          <a:bodyPr wrap="none" rtlCol="0">
            <a:spAutoFit/>
          </a:bodyPr>
          <a:lstStyle/>
          <a:p>
            <a:r>
              <a:rPr lang="de-DE" sz="1600" dirty="0">
                <a:solidFill>
                  <a:srgbClr val="006B95"/>
                </a:solidFill>
              </a:rPr>
              <a:t>Das Nim-Spiel</a:t>
            </a:r>
          </a:p>
        </p:txBody>
      </p:sp>
      <p:sp>
        <p:nvSpPr>
          <p:cNvPr id="24" name="Textfeld 23"/>
          <p:cNvSpPr txBox="1"/>
          <p:nvPr/>
        </p:nvSpPr>
        <p:spPr>
          <a:xfrm>
            <a:off x="7974643" y="5312137"/>
            <a:ext cx="1627882" cy="338554"/>
          </a:xfrm>
          <a:prstGeom prst="rect">
            <a:avLst/>
          </a:prstGeom>
          <a:noFill/>
        </p:spPr>
        <p:txBody>
          <a:bodyPr wrap="none" rtlCol="0">
            <a:spAutoFit/>
          </a:bodyPr>
          <a:lstStyle/>
          <a:p>
            <a:r>
              <a:rPr lang="de-DE" sz="1600" dirty="0">
                <a:solidFill>
                  <a:srgbClr val="006B95"/>
                </a:solidFill>
              </a:rPr>
              <a:t>Digitale Drehtür</a:t>
            </a:r>
          </a:p>
        </p:txBody>
      </p:sp>
      <p:pic>
        <p:nvPicPr>
          <p:cNvPr id="32"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1628" y="594597"/>
            <a:ext cx="1838861" cy="219156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76959" y="447372"/>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36" name="Textfeld 35"/>
          <p:cNvSpPr txBox="1"/>
          <p:nvPr/>
        </p:nvSpPr>
        <p:spPr>
          <a:xfrm>
            <a:off x="2620221" y="2198072"/>
            <a:ext cx="1625510" cy="307777"/>
          </a:xfrm>
          <a:prstGeom prst="rect">
            <a:avLst/>
          </a:prstGeom>
          <a:noFill/>
        </p:spPr>
        <p:txBody>
          <a:bodyPr wrap="none" rtlCol="0">
            <a:spAutoFit/>
          </a:bodyPr>
          <a:lstStyle/>
          <a:p>
            <a:pPr algn="ctr"/>
            <a:r>
              <a:rPr lang="de-DE" sz="1400" dirty="0">
                <a:solidFill>
                  <a:srgbClr val="006B95"/>
                </a:solidFill>
              </a:rPr>
              <a:t>Die Webakademie</a:t>
            </a:r>
          </a:p>
        </p:txBody>
      </p:sp>
      <p:pic>
        <p:nvPicPr>
          <p:cNvPr id="37" name="Grafik 3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8851633">
            <a:off x="2823339" y="646072"/>
            <a:ext cx="2056263" cy="669542"/>
          </a:xfrm>
          <a:prstGeom prst="rect">
            <a:avLst/>
          </a:prstGeom>
          <a:solidFill>
            <a:schemeClr val="bg1"/>
          </a:solidFill>
        </p:spPr>
      </p:pic>
      <p:pic>
        <p:nvPicPr>
          <p:cNvPr id="38"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00710" y="79446"/>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39" name="Textfeld 38"/>
          <p:cNvSpPr txBox="1"/>
          <p:nvPr/>
        </p:nvSpPr>
        <p:spPr>
          <a:xfrm>
            <a:off x="6520874" y="1803903"/>
            <a:ext cx="1104790" cy="338554"/>
          </a:xfrm>
          <a:prstGeom prst="rect">
            <a:avLst/>
          </a:prstGeom>
          <a:noFill/>
        </p:spPr>
        <p:txBody>
          <a:bodyPr wrap="none" rtlCol="0">
            <a:spAutoFit/>
          </a:bodyPr>
          <a:lstStyle/>
          <a:p>
            <a:r>
              <a:rPr lang="de-DE" sz="1600" dirty="0">
                <a:solidFill>
                  <a:srgbClr val="006B95"/>
                </a:solidFill>
              </a:rPr>
              <a:t>Begabung</a:t>
            </a:r>
          </a:p>
        </p:txBody>
      </p:sp>
      <p:pic>
        <p:nvPicPr>
          <p:cNvPr id="40" name="Grafik 39"/>
          <p:cNvPicPr>
            <a:picLocks noChangeAspect="1"/>
          </p:cNvPicPr>
          <p:nvPr/>
        </p:nvPicPr>
        <p:blipFill>
          <a:blip r:embed="rId6"/>
          <a:stretch>
            <a:fillRect/>
          </a:stretch>
        </p:blipFill>
        <p:spPr>
          <a:xfrm rot="20222969">
            <a:off x="6506968" y="421621"/>
            <a:ext cx="1395436" cy="974625"/>
          </a:xfrm>
          <a:prstGeom prst="rect">
            <a:avLst/>
          </a:prstGeom>
        </p:spPr>
      </p:pic>
      <p:pic>
        <p:nvPicPr>
          <p:cNvPr id="46"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24109" y="79446"/>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47" name="Textfeld 46"/>
          <p:cNvSpPr txBox="1"/>
          <p:nvPr/>
        </p:nvSpPr>
        <p:spPr>
          <a:xfrm>
            <a:off x="10026352" y="1751068"/>
            <a:ext cx="986167" cy="461665"/>
          </a:xfrm>
          <a:prstGeom prst="rect">
            <a:avLst/>
          </a:prstGeom>
          <a:noFill/>
        </p:spPr>
        <p:txBody>
          <a:bodyPr wrap="none" rtlCol="0">
            <a:spAutoFit/>
          </a:bodyPr>
          <a:lstStyle/>
          <a:p>
            <a:pPr algn="ctr"/>
            <a:r>
              <a:rPr lang="de-DE" sz="1200" dirty="0">
                <a:solidFill>
                  <a:srgbClr val="006B95"/>
                </a:solidFill>
              </a:rPr>
              <a:t>Schulgesetz</a:t>
            </a:r>
          </a:p>
          <a:p>
            <a:pPr algn="ctr"/>
            <a:r>
              <a:rPr lang="de-DE" sz="1200" dirty="0">
                <a:solidFill>
                  <a:srgbClr val="006B95"/>
                </a:solidFill>
              </a:rPr>
              <a:t>Lehrplan</a:t>
            </a:r>
          </a:p>
        </p:txBody>
      </p:sp>
      <p:pic>
        <p:nvPicPr>
          <p:cNvPr id="48" name="Grafik 47"/>
          <p:cNvPicPr>
            <a:picLocks noChangeAspect="1"/>
          </p:cNvPicPr>
          <p:nvPr/>
        </p:nvPicPr>
        <p:blipFill rotWithShape="1">
          <a:blip r:embed="rId7"/>
          <a:srcRect/>
          <a:stretch/>
        </p:blipFill>
        <p:spPr>
          <a:xfrm>
            <a:off x="9945658" y="209367"/>
            <a:ext cx="1177586" cy="1526918"/>
          </a:xfrm>
          <a:prstGeom prst="rect">
            <a:avLst/>
          </a:prstGeom>
        </p:spPr>
      </p:pic>
      <p:pic>
        <p:nvPicPr>
          <p:cNvPr id="49"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73036" y="1766287"/>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50" name="Textfeld 49"/>
          <p:cNvSpPr txBox="1"/>
          <p:nvPr/>
        </p:nvSpPr>
        <p:spPr>
          <a:xfrm>
            <a:off x="8069824" y="3462285"/>
            <a:ext cx="1185453" cy="461665"/>
          </a:xfrm>
          <a:prstGeom prst="rect">
            <a:avLst/>
          </a:prstGeom>
          <a:noFill/>
        </p:spPr>
        <p:txBody>
          <a:bodyPr wrap="none" rtlCol="0">
            <a:spAutoFit/>
          </a:bodyPr>
          <a:lstStyle/>
          <a:p>
            <a:pPr algn="ctr"/>
            <a:r>
              <a:rPr lang="de-DE" sz="1200" dirty="0">
                <a:solidFill>
                  <a:srgbClr val="006B95"/>
                </a:solidFill>
              </a:rPr>
              <a:t>Möglichkeiten </a:t>
            </a:r>
          </a:p>
          <a:p>
            <a:pPr algn="ctr"/>
            <a:r>
              <a:rPr lang="de-DE" sz="1200" dirty="0">
                <a:solidFill>
                  <a:srgbClr val="006B95"/>
                </a:solidFill>
              </a:rPr>
              <a:t>der Begafö</a:t>
            </a:r>
          </a:p>
        </p:txBody>
      </p:sp>
      <p:sp>
        <p:nvSpPr>
          <p:cNvPr id="51" name="Textfeld 50"/>
          <p:cNvSpPr txBox="1"/>
          <p:nvPr/>
        </p:nvSpPr>
        <p:spPr>
          <a:xfrm rot="18087901">
            <a:off x="7544053" y="1785748"/>
            <a:ext cx="2110578" cy="307777"/>
          </a:xfrm>
          <a:prstGeom prst="rect">
            <a:avLst/>
          </a:prstGeom>
          <a:solidFill>
            <a:schemeClr val="bg1"/>
          </a:solidFill>
          <a:ln>
            <a:solidFill>
              <a:srgbClr val="006B95"/>
            </a:solidFill>
          </a:ln>
        </p:spPr>
        <p:txBody>
          <a:bodyPr wrap="none" rtlCol="0">
            <a:spAutoFit/>
          </a:bodyPr>
          <a:lstStyle/>
          <a:p>
            <a:r>
              <a:rPr lang="de-DE" sz="1400" b="1" dirty="0">
                <a:solidFill>
                  <a:srgbClr val="006B95"/>
                </a:solidFill>
              </a:rPr>
              <a:t>Innere Differenzierung</a:t>
            </a:r>
          </a:p>
        </p:txBody>
      </p:sp>
      <p:sp>
        <p:nvSpPr>
          <p:cNvPr id="52" name="Textfeld 51"/>
          <p:cNvSpPr txBox="1"/>
          <p:nvPr/>
        </p:nvSpPr>
        <p:spPr>
          <a:xfrm rot="18860112">
            <a:off x="8053743" y="2392899"/>
            <a:ext cx="1150380" cy="307777"/>
          </a:xfrm>
          <a:prstGeom prst="rect">
            <a:avLst/>
          </a:prstGeom>
          <a:solidFill>
            <a:schemeClr val="bg1"/>
          </a:solidFill>
          <a:ln>
            <a:solidFill>
              <a:srgbClr val="006B95"/>
            </a:solidFill>
          </a:ln>
        </p:spPr>
        <p:txBody>
          <a:bodyPr wrap="none" rtlCol="0">
            <a:spAutoFit/>
          </a:bodyPr>
          <a:lstStyle/>
          <a:p>
            <a:r>
              <a:rPr lang="de-DE" sz="1400" b="1" dirty="0">
                <a:solidFill>
                  <a:srgbClr val="006B95"/>
                </a:solidFill>
              </a:rPr>
              <a:t>Enrichment</a:t>
            </a:r>
          </a:p>
        </p:txBody>
      </p:sp>
      <p:sp>
        <p:nvSpPr>
          <p:cNvPr id="53" name="Textfeld 52"/>
          <p:cNvSpPr txBox="1"/>
          <p:nvPr/>
        </p:nvSpPr>
        <p:spPr>
          <a:xfrm rot="20262768">
            <a:off x="8351249" y="2741469"/>
            <a:ext cx="1255280" cy="307777"/>
          </a:xfrm>
          <a:prstGeom prst="rect">
            <a:avLst/>
          </a:prstGeom>
          <a:solidFill>
            <a:schemeClr val="bg1"/>
          </a:solidFill>
          <a:ln>
            <a:solidFill>
              <a:srgbClr val="006B95"/>
            </a:solidFill>
          </a:ln>
        </p:spPr>
        <p:txBody>
          <a:bodyPr wrap="none" rtlCol="0">
            <a:spAutoFit/>
          </a:bodyPr>
          <a:lstStyle/>
          <a:p>
            <a:r>
              <a:rPr lang="de-DE" sz="1400" b="1" dirty="0">
                <a:solidFill>
                  <a:srgbClr val="006B95"/>
                </a:solidFill>
              </a:rPr>
              <a:t>Akzeleration</a:t>
            </a:r>
          </a:p>
        </p:txBody>
      </p:sp>
      <p:pic>
        <p:nvPicPr>
          <p:cNvPr id="54"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07404" y="2689483"/>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55" name="Textfeld 54"/>
          <p:cNvSpPr txBox="1"/>
          <p:nvPr/>
        </p:nvSpPr>
        <p:spPr>
          <a:xfrm>
            <a:off x="3146231" y="4392458"/>
            <a:ext cx="1154290" cy="338554"/>
          </a:xfrm>
          <a:prstGeom prst="rect">
            <a:avLst/>
          </a:prstGeom>
          <a:noFill/>
        </p:spPr>
        <p:txBody>
          <a:bodyPr wrap="none" rtlCol="0">
            <a:spAutoFit/>
          </a:bodyPr>
          <a:lstStyle/>
          <a:p>
            <a:r>
              <a:rPr lang="de-DE" sz="1600" dirty="0">
                <a:solidFill>
                  <a:srgbClr val="006B95"/>
                </a:solidFill>
              </a:rPr>
              <a:t>Kursräume</a:t>
            </a:r>
          </a:p>
        </p:txBody>
      </p:sp>
      <p:pic>
        <p:nvPicPr>
          <p:cNvPr id="56" name="Grafik 55"/>
          <p:cNvPicPr>
            <a:picLocks noChangeAspect="1"/>
          </p:cNvPicPr>
          <p:nvPr/>
        </p:nvPicPr>
        <p:blipFill rotWithShape="1">
          <a:blip r:embed="rId8"/>
          <a:srcRect r="22408"/>
          <a:stretch/>
        </p:blipFill>
        <p:spPr>
          <a:xfrm rot="2921505">
            <a:off x="3265247" y="3000483"/>
            <a:ext cx="1123172" cy="1023400"/>
          </a:xfrm>
          <a:prstGeom prst="rect">
            <a:avLst/>
          </a:prstGeom>
        </p:spPr>
      </p:pic>
      <p:pic>
        <p:nvPicPr>
          <p:cNvPr id="43"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1628" y="3481802"/>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57" name="Textfeld 56"/>
          <p:cNvSpPr txBox="1"/>
          <p:nvPr/>
        </p:nvSpPr>
        <p:spPr>
          <a:xfrm>
            <a:off x="655186" y="5200909"/>
            <a:ext cx="1223220" cy="338554"/>
          </a:xfrm>
          <a:prstGeom prst="rect">
            <a:avLst/>
          </a:prstGeom>
          <a:noFill/>
        </p:spPr>
        <p:txBody>
          <a:bodyPr wrap="none" rtlCol="0">
            <a:spAutoFit/>
          </a:bodyPr>
          <a:lstStyle/>
          <a:p>
            <a:r>
              <a:rPr lang="de-DE" sz="1600" dirty="0">
                <a:solidFill>
                  <a:srgbClr val="006B95"/>
                </a:solidFill>
              </a:rPr>
              <a:t>Ferienkurse</a:t>
            </a:r>
          </a:p>
        </p:txBody>
      </p:sp>
      <p:pic>
        <p:nvPicPr>
          <p:cNvPr id="58" name="Picture 2" descr="Schneemann, Schnee, Weihnachten, Winte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685321">
            <a:off x="881778" y="3771836"/>
            <a:ext cx="936879" cy="1314918"/>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88895" y="3518085"/>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60" name="Textfeld 59"/>
          <p:cNvSpPr txBox="1"/>
          <p:nvPr/>
        </p:nvSpPr>
        <p:spPr>
          <a:xfrm>
            <a:off x="5084155" y="5278994"/>
            <a:ext cx="1556260" cy="338554"/>
          </a:xfrm>
          <a:prstGeom prst="rect">
            <a:avLst/>
          </a:prstGeom>
          <a:noFill/>
        </p:spPr>
        <p:txBody>
          <a:bodyPr wrap="none" rtlCol="0">
            <a:spAutoFit/>
          </a:bodyPr>
          <a:lstStyle/>
          <a:p>
            <a:r>
              <a:rPr lang="de-DE" sz="1600" dirty="0">
                <a:solidFill>
                  <a:srgbClr val="006B95"/>
                </a:solidFill>
              </a:rPr>
              <a:t>Selbstlernkurse</a:t>
            </a:r>
          </a:p>
        </p:txBody>
      </p:sp>
      <p:pic>
        <p:nvPicPr>
          <p:cNvPr id="61" name="Grafik 60"/>
          <p:cNvPicPr>
            <a:picLocks noChangeAspect="1"/>
          </p:cNvPicPr>
          <p:nvPr/>
        </p:nvPicPr>
        <p:blipFill>
          <a:blip r:embed="rId10">
            <a:extLst>
              <a:ext uri="{BEBA8EAE-BF5A-486C-A8C5-ECC9F3942E4B}">
                <a14:imgProps xmlns:a14="http://schemas.microsoft.com/office/drawing/2010/main">
                  <a14:imgLayer r:embed="rId11">
                    <a14:imgEffect>
                      <a14:backgroundRemoval t="3543" b="98425" l="0" r="99645"/>
                    </a14:imgEffect>
                  </a14:imgLayer>
                </a14:imgProps>
              </a:ext>
            </a:extLst>
          </a:blip>
          <a:stretch>
            <a:fillRect/>
          </a:stretch>
        </p:blipFill>
        <p:spPr>
          <a:xfrm rot="19072124">
            <a:off x="5018641" y="3720326"/>
            <a:ext cx="1499992" cy="1351057"/>
          </a:xfrm>
          <a:prstGeom prst="rect">
            <a:avLst/>
          </a:prstGeom>
        </p:spPr>
      </p:pic>
      <p:pic>
        <p:nvPicPr>
          <p:cNvPr id="45" name="Grafik 44"/>
          <p:cNvPicPr>
            <a:picLocks noChangeAspect="1"/>
          </p:cNvPicPr>
          <p:nvPr/>
        </p:nvPicPr>
        <p:blipFill>
          <a:blip r:embed="rId12"/>
          <a:stretch>
            <a:fillRect/>
          </a:stretch>
        </p:blipFill>
        <p:spPr>
          <a:xfrm rot="19133814">
            <a:off x="628620" y="743839"/>
            <a:ext cx="1229566" cy="1227674"/>
          </a:xfrm>
          <a:prstGeom prst="rect">
            <a:avLst/>
          </a:prstGeom>
        </p:spPr>
      </p:pic>
      <p:sp>
        <p:nvSpPr>
          <p:cNvPr id="62" name="Textfeld 61"/>
          <p:cNvSpPr txBox="1"/>
          <p:nvPr/>
        </p:nvSpPr>
        <p:spPr>
          <a:xfrm>
            <a:off x="672411" y="2350909"/>
            <a:ext cx="1085554" cy="338554"/>
          </a:xfrm>
          <a:prstGeom prst="rect">
            <a:avLst/>
          </a:prstGeom>
          <a:noFill/>
        </p:spPr>
        <p:txBody>
          <a:bodyPr wrap="none" rtlCol="0">
            <a:spAutoFit/>
          </a:bodyPr>
          <a:lstStyle/>
          <a:p>
            <a:r>
              <a:rPr lang="de-DE" sz="1600" dirty="0" err="1">
                <a:solidFill>
                  <a:srgbClr val="006B95"/>
                </a:solidFill>
              </a:rPr>
              <a:t>Foldology</a:t>
            </a:r>
            <a:endParaRPr lang="de-DE" sz="1600" dirty="0">
              <a:solidFill>
                <a:srgbClr val="006B95"/>
              </a:solidFill>
            </a:endParaRPr>
          </a:p>
        </p:txBody>
      </p:sp>
    </p:spTree>
    <p:extLst>
      <p:ext uri="{BB962C8B-B14F-4D97-AF65-F5344CB8AC3E}">
        <p14:creationId xmlns:p14="http://schemas.microsoft.com/office/powerpoint/2010/main" val="275926270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Benutzerdefiniert 1">
      <a:majorFont>
        <a:latin typeface="Segoe UI"/>
        <a:ea typeface=""/>
        <a:cs typeface=""/>
      </a:majorFont>
      <a:minorFont>
        <a:latin typeface="Segoe UI"/>
        <a:ea typeface=""/>
        <a:cs typeface=""/>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0</TotalTime>
  <Words>2315</Words>
  <Application>Microsoft Office PowerPoint</Application>
  <PresentationFormat>Breitbild</PresentationFormat>
  <Paragraphs>523</Paragraphs>
  <Slides>143</Slides>
  <Notes>6</Notes>
  <HiddenSlides>0</HiddenSlides>
  <MMClips>2</MMClips>
  <ScaleCrop>false</ScaleCrop>
  <HeadingPairs>
    <vt:vector size="6" baseType="variant">
      <vt:variant>
        <vt:lpstr>Verwendete Schriftarten</vt:lpstr>
      </vt:variant>
      <vt:variant>
        <vt:i4>8</vt:i4>
      </vt:variant>
      <vt:variant>
        <vt:lpstr>Design</vt:lpstr>
      </vt:variant>
      <vt:variant>
        <vt:i4>1</vt:i4>
      </vt:variant>
      <vt:variant>
        <vt:lpstr>Folientitel</vt:lpstr>
      </vt:variant>
      <vt:variant>
        <vt:i4>143</vt:i4>
      </vt:variant>
    </vt:vector>
  </HeadingPairs>
  <TitlesOfParts>
    <vt:vector size="152" baseType="lpstr">
      <vt:lpstr>Museo300</vt:lpstr>
      <vt:lpstr>Arial</vt:lpstr>
      <vt:lpstr>Calibri</vt:lpstr>
      <vt:lpstr>Comic Sans MS</vt:lpstr>
      <vt:lpstr>Segoe UI</vt:lpstr>
      <vt:lpstr>Tw Cen MT</vt:lpstr>
      <vt:lpstr>Wingdings</vt:lpstr>
      <vt:lpstr>Wingdings 3</vt:lpstr>
      <vt:lpstr>Integral</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Warum muss ich mich als Lehrkraft mit Begabtenförderung beschäftigen?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Kurse in der Webakademie</vt:lpstr>
      <vt:lpstr>Kurse in der Webakademie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Die Zauberkarten</vt:lpstr>
      <vt:lpstr>PowerPoint-Präsentation</vt:lpstr>
      <vt:lpstr>PowerPoint-Präsentation</vt:lpstr>
      <vt:lpstr>PowerPoint-Präsentation</vt:lpstr>
      <vt:lpstr>Geometrische Zahlenfolge</vt:lpstr>
      <vt:lpstr>Geometrische Zahlenfolge Binäruhr</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Wie erfahren die Schülerinnen und Schüler von den Kursen?</vt:lpstr>
      <vt:lpstr>PowerPoint-Präsentation</vt:lpstr>
      <vt:lpstr>Kurse in der Webakademie</vt:lpstr>
      <vt:lpstr>PowerPoint-Präsentation</vt:lpstr>
      <vt:lpstr>PowerPoint-Präsentation</vt:lpstr>
      <vt:lpstr>PowerPoint-Präsentation</vt:lpstr>
      <vt:lpstr>PowerPoint-Präsentation</vt:lpstr>
      <vt:lpstr>Das Schulische Enrichment- Modell (SEM) von Joseph S. Renzulli und Sally M. Reis </vt:lpstr>
      <vt:lpstr>PowerPoint-Präsentation</vt:lpstr>
      <vt:lpstr>Das Schulische Enrichment- Modell (SEM) von Joseph S. Renzulli und Sally M. Reis </vt:lpstr>
      <vt:lpstr>Kurse in der Webakademie</vt:lpstr>
      <vt:lpstr>Selbstlernkurse</vt:lpstr>
      <vt:lpstr>Selbstlernkurse</vt:lpstr>
      <vt:lpstr>Selbstlernkurse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Spiegelzahl subtrahieren</vt:lpstr>
      <vt:lpstr>Spiegelzahl addieren</vt:lpstr>
      <vt:lpstr>Spiegelzahl addieren</vt:lpstr>
      <vt:lpstr>Multiplizieren mit 11</vt:lpstr>
      <vt:lpstr>Multiplizieren mit 11</vt:lpstr>
      <vt:lpstr>PowerPoint-Präsentation</vt:lpstr>
      <vt:lpstr>Kurse in Kursräumen: Methodenwerkzeuge</vt:lpstr>
      <vt:lpstr>Kurse in Kursräumen: Sketchnote-Kurse</vt:lpstr>
      <vt:lpstr>Kurse in Kursräumen: Sketchnote-Kurse</vt:lpstr>
      <vt:lpstr>Kurse in Kursräumen: Methodenwerkzeuge</vt:lpstr>
      <vt:lpstr>Kurse in Kursräumen: Der Redekompass</vt:lpstr>
      <vt:lpstr>Kurse in Kursräumen: Methodenwerkzeuge</vt:lpstr>
      <vt:lpstr>Klebezettelchen</vt:lpstr>
      <vt:lpstr>PowerPoint-Präsentation</vt:lpstr>
      <vt:lpstr>PowerPoint-Präsentation</vt:lpstr>
      <vt:lpstr>PowerPoint-Präsentation</vt:lpstr>
      <vt:lpstr>PowerPoint-Präsentation</vt:lpstr>
      <vt:lpstr>Digitale Drehtür</vt:lpstr>
      <vt:lpstr>Digitale Drehtür</vt:lpstr>
      <vt:lpstr>PowerPoint-Präsentation</vt:lpstr>
      <vt:lpstr>Digitale Drehtür</vt:lpstr>
      <vt:lpstr>Digitale Drehtür</vt:lpstr>
      <vt:lpstr>Digitale Drehtür</vt:lpstr>
      <vt:lpstr>Digitale Drehtür</vt:lpstr>
      <vt:lpstr>Digitale Drehtür</vt:lpstr>
      <vt:lpstr>Digitale Drehtür</vt:lpstr>
      <vt:lpstr>Digitale Drehtür</vt:lpstr>
      <vt:lpstr>Digitale Drehtür</vt:lpstr>
      <vt:lpstr>Digitale Drehtür</vt:lpstr>
      <vt:lpstr>Kurse der Selbstwerkstatt</vt:lpstr>
      <vt:lpstr>Kurse der Selbstwerkstatt</vt:lpstr>
      <vt:lpstr>Kurse der Selbstlernen</vt:lpstr>
      <vt:lpstr>Digitale Drehtür</vt:lpstr>
      <vt:lpstr>Fachliche Werkstätten</vt:lpstr>
      <vt:lpstr>Fachliche Werkstätten</vt:lpstr>
      <vt:lpstr>MA: Magische Formen</vt:lpstr>
      <vt:lpstr>MA: Magische Formen</vt:lpstr>
      <vt:lpstr>Programmkarte für Lehrer</vt:lpstr>
      <vt:lpstr>MA: Magische Formen</vt:lpstr>
      <vt:lpstr>MA: Magische Formen</vt:lpstr>
      <vt:lpstr>MA: Magische Formen</vt:lpstr>
      <vt:lpstr>MA: Magische Formen</vt:lpstr>
      <vt:lpstr>Fachliche Werkstätten</vt:lpstr>
      <vt:lpstr>Fachliche Werkstätten</vt:lpstr>
      <vt:lpstr>Fachliche Werkstätten</vt:lpstr>
      <vt:lpstr>Digitale Drehtür</vt:lpstr>
      <vt:lpstr>Projektwerkstatt</vt:lpstr>
      <vt:lpstr>Digitale Drehtür</vt:lpstr>
      <vt:lpstr>Das Schulische Enrichment- Modell (SEM) von Joseph S. Renzulli und Sally M. Reis </vt:lpstr>
      <vt:lpstr>Digitale Drehtür</vt:lpstr>
      <vt:lpstr>Digitale Drehtür</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Peter-Wehner, Andrea</dc:creator>
  <cp:lastModifiedBy>Peter-Wehner, Andrea</cp:lastModifiedBy>
  <cp:revision>219</cp:revision>
  <dcterms:created xsi:type="dcterms:W3CDTF">2023-06-07T09:19:12Z</dcterms:created>
  <dcterms:modified xsi:type="dcterms:W3CDTF">2025-04-03T04:59:57Z</dcterms:modified>
</cp:coreProperties>
</file>