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formatik und Technik" id="{AF790D80-C4B7-4075-832E-F0F72C586F47}">
          <p14:sldIdLst>
            <p14:sldId id="256"/>
          </p14:sldIdLst>
        </p14:section>
        <p14:section name="Informationen und Daten" id="{8260BE52-B5E1-4CB4-A3A1-19999134BB29}">
          <p14:sldIdLst>
            <p14:sldId id="257"/>
            <p14:sldId id="258"/>
            <p14:sldId id="262"/>
            <p14:sldId id="259"/>
            <p14:sldId id="260"/>
          </p14:sldIdLst>
        </p14:section>
        <p14:section name="Codierung von Daten" id="{D0778391-52AE-4444-9D6F-6EA80ED79D68}">
          <p14:sldIdLst>
            <p14:sldId id="261"/>
            <p14:sldId id="263"/>
            <p14:sldId id="264"/>
            <p14:sldId id="265"/>
          </p14:sldIdLst>
        </p14:section>
        <p14:section name="Der Computer" id="{A1D80873-A7AF-4911-9689-08DBFACC694E}">
          <p14:sldIdLst>
            <p14:sldId id="266"/>
            <p14:sldId id="267"/>
            <p14:sldId id="268"/>
            <p14:sldId id="269"/>
          </p14:sldIdLst>
        </p14:section>
        <p14:section name="Das Binärsystem" id="{353B4089-8C3E-4819-99EC-2E890833BD4D}">
          <p14:sldIdLst>
            <p14:sldId id="270"/>
            <p14:sldId id="271"/>
            <p14:sldId id="272"/>
            <p14:sldId id="274"/>
            <p14:sldId id="273"/>
          </p14:sldIdLst>
        </p14:section>
        <p14:section name="Zeichenkodierung" id="{556D5212-F7DB-4AD2-A1E1-604356BCA8D8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Die Festplatte" id="{F5B184B9-106A-44AD-8AAB-DAB157D28C24}">
          <p14:sldIdLst>
            <p14:sldId id="284"/>
            <p14:sldId id="285"/>
            <p14:sldId id="286"/>
          </p14:sldIdLst>
        </p14:section>
        <p14:section name="Das Dateisystem" id="{C11F0652-F91F-4419-BF15-9E5DE42B7AED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6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Kapic" userId="4185a9611c502cae" providerId="LiveId" clId="{04F19ED0-4FC3-44CC-88A1-A098ECEC3DCA}"/>
    <pc:docChg chg="addSld delSld modSld addSection modSection">
      <pc:chgData name="Alexander Kapic" userId="4185a9611c502cae" providerId="LiveId" clId="{04F19ED0-4FC3-44CC-88A1-A098ECEC3DCA}" dt="2024-09-24T19:22:02.086" v="26" actId="17846"/>
      <pc:docMkLst>
        <pc:docMk/>
      </pc:docMkLst>
      <pc:sldChg chg="modSp new mod">
        <pc:chgData name="Alexander Kapic" userId="4185a9611c502cae" providerId="LiveId" clId="{04F19ED0-4FC3-44CC-88A1-A098ECEC3DCA}" dt="2024-09-24T18:36:59.481" v="23" actId="20577"/>
        <pc:sldMkLst>
          <pc:docMk/>
          <pc:sldMk cId="3615214540" sldId="284"/>
        </pc:sldMkLst>
      </pc:sldChg>
      <pc:sldChg chg="new del">
        <pc:chgData name="Alexander Kapic" userId="4185a9611c502cae" providerId="LiveId" clId="{04F19ED0-4FC3-44CC-88A1-A098ECEC3DCA}" dt="2024-09-24T19:21:47.466" v="25" actId="2696"/>
        <pc:sldMkLst>
          <pc:docMk/>
          <pc:sldMk cId="2438415885" sldId="285"/>
        </pc:sldMkLst>
      </pc:sldChg>
    </pc:docChg>
  </pc:docChgLst>
  <pc:docChgLst>
    <pc:chgData name="Alexander Kapic" userId="4185a9611c502cae" providerId="LiveId" clId="{D519F2D8-FCAB-437B-B43F-BE07F21B128E}"/>
    <pc:docChg chg="undo custSel addSld modSld">
      <pc:chgData name="Alexander Kapic" userId="4185a9611c502cae" providerId="LiveId" clId="{D519F2D8-FCAB-437B-B43F-BE07F21B128E}" dt="2024-09-04T06:16:47.288" v="1970" actId="20577"/>
      <pc:docMkLst>
        <pc:docMk/>
      </pc:docMkLst>
      <pc:sldChg chg="modSp">
        <pc:chgData name="Alexander Kapic" userId="4185a9611c502cae" providerId="LiveId" clId="{D519F2D8-FCAB-437B-B43F-BE07F21B128E}" dt="2024-08-20T06:25:48.587" v="8" actId="20577"/>
        <pc:sldMkLst>
          <pc:docMk/>
          <pc:sldMk cId="1724742607" sldId="257"/>
        </pc:sldMkLst>
      </pc:sldChg>
      <pc:sldChg chg="modSp mod">
        <pc:chgData name="Alexander Kapic" userId="4185a9611c502cae" providerId="LiveId" clId="{D519F2D8-FCAB-437B-B43F-BE07F21B128E}" dt="2024-08-20T19:27:20.845" v="435" actId="20577"/>
        <pc:sldMkLst>
          <pc:docMk/>
          <pc:sldMk cId="512327272" sldId="260"/>
        </pc:sldMkLst>
      </pc:sldChg>
      <pc:sldChg chg="addSp delSp modSp new mod modAnim">
        <pc:chgData name="Alexander Kapic" userId="4185a9611c502cae" providerId="LiveId" clId="{D519F2D8-FCAB-437B-B43F-BE07F21B128E}" dt="2024-08-20T20:12:05.746" v="1477"/>
        <pc:sldMkLst>
          <pc:docMk/>
          <pc:sldMk cId="2613651091" sldId="261"/>
        </pc:sldMkLst>
      </pc:sldChg>
      <pc:sldChg chg="modSp new mod">
        <pc:chgData name="Alexander Kapic" userId="4185a9611c502cae" providerId="LiveId" clId="{D519F2D8-FCAB-437B-B43F-BE07F21B128E}" dt="2024-08-20T12:20:05.060" v="382" actId="113"/>
        <pc:sldMkLst>
          <pc:docMk/>
          <pc:sldMk cId="1600140054" sldId="262"/>
        </pc:sldMkLst>
      </pc:sldChg>
      <pc:sldChg chg="addSp modSp new mod modAnim">
        <pc:chgData name="Alexander Kapic" userId="4185a9611c502cae" providerId="LiveId" clId="{D519F2D8-FCAB-437B-B43F-BE07F21B128E}" dt="2024-08-20T20:11:48.510" v="1476"/>
        <pc:sldMkLst>
          <pc:docMk/>
          <pc:sldMk cId="2088925714" sldId="263"/>
        </pc:sldMkLst>
      </pc:sldChg>
      <pc:sldChg chg="addSp modSp new mod modAnim">
        <pc:chgData name="Alexander Kapic" userId="4185a9611c502cae" providerId="LiveId" clId="{D519F2D8-FCAB-437B-B43F-BE07F21B128E}" dt="2024-08-21T07:09:26.232" v="1915" actId="20577"/>
        <pc:sldMkLst>
          <pc:docMk/>
          <pc:sldMk cId="3557164249" sldId="264"/>
        </pc:sldMkLst>
      </pc:sldChg>
      <pc:sldChg chg="modSp add mod">
        <pc:chgData name="Alexander Kapic" userId="4185a9611c502cae" providerId="LiveId" clId="{D519F2D8-FCAB-437B-B43F-BE07F21B128E}" dt="2024-08-20T20:22:13.395" v="1902" actId="20577"/>
        <pc:sldMkLst>
          <pc:docMk/>
          <pc:sldMk cId="1156647120" sldId="265"/>
        </pc:sldMkLst>
      </pc:sldChg>
      <pc:sldChg chg="modSp mod">
        <pc:chgData name="Alexander Kapic" userId="4185a9611c502cae" providerId="LiveId" clId="{D519F2D8-FCAB-437B-B43F-BE07F21B128E}" dt="2024-09-04T06:11:43.451" v="1930" actId="20577"/>
        <pc:sldMkLst>
          <pc:docMk/>
          <pc:sldMk cId="2312735466" sldId="278"/>
        </pc:sldMkLst>
      </pc:sldChg>
      <pc:sldChg chg="modSp mod">
        <pc:chgData name="Alexander Kapic" userId="4185a9611c502cae" providerId="LiveId" clId="{D519F2D8-FCAB-437B-B43F-BE07F21B128E}" dt="2024-09-04T06:15:29.987" v="1939" actId="20577"/>
        <pc:sldMkLst>
          <pc:docMk/>
          <pc:sldMk cId="314398312" sldId="279"/>
        </pc:sldMkLst>
      </pc:sldChg>
      <pc:sldChg chg="modSp mod">
        <pc:chgData name="Alexander Kapic" userId="4185a9611c502cae" providerId="LiveId" clId="{D519F2D8-FCAB-437B-B43F-BE07F21B128E}" dt="2024-09-04T06:16:14.945" v="1950" actId="20577"/>
        <pc:sldMkLst>
          <pc:docMk/>
          <pc:sldMk cId="843581911" sldId="280"/>
        </pc:sldMkLst>
      </pc:sldChg>
      <pc:sldChg chg="modSp mod">
        <pc:chgData name="Alexander Kapic" userId="4185a9611c502cae" providerId="LiveId" clId="{D519F2D8-FCAB-437B-B43F-BE07F21B128E}" dt="2024-09-04T06:16:27.515" v="1959" actId="20577"/>
        <pc:sldMkLst>
          <pc:docMk/>
          <pc:sldMk cId="3540072204" sldId="281"/>
        </pc:sldMkLst>
      </pc:sldChg>
      <pc:sldChg chg="modSp mod">
        <pc:chgData name="Alexander Kapic" userId="4185a9611c502cae" providerId="LiveId" clId="{D519F2D8-FCAB-437B-B43F-BE07F21B128E}" dt="2024-09-04T06:16:47.288" v="1970" actId="20577"/>
        <pc:sldMkLst>
          <pc:docMk/>
          <pc:sldMk cId="2177337708" sldId="283"/>
        </pc:sldMkLst>
      </pc:sldChg>
    </pc:docChg>
  </pc:docChgLst>
  <pc:docChgLst>
    <pc:chgData name="Alexander Kapic" userId="4185a9611c502cae" providerId="LiveId" clId="{DC1A32BD-BE66-41F1-AA3B-D0B5AEAA1CBB}"/>
    <pc:docChg chg="modSld">
      <pc:chgData name="Alexander Kapic" userId="4185a9611c502cae" providerId="LiveId" clId="{DC1A32BD-BE66-41F1-AA3B-D0B5AEAA1CBB}" dt="2025-03-09T21:54:22.894" v="243" actId="20577"/>
      <pc:docMkLst>
        <pc:docMk/>
      </pc:docMkLst>
      <pc:sldChg chg="modSp modAnim">
        <pc:chgData name="Alexander Kapic" userId="4185a9611c502cae" providerId="LiveId" clId="{DC1A32BD-BE66-41F1-AA3B-D0B5AEAA1CBB}" dt="2025-03-09T21:47:34.639" v="221" actId="113"/>
        <pc:sldMkLst>
          <pc:docMk/>
          <pc:sldMk cId="1724742607" sldId="257"/>
        </pc:sldMkLst>
        <pc:spChg chg="mod">
          <ac:chgData name="Alexander Kapic" userId="4185a9611c502cae" providerId="LiveId" clId="{DC1A32BD-BE66-41F1-AA3B-D0B5AEAA1CBB}" dt="2025-03-09T21:47:34.639" v="221" actId="113"/>
          <ac:spMkLst>
            <pc:docMk/>
            <pc:sldMk cId="1724742607" sldId="257"/>
            <ac:spMk id="3" creationId="{6286D125-D892-36BF-F79F-B8466EC9A853}"/>
          </ac:spMkLst>
        </pc:spChg>
      </pc:sldChg>
      <pc:sldChg chg="modSp mod">
        <pc:chgData name="Alexander Kapic" userId="4185a9611c502cae" providerId="LiveId" clId="{DC1A32BD-BE66-41F1-AA3B-D0B5AEAA1CBB}" dt="2025-03-09T21:54:22.894" v="243" actId="20577"/>
        <pc:sldMkLst>
          <pc:docMk/>
          <pc:sldMk cId="512327272" sldId="260"/>
        </pc:sldMkLst>
        <pc:graphicFrameChg chg="modGraphic">
          <ac:chgData name="Alexander Kapic" userId="4185a9611c502cae" providerId="LiveId" clId="{DC1A32BD-BE66-41F1-AA3B-D0B5AEAA1CBB}" dt="2025-03-09T21:54:22.894" v="243" actId="20577"/>
          <ac:graphicFrameMkLst>
            <pc:docMk/>
            <pc:sldMk cId="512327272" sldId="260"/>
            <ac:graphicFrameMk id="4" creationId="{3C42AEE2-AF1F-DDD7-C4B2-DE358B295FB7}"/>
          </ac:graphicFrameMkLst>
        </pc:graphicFrameChg>
      </pc:sldChg>
      <pc:sldChg chg="modSp mod">
        <pc:chgData name="Alexander Kapic" userId="4185a9611c502cae" providerId="LiveId" clId="{DC1A32BD-BE66-41F1-AA3B-D0B5AEAA1CBB}" dt="2025-03-09T21:34:24.517" v="3" actId="20577"/>
        <pc:sldMkLst>
          <pc:docMk/>
          <pc:sldMk cId="2613651091" sldId="261"/>
        </pc:sldMkLst>
        <pc:spChg chg="mod">
          <ac:chgData name="Alexander Kapic" userId="4185a9611c502cae" providerId="LiveId" clId="{DC1A32BD-BE66-41F1-AA3B-D0B5AEAA1CBB}" dt="2025-03-09T21:34:20.474" v="1" actId="20577"/>
          <ac:spMkLst>
            <pc:docMk/>
            <pc:sldMk cId="2613651091" sldId="261"/>
            <ac:spMk id="12" creationId="{E58D77DC-EB8C-97CC-1935-20CC096B9E46}"/>
          </ac:spMkLst>
        </pc:spChg>
        <pc:spChg chg="mod">
          <ac:chgData name="Alexander Kapic" userId="4185a9611c502cae" providerId="LiveId" clId="{DC1A32BD-BE66-41F1-AA3B-D0B5AEAA1CBB}" dt="2025-03-09T21:34:24.517" v="3" actId="20577"/>
          <ac:spMkLst>
            <pc:docMk/>
            <pc:sldMk cId="2613651091" sldId="261"/>
            <ac:spMk id="42" creationId="{75732C38-56ED-255F-E4EC-461E07542900}"/>
          </ac:spMkLst>
        </pc:spChg>
      </pc:sldChg>
    </pc:docChg>
  </pc:docChgLst>
  <pc:docChgLst>
    <pc:chgData name="Alexander Kapic" userId="4185a9611c502cae" providerId="LiveId" clId="{E569435D-9F5C-44F0-B7AF-2ED17024BE7E}"/>
    <pc:docChg chg="modSld">
      <pc:chgData name="Alexander Kapic" userId="4185a9611c502cae" providerId="LiveId" clId="{E569435D-9F5C-44F0-B7AF-2ED17024BE7E}" dt="2024-10-16T08:21:25.938" v="13" actId="20577"/>
      <pc:docMkLst>
        <pc:docMk/>
      </pc:docMkLst>
      <pc:sldChg chg="modSp">
        <pc:chgData name="Alexander Kapic" userId="4185a9611c502cae" providerId="LiveId" clId="{E569435D-9F5C-44F0-B7AF-2ED17024BE7E}" dt="2024-10-16T08:21:25.938" v="13" actId="20577"/>
        <pc:sldMkLst>
          <pc:docMk/>
          <pc:sldMk cId="1741446423" sldId="285"/>
        </pc:sldMkLst>
      </pc:sldChg>
    </pc:docChg>
  </pc:docChgLst>
  <pc:docChgLst>
    <pc:chgData name="Alexander Kapic" userId="4185a9611c502cae" providerId="LiveId" clId="{31C6F6AE-1ECD-416D-8763-C0AC744E70B6}"/>
    <pc:docChg chg="custSel addSld modSld addSection modSection">
      <pc:chgData name="Alexander Kapic" userId="4185a9611c502cae" providerId="LiveId" clId="{31C6F6AE-1ECD-416D-8763-C0AC744E70B6}" dt="2024-10-15T20:54:23.286" v="1297" actId="20577"/>
      <pc:docMkLst>
        <pc:docMk/>
      </pc:docMkLst>
      <pc:sldChg chg="modSp mod modAnim">
        <pc:chgData name="Alexander Kapic" userId="4185a9611c502cae" providerId="LiveId" clId="{31C6F6AE-1ECD-416D-8763-C0AC744E70B6}" dt="2024-10-15T20:52:18.553" v="1244"/>
        <pc:sldMkLst>
          <pc:docMk/>
          <pc:sldMk cId="3615214540" sldId="284"/>
        </pc:sldMkLst>
      </pc:sldChg>
      <pc:sldChg chg="addSp modSp new mod modAnim">
        <pc:chgData name="Alexander Kapic" userId="4185a9611c502cae" providerId="LiveId" clId="{31C6F6AE-1ECD-416D-8763-C0AC744E70B6}" dt="2024-10-15T20:53:46.976" v="1275"/>
        <pc:sldMkLst>
          <pc:docMk/>
          <pc:sldMk cId="1741446423" sldId="285"/>
        </pc:sldMkLst>
      </pc:sldChg>
      <pc:sldChg chg="addSp modSp new mod modAnim">
        <pc:chgData name="Alexander Kapic" userId="4185a9611c502cae" providerId="LiveId" clId="{31C6F6AE-1ECD-416D-8763-C0AC744E70B6}" dt="2024-10-15T20:53:42.807" v="1274"/>
        <pc:sldMkLst>
          <pc:docMk/>
          <pc:sldMk cId="1041320242" sldId="286"/>
        </pc:sldMkLst>
      </pc:sldChg>
      <pc:sldChg chg="modSp new mod">
        <pc:chgData name="Alexander Kapic" userId="4185a9611c502cae" providerId="LiveId" clId="{31C6F6AE-1ECD-416D-8763-C0AC744E70B6}" dt="2024-10-15T20:54:23.286" v="1297" actId="20577"/>
        <pc:sldMkLst>
          <pc:docMk/>
          <pc:sldMk cId="2699860580" sldId="287"/>
        </pc:sldMkLst>
      </pc:sldChg>
    </pc:docChg>
  </pc:docChgLst>
  <pc:docChgLst>
    <pc:chgData name="Alexander Kapic" userId="4185a9611c502cae" providerId="LiveId" clId="{161A075C-AC8F-4E1E-BB08-6BC7B7467B62}"/>
    <pc:docChg chg="undo custSel addSld modSld modMainMaster addSection modSection">
      <pc:chgData name="Alexander Kapic" userId="4185a9611c502cae" providerId="LiveId" clId="{161A075C-AC8F-4E1E-BB08-6BC7B7467B62}" dt="2024-09-03T19:29:32.387" v="6314" actId="403"/>
      <pc:docMkLst>
        <pc:docMk/>
      </pc:docMkLst>
      <pc:sldChg chg="delSp modSp new mod">
        <pc:chgData name="Alexander Kapic" userId="4185a9611c502cae" providerId="LiveId" clId="{161A075C-AC8F-4E1E-BB08-6BC7B7467B62}" dt="2024-08-19T21:40:34.943" v="51" actId="20577"/>
        <pc:sldMkLst>
          <pc:docMk/>
          <pc:sldMk cId="2765982538" sldId="256"/>
        </pc:sldMkLst>
      </pc:sldChg>
      <pc:sldChg chg="modSp new mod modAnim">
        <pc:chgData name="Alexander Kapic" userId="4185a9611c502cae" providerId="LiveId" clId="{161A075C-AC8F-4E1E-BB08-6BC7B7467B62}" dt="2024-08-19T21:52:19.418" v="834"/>
        <pc:sldMkLst>
          <pc:docMk/>
          <pc:sldMk cId="1724742607" sldId="257"/>
        </pc:sldMkLst>
      </pc:sldChg>
      <pc:sldChg chg="modSp new mod modAnim">
        <pc:chgData name="Alexander Kapic" userId="4185a9611c502cae" providerId="LiveId" clId="{161A075C-AC8F-4E1E-BB08-6BC7B7467B62}" dt="2024-08-19T21:52:25.978" v="835"/>
        <pc:sldMkLst>
          <pc:docMk/>
          <pc:sldMk cId="329233736" sldId="258"/>
        </pc:sldMkLst>
      </pc:sldChg>
      <pc:sldChg chg="addSp delSp modSp new mod delAnim modAnim">
        <pc:chgData name="Alexander Kapic" userId="4185a9611c502cae" providerId="LiveId" clId="{161A075C-AC8F-4E1E-BB08-6BC7B7467B62}" dt="2024-08-19T22:08:00.727" v="1423" actId="20577"/>
        <pc:sldMkLst>
          <pc:docMk/>
          <pc:sldMk cId="4118987825" sldId="259"/>
        </pc:sldMkLst>
      </pc:sldChg>
      <pc:sldChg chg="modSp add modAnim">
        <pc:chgData name="Alexander Kapic" userId="4185a9611c502cae" providerId="LiveId" clId="{161A075C-AC8F-4E1E-BB08-6BC7B7467B62}" dt="2024-08-19T22:08:26.807" v="1425" actId="20577"/>
        <pc:sldMkLst>
          <pc:docMk/>
          <pc:sldMk cId="512327272" sldId="260"/>
        </pc:sldMkLst>
      </pc:sldChg>
      <pc:sldChg chg="modSp new mod modAnim">
        <pc:chgData name="Alexander Kapic" userId="4185a9611c502cae" providerId="LiveId" clId="{161A075C-AC8F-4E1E-BB08-6BC7B7467B62}" dt="2024-08-27T20:17:48.523" v="2023" actId="20577"/>
        <pc:sldMkLst>
          <pc:docMk/>
          <pc:sldMk cId="2230915384" sldId="266"/>
        </pc:sldMkLst>
      </pc:sldChg>
      <pc:sldChg chg="addSp delSp modSp new mod modAnim">
        <pc:chgData name="Alexander Kapic" userId="4185a9611c502cae" providerId="LiveId" clId="{161A075C-AC8F-4E1E-BB08-6BC7B7467B62}" dt="2024-08-27T20:45:09.252" v="3303"/>
        <pc:sldMkLst>
          <pc:docMk/>
          <pc:sldMk cId="249921616" sldId="267"/>
        </pc:sldMkLst>
      </pc:sldChg>
      <pc:sldChg chg="modSp new mod modAnim">
        <pc:chgData name="Alexander Kapic" userId="4185a9611c502cae" providerId="LiveId" clId="{161A075C-AC8F-4E1E-BB08-6BC7B7467B62}" dt="2024-08-27T20:45:34.176" v="3304"/>
        <pc:sldMkLst>
          <pc:docMk/>
          <pc:sldMk cId="1494636702" sldId="268"/>
        </pc:sldMkLst>
      </pc:sldChg>
      <pc:sldChg chg="modSp new mod modAnim">
        <pc:chgData name="Alexander Kapic" userId="4185a9611c502cae" providerId="LiveId" clId="{161A075C-AC8F-4E1E-BB08-6BC7B7467B62}" dt="2024-08-27T20:58:01.530" v="3679" actId="20577"/>
        <pc:sldMkLst>
          <pc:docMk/>
          <pc:sldMk cId="779263119" sldId="269"/>
        </pc:sldMkLst>
      </pc:sldChg>
      <pc:sldChg chg="modSp new modAnim">
        <pc:chgData name="Alexander Kapic" userId="4185a9611c502cae" providerId="LiveId" clId="{161A075C-AC8F-4E1E-BB08-6BC7B7467B62}" dt="2024-08-27T21:13:20.648" v="4324"/>
        <pc:sldMkLst>
          <pc:docMk/>
          <pc:sldMk cId="1356765140" sldId="270"/>
        </pc:sldMkLst>
      </pc:sldChg>
      <pc:sldChg chg="addSp delSp modSp new mod modAnim">
        <pc:chgData name="Alexander Kapic" userId="4185a9611c502cae" providerId="LiveId" clId="{161A075C-AC8F-4E1E-BB08-6BC7B7467B62}" dt="2024-08-27T21:15:11.447" v="4342"/>
        <pc:sldMkLst>
          <pc:docMk/>
          <pc:sldMk cId="79875856" sldId="271"/>
        </pc:sldMkLst>
      </pc:sldChg>
      <pc:sldChg chg="addSp modSp add mod modAnim">
        <pc:chgData name="Alexander Kapic" userId="4185a9611c502cae" providerId="LiveId" clId="{161A075C-AC8F-4E1E-BB08-6BC7B7467B62}" dt="2024-08-27T21:15:15.595" v="4343"/>
        <pc:sldMkLst>
          <pc:docMk/>
          <pc:sldMk cId="2822992366" sldId="272"/>
        </pc:sldMkLst>
      </pc:sldChg>
      <pc:sldChg chg="addSp modSp add mod modAnim">
        <pc:chgData name="Alexander Kapic" userId="4185a9611c502cae" providerId="LiveId" clId="{161A075C-AC8F-4E1E-BB08-6BC7B7467B62}" dt="2024-08-27T21:15:21.523" v="4345"/>
        <pc:sldMkLst>
          <pc:docMk/>
          <pc:sldMk cId="2764639235" sldId="273"/>
        </pc:sldMkLst>
      </pc:sldChg>
      <pc:sldChg chg="addSp modSp add mod modAnim">
        <pc:chgData name="Alexander Kapic" userId="4185a9611c502cae" providerId="LiveId" clId="{161A075C-AC8F-4E1E-BB08-6BC7B7467B62}" dt="2024-08-27T21:15:18.431" v="4344"/>
        <pc:sldMkLst>
          <pc:docMk/>
          <pc:sldMk cId="3686231785" sldId="274"/>
        </pc:sldMkLst>
      </pc:sldChg>
      <pc:sldChg chg="modSp new mod modAnim">
        <pc:chgData name="Alexander Kapic" userId="4185a9611c502cae" providerId="LiveId" clId="{161A075C-AC8F-4E1E-BB08-6BC7B7467B62}" dt="2024-09-03T18:57:17.421" v="4682" actId="6549"/>
        <pc:sldMkLst>
          <pc:docMk/>
          <pc:sldMk cId="1423441362" sldId="275"/>
        </pc:sldMkLst>
      </pc:sldChg>
      <pc:sldChg chg="modSp new mod modAnim">
        <pc:chgData name="Alexander Kapic" userId="4185a9611c502cae" providerId="LiveId" clId="{161A075C-AC8F-4E1E-BB08-6BC7B7467B62}" dt="2024-09-03T19:24:51.994" v="5992"/>
        <pc:sldMkLst>
          <pc:docMk/>
          <pc:sldMk cId="1953181523" sldId="276"/>
        </pc:sldMkLst>
      </pc:sldChg>
      <pc:sldChg chg="addSp modSp new mod modAnim">
        <pc:chgData name="Alexander Kapic" userId="4185a9611c502cae" providerId="LiveId" clId="{161A075C-AC8F-4E1E-BB08-6BC7B7467B62}" dt="2024-09-03T19:25:02.258" v="5994"/>
        <pc:sldMkLst>
          <pc:docMk/>
          <pc:sldMk cId="61340004" sldId="277"/>
        </pc:sldMkLst>
      </pc:sldChg>
      <pc:sldChg chg="addSp delSp modSp new mod">
        <pc:chgData name="Alexander Kapic" userId="4185a9611c502cae" providerId="LiveId" clId="{161A075C-AC8F-4E1E-BB08-6BC7B7467B62}" dt="2024-09-03T19:24:25.874" v="5991" actId="20577"/>
        <pc:sldMkLst>
          <pc:docMk/>
          <pc:sldMk cId="2312735466" sldId="278"/>
        </pc:sldMkLst>
      </pc:sldChg>
      <pc:sldChg chg="modSp add mod">
        <pc:chgData name="Alexander Kapic" userId="4185a9611c502cae" providerId="LiveId" clId="{161A075C-AC8F-4E1E-BB08-6BC7B7467B62}" dt="2024-09-03T19:25:16.371" v="5998" actId="20577"/>
        <pc:sldMkLst>
          <pc:docMk/>
          <pc:sldMk cId="314398312" sldId="279"/>
        </pc:sldMkLst>
      </pc:sldChg>
      <pc:sldChg chg="modSp add mod">
        <pc:chgData name="Alexander Kapic" userId="4185a9611c502cae" providerId="LiveId" clId="{161A075C-AC8F-4E1E-BB08-6BC7B7467B62}" dt="2024-09-03T19:25:37.131" v="6006" actId="20577"/>
        <pc:sldMkLst>
          <pc:docMk/>
          <pc:sldMk cId="843581911" sldId="280"/>
        </pc:sldMkLst>
      </pc:sldChg>
      <pc:sldChg chg="modSp add mod">
        <pc:chgData name="Alexander Kapic" userId="4185a9611c502cae" providerId="LiveId" clId="{161A075C-AC8F-4E1E-BB08-6BC7B7467B62}" dt="2024-09-03T19:25:43.449" v="6010" actId="20577"/>
        <pc:sldMkLst>
          <pc:docMk/>
          <pc:sldMk cId="3540072204" sldId="281"/>
        </pc:sldMkLst>
      </pc:sldChg>
      <pc:sldChg chg="modSp add mod">
        <pc:chgData name="Alexander Kapic" userId="4185a9611c502cae" providerId="LiveId" clId="{161A075C-AC8F-4E1E-BB08-6BC7B7467B62}" dt="2024-09-03T19:25:51.188" v="6015" actId="20577"/>
        <pc:sldMkLst>
          <pc:docMk/>
          <pc:sldMk cId="4036460057" sldId="282"/>
        </pc:sldMkLst>
      </pc:sldChg>
      <pc:sldChg chg="addSp delSp modSp add mod">
        <pc:chgData name="Alexander Kapic" userId="4185a9611c502cae" providerId="LiveId" clId="{161A075C-AC8F-4E1E-BB08-6BC7B7467B62}" dt="2024-09-03T19:29:32.387" v="6314" actId="403"/>
        <pc:sldMkLst>
          <pc:docMk/>
          <pc:sldMk cId="2177337708" sldId="283"/>
        </pc:sldMkLst>
      </pc:sldChg>
      <pc:sldMasterChg chg="modSp modSldLayout">
        <pc:chgData name="Alexander Kapic" userId="4185a9611c502cae" providerId="LiveId" clId="{161A075C-AC8F-4E1E-BB08-6BC7B7467B62}" dt="2024-08-19T21:41:12.552" v="57" actId="115"/>
        <pc:sldMasterMkLst>
          <pc:docMk/>
          <pc:sldMasterMk cId="424507790" sldId="2147483648"/>
        </pc:sldMasterMkLst>
        <pc:sldLayoutChg chg="modSp">
          <pc:chgData name="Alexander Kapic" userId="4185a9611c502cae" providerId="LiveId" clId="{161A075C-AC8F-4E1E-BB08-6BC7B7467B62}" dt="2024-08-19T21:41:12.552" v="57" actId="115"/>
          <pc:sldLayoutMkLst>
            <pc:docMk/>
            <pc:sldMasterMk cId="424507790" sldId="2147483648"/>
            <pc:sldLayoutMk cId="2303973508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1AB4A-A7E1-5519-1373-6D2DA61D6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u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390CB0-B6B2-08A1-0972-6CA923318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0715AD-0509-947B-2AC5-290152BE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5CBF66-6161-7854-D27F-FBE7AA6A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A31CB5-7658-2B20-71E8-63CA43DE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97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D0857-AD60-1CC8-A635-4BEA69A31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8A89CC-325D-A1B4-FD8E-7A0DF2DF3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CF1C60-8F45-D889-22BE-2DBC1435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ECD41C-5ED8-6638-D9FE-2AE1C922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81B271-BE62-3E1F-1BCA-B020B3C0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94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4739B41-6922-43E5-EBC4-D475EBFBB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DDDD83-56E4-B6EA-27F0-FADF8322B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EFF80A-14E0-4AC0-8F0E-7E00FED7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D75B82-7F32-A046-3505-5896DD45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CFC95-423F-7E68-B8C3-CB45CAD0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9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D7B98-4156-62B3-C5AD-8FF693E2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EEB3EE-B6CC-8738-0076-921D503B7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6E76ED-4BE3-03EF-E2E0-A73EF654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F8B38-BDF0-1D77-EF71-7368231D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6B98D6-C4D8-5BE4-108F-BB85F28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72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455C8-7A1F-E734-5C14-E9C4E34B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A5E8F3-D1D3-1203-F745-3C089805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3DE287-2BBF-1B05-3ED3-8D65C5F7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9E5A62-37D9-B610-B362-E8ED36B4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ACB1DF-A13B-8D78-1CE4-46F5DA8A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69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10634-4755-7ED1-7BB1-9A0F0FF2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893FB2-A750-96E0-0F7D-4A7B53C9E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50E493-1203-C45E-C1B1-6F33B6A01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9BB065-03D7-0EE6-73ED-FF2D48EE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BFD26C-197A-9307-BB92-A531DB32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EFF554-2268-9635-528D-6B6BD106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91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CDAF4-B16D-72E0-6C1A-D53C5CA9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983E63-4285-9B78-4AF3-C536EB287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EF2D38-384D-5D19-5078-B5928550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3317AC-63FC-F043-23DB-751925B56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10A5D6-54E2-750C-03C5-4D0C6D917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0347C20-C61D-ACE0-E266-D0E39AC6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9D11EA-89E4-00CE-152B-58C587CF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F74205-F14F-C78B-BED3-3214396B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59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B70D7-9BD3-013A-351C-C97D3B6B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C81BBF-0DE8-5F54-B0CA-94A41CA9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A1C519-9DAA-971E-294B-D1C7330C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4E7CD2-6FB5-5C2B-89B0-BC992FB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22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9C4901-894B-107A-8D09-07567579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21CA42-61AE-7CBE-CB63-A1CC2915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C373A2-7E3C-1AF0-3F6F-F12E42B9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4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2FF81-0A2B-BAB2-A882-D4F32ADD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34BCF4-AC70-84A9-E249-679DB1A5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23D005-D1F0-AB42-803A-65F5A47D4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573D02-D471-808A-EE1B-7E61918A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2AC94A-EDAC-390E-DE7D-45E3D11E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6CDE73-E8AB-1D2C-AF1A-F36E56B1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6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3C600-EF97-070B-121B-85D80B79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77D118-BD62-0DD2-A144-08A1F182F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FEA815-BCB5-3B23-427F-9F159BFE7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1246B4-D292-6C1D-549E-B125EF1B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66FCCE-E5BE-B712-BEFB-41897410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90621E-B4DD-AF2A-4340-335543CA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76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E1152EB-6983-D093-2DD5-5F94A1FD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D611C1-73B8-66CE-3312-33A85A281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2C9529-9B02-571B-A399-0E8EFFBA4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C0A8-EEBF-43B6-A5EE-12AC32AAAC24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A88566-03E3-6FBB-274A-E3C5AB07A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A23359-C1C2-C870-A969-6A505ACBA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61C9-BF21-445E-B03D-285A7C907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0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49333-D006-3617-49DF-050D493F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de-DE" sz="8000"/>
              <a:t>Digitaltechnik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76598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01033-215B-0EB1-15E9-9F020A06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Codierung von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2CAE13-3A7C-1865-8001-010E77FB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Aufgabe (Partnerarbeit, ca. 10 min)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Codiert die verschiedenen Emotionen in der Tabelle mit Hilfe von Buchstaben und Sonderzeichen!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6B3EAB2-BDC6-D471-CFF9-D7E3E2A7A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25028"/>
              </p:ext>
            </p:extLst>
          </p:nvPr>
        </p:nvGraphicFramePr>
        <p:xfrm>
          <a:off x="838200" y="4102946"/>
          <a:ext cx="10515603" cy="1493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96991259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25197058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7882790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6275706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20522896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40517629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403903988"/>
                    </a:ext>
                  </a:extLst>
                </a:gridCol>
              </a:tblGrid>
              <a:tr h="746591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fröhlich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traurig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laut lachend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wütend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erschrocken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frech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gelassen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566370"/>
                  </a:ext>
                </a:extLst>
              </a:tr>
              <a:tr h="746591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:-)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:´-(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&gt;:-(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:-O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:-P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B-)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4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EE260-61BC-906F-ABDE-5F94069D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Computer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7B1283-DF7C-5E77-D493-0AFBD9CB2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Computer besteht aus </a:t>
            </a:r>
            <a:r>
              <a:rPr lang="de-DE" b="1" dirty="0"/>
              <a:t>Elektronik</a:t>
            </a:r>
            <a:r>
              <a:rPr lang="de-DE" dirty="0"/>
              <a:t>, also Bauteilen, die mit </a:t>
            </a:r>
            <a:r>
              <a:rPr lang="de-DE" b="1" dirty="0"/>
              <a:t>elektrischem Strom </a:t>
            </a:r>
            <a:r>
              <a:rPr lang="de-DE" dirty="0"/>
              <a:t>betrieben werden.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Einige dieser Bauteile sind sog. </a:t>
            </a:r>
            <a:r>
              <a:rPr lang="de-DE" b="1" dirty="0"/>
              <a:t>Speicherbausteine</a:t>
            </a:r>
            <a:r>
              <a:rPr lang="de-DE" dirty="0"/>
              <a:t>. Die gibt es in verschiedenen Arten, z.B. </a:t>
            </a:r>
            <a:r>
              <a:rPr lang="de-DE" b="1" dirty="0"/>
              <a:t>Arbeitsspeicher</a:t>
            </a:r>
            <a:r>
              <a:rPr lang="de-DE" dirty="0"/>
              <a:t>, </a:t>
            </a:r>
            <a:r>
              <a:rPr lang="de-DE" b="1" dirty="0"/>
              <a:t>Festplattenspeicher</a:t>
            </a:r>
            <a:r>
              <a:rPr lang="de-DE" dirty="0"/>
              <a:t> oder auch </a:t>
            </a:r>
            <a:r>
              <a:rPr lang="de-DE" b="1" dirty="0"/>
              <a:t>Register</a:t>
            </a:r>
            <a:r>
              <a:rPr lang="de-DE" dirty="0"/>
              <a:t> </a:t>
            </a:r>
            <a:r>
              <a:rPr lang="de-DE" b="1" dirty="0"/>
              <a:t>im Prozessor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Der Prozessor </a:t>
            </a:r>
            <a:r>
              <a:rPr lang="de-DE" b="1" dirty="0"/>
              <a:t>ließt</a:t>
            </a:r>
            <a:r>
              <a:rPr lang="de-DE" dirty="0"/>
              <a:t> die Befehle, die in den Speicherbausteinen stehen, </a:t>
            </a:r>
            <a:r>
              <a:rPr lang="de-DE" b="1" dirty="0"/>
              <a:t>verarbeitet</a:t>
            </a:r>
            <a:r>
              <a:rPr lang="de-DE" dirty="0"/>
              <a:t> diese und </a:t>
            </a:r>
            <a:r>
              <a:rPr lang="de-DE" b="1" dirty="0"/>
              <a:t>schreibt</a:t>
            </a:r>
            <a:r>
              <a:rPr lang="de-DE" dirty="0"/>
              <a:t> das Ergebnis zurück in den Speicher.</a:t>
            </a:r>
          </a:p>
        </p:txBody>
      </p:sp>
    </p:spTree>
    <p:extLst>
      <p:ext uri="{BB962C8B-B14F-4D97-AF65-F5344CB8AC3E}">
        <p14:creationId xmlns:p14="http://schemas.microsoft.com/office/powerpoint/2010/main" val="22309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8D0B3-08F4-0E5C-D2B4-5C35EA5D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Computer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D085D7-FB60-77B3-F81D-93E59434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4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Die </a:t>
            </a:r>
            <a:r>
              <a:rPr lang="de-DE" b="1" dirty="0"/>
              <a:t>Speicherbausteine</a:t>
            </a:r>
            <a:r>
              <a:rPr lang="de-DE" dirty="0"/>
              <a:t> bestehen wiederum aus ganz vielen, ganz kleinen </a:t>
            </a:r>
            <a:r>
              <a:rPr lang="de-DE" b="1" dirty="0"/>
              <a:t>Speicherzellen.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Jede </a:t>
            </a:r>
            <a:r>
              <a:rPr lang="de-DE" b="1" dirty="0"/>
              <a:t>Speicherzelle</a:t>
            </a:r>
            <a:r>
              <a:rPr lang="de-DE" dirty="0"/>
              <a:t> kann insgesamt </a:t>
            </a:r>
            <a:r>
              <a:rPr lang="de-DE" b="1" dirty="0"/>
              <a:t>zwei Zustände </a:t>
            </a:r>
            <a:r>
              <a:rPr lang="de-DE" dirty="0"/>
              <a:t>annehmen: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88423DD-96B8-78FC-0FE2-B3342F88E362}"/>
              </a:ext>
            </a:extLst>
          </p:cNvPr>
          <p:cNvGrpSpPr/>
          <p:nvPr/>
        </p:nvGrpSpPr>
        <p:grpSpPr>
          <a:xfrm>
            <a:off x="7996238" y="5021255"/>
            <a:ext cx="314325" cy="923925"/>
            <a:chOff x="3224212" y="2952750"/>
            <a:chExt cx="314325" cy="923925"/>
          </a:xfrm>
        </p:grpSpPr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E847194C-2F1E-4A86-B3B9-824323B4027F}"/>
                </a:ext>
              </a:extLst>
            </p:cNvPr>
            <p:cNvCxnSpPr/>
            <p:nvPr/>
          </p:nvCxnSpPr>
          <p:spPr>
            <a:xfrm>
              <a:off x="3381375" y="2952750"/>
              <a:ext cx="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79FE71B2-C717-D8D1-E762-944A2B102E70}"/>
                </a:ext>
              </a:extLst>
            </p:cNvPr>
            <p:cNvCxnSpPr/>
            <p:nvPr/>
          </p:nvCxnSpPr>
          <p:spPr>
            <a:xfrm>
              <a:off x="3381375" y="3571875"/>
              <a:ext cx="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Flussdiagramm: Zusammenführung 42">
              <a:extLst>
                <a:ext uri="{FF2B5EF4-FFF2-40B4-BE49-F238E27FC236}">
                  <a16:creationId xmlns:a16="http://schemas.microsoft.com/office/drawing/2014/main" id="{397FF925-812A-350E-BDC3-D616B065717B}"/>
                </a:ext>
              </a:extLst>
            </p:cNvPr>
            <p:cNvSpPr/>
            <p:nvPr/>
          </p:nvSpPr>
          <p:spPr>
            <a:xfrm>
              <a:off x="3224212" y="3257550"/>
              <a:ext cx="314325" cy="314325"/>
            </a:xfrm>
            <a:prstGeom prst="flowChartSummingJunc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3718DCA-89E7-A64E-0FD3-4BD9DB8751A0}"/>
              </a:ext>
            </a:extLst>
          </p:cNvPr>
          <p:cNvGrpSpPr/>
          <p:nvPr/>
        </p:nvGrpSpPr>
        <p:grpSpPr>
          <a:xfrm>
            <a:off x="3781424" y="5019670"/>
            <a:ext cx="314325" cy="923925"/>
            <a:chOff x="3224212" y="2952750"/>
            <a:chExt cx="314325" cy="923925"/>
          </a:xfrm>
        </p:grpSpPr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418D7388-4DA6-DD50-101B-C5C51FBDE8C2}"/>
                </a:ext>
              </a:extLst>
            </p:cNvPr>
            <p:cNvCxnSpPr/>
            <p:nvPr/>
          </p:nvCxnSpPr>
          <p:spPr>
            <a:xfrm>
              <a:off x="3381375" y="2952750"/>
              <a:ext cx="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B92D6DAF-3B87-13C3-5A37-2FBA348D86EC}"/>
                </a:ext>
              </a:extLst>
            </p:cNvPr>
            <p:cNvCxnSpPr/>
            <p:nvPr/>
          </p:nvCxnSpPr>
          <p:spPr>
            <a:xfrm>
              <a:off x="3381375" y="3571875"/>
              <a:ext cx="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Flussdiagramm: Zusammenführung 46">
              <a:extLst>
                <a:ext uri="{FF2B5EF4-FFF2-40B4-BE49-F238E27FC236}">
                  <a16:creationId xmlns:a16="http://schemas.microsoft.com/office/drawing/2014/main" id="{22B4CBCC-0F91-0043-1B8E-BD767BA7A597}"/>
                </a:ext>
              </a:extLst>
            </p:cNvPr>
            <p:cNvSpPr/>
            <p:nvPr/>
          </p:nvSpPr>
          <p:spPr>
            <a:xfrm>
              <a:off x="3224212" y="3257550"/>
              <a:ext cx="314325" cy="314325"/>
            </a:xfrm>
            <a:prstGeom prst="flowChartSummingJunction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A6B2803D-0B2E-9A27-CFFB-1DD1055AD2B7}"/>
              </a:ext>
            </a:extLst>
          </p:cNvPr>
          <p:cNvSpPr/>
          <p:nvPr/>
        </p:nvSpPr>
        <p:spPr>
          <a:xfrm>
            <a:off x="1543050" y="2847975"/>
            <a:ext cx="3000377" cy="1085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Speicherbaustein</a:t>
            </a:r>
          </a:p>
        </p:txBody>
      </p:sp>
      <p:sp>
        <p:nvSpPr>
          <p:cNvPr id="65" name="Pfeil: nach rechts 64">
            <a:extLst>
              <a:ext uri="{FF2B5EF4-FFF2-40B4-BE49-F238E27FC236}">
                <a16:creationId xmlns:a16="http://schemas.microsoft.com/office/drawing/2014/main" id="{E562DF89-80E8-F5F4-A88D-600D56268FFC}"/>
              </a:ext>
            </a:extLst>
          </p:cNvPr>
          <p:cNvSpPr/>
          <p:nvPr/>
        </p:nvSpPr>
        <p:spPr>
          <a:xfrm>
            <a:off x="4838700" y="3248023"/>
            <a:ext cx="938200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537E89B-2993-B98C-FD7D-01047B8CDDE5}"/>
              </a:ext>
            </a:extLst>
          </p:cNvPr>
          <p:cNvSpPr txBox="1"/>
          <p:nvPr/>
        </p:nvSpPr>
        <p:spPr>
          <a:xfrm>
            <a:off x="2232677" y="5295099"/>
            <a:ext cx="143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Eingeschaltet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01CD204C-46B2-BE70-AA82-252857B8AED8}"/>
              </a:ext>
            </a:extLst>
          </p:cNvPr>
          <p:cNvSpPr txBox="1"/>
          <p:nvPr/>
        </p:nvSpPr>
        <p:spPr>
          <a:xfrm>
            <a:off x="6417659" y="5295099"/>
            <a:ext cx="149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Ausgeschaltet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1132B671-7EAE-E293-2724-5B80DF3D78DA}"/>
              </a:ext>
            </a:extLst>
          </p:cNvPr>
          <p:cNvGrpSpPr/>
          <p:nvPr/>
        </p:nvGrpSpPr>
        <p:grpSpPr>
          <a:xfrm>
            <a:off x="6096000" y="2952749"/>
            <a:ext cx="4719004" cy="952500"/>
            <a:chOff x="6096000" y="2952749"/>
            <a:chExt cx="4719004" cy="952500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C028B37-7987-8462-C67B-1779D9013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952749"/>
              <a:ext cx="3190875" cy="142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4CDCF4CA-6E21-3E92-F6AA-85CE2FF51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876675"/>
              <a:ext cx="3190875" cy="142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A427A743-2FB6-B0A9-0B0A-65548B7A8FFC}"/>
                </a:ext>
              </a:extLst>
            </p:cNvPr>
            <p:cNvGrpSpPr/>
            <p:nvPr/>
          </p:nvGrpSpPr>
          <p:grpSpPr>
            <a:xfrm>
              <a:off x="6415087" y="2967037"/>
              <a:ext cx="314325" cy="923925"/>
              <a:chOff x="3224212" y="2952750"/>
              <a:chExt cx="314325" cy="923925"/>
            </a:xfrm>
          </p:grpSpPr>
          <p:cxnSp>
            <p:nvCxnSpPr>
              <p:cNvPr id="8" name="Gerader Verbinder 7">
                <a:extLst>
                  <a:ext uri="{FF2B5EF4-FFF2-40B4-BE49-F238E27FC236}">
                    <a16:creationId xmlns:a16="http://schemas.microsoft.com/office/drawing/2014/main" id="{CC8FB4C6-1402-A26B-6491-8296F8634D05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Gerader Verbinder 8">
                <a:extLst>
                  <a:ext uri="{FF2B5EF4-FFF2-40B4-BE49-F238E27FC236}">
                    <a16:creationId xmlns:a16="http://schemas.microsoft.com/office/drawing/2014/main" id="{9F4CA709-7127-48A5-7102-D71B274E4A5D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Flussdiagramm: Zusammenführung 12">
                <a:extLst>
                  <a:ext uri="{FF2B5EF4-FFF2-40B4-BE49-F238E27FC236}">
                    <a16:creationId xmlns:a16="http://schemas.microsoft.com/office/drawing/2014/main" id="{90C20B10-8D2E-D41C-C6DE-EFDCC8CFF25A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E71F804-049D-D42C-0304-F3869456C40D}"/>
                </a:ext>
              </a:extLst>
            </p:cNvPr>
            <p:cNvGrpSpPr/>
            <p:nvPr/>
          </p:nvGrpSpPr>
          <p:grpSpPr>
            <a:xfrm>
              <a:off x="6891338" y="2981324"/>
              <a:ext cx="314325" cy="923925"/>
              <a:chOff x="3224212" y="2952750"/>
              <a:chExt cx="314325" cy="923925"/>
            </a:xfrm>
          </p:grpSpPr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D48AD3ED-5E1A-9F1F-7640-DBC406C40355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0B19F3D5-C810-F6C3-B35A-866218070670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lussdiagramm: Zusammenführung 17">
                <a:extLst>
                  <a:ext uri="{FF2B5EF4-FFF2-40B4-BE49-F238E27FC236}">
                    <a16:creationId xmlns:a16="http://schemas.microsoft.com/office/drawing/2014/main" id="{9E71F6D4-E805-26F1-B1C6-33C86097D98E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F439C1CE-4FF1-CC00-648A-241529DE2025}"/>
                </a:ext>
              </a:extLst>
            </p:cNvPr>
            <p:cNvGrpSpPr/>
            <p:nvPr/>
          </p:nvGrpSpPr>
          <p:grpSpPr>
            <a:xfrm>
              <a:off x="7367587" y="2952751"/>
              <a:ext cx="314325" cy="923925"/>
              <a:chOff x="3224212" y="2952750"/>
              <a:chExt cx="314325" cy="923925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36778CC0-6BF3-F6D6-FF26-F0D763EB803A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17BB2F56-9F46-B61B-7AB4-CA6EDA53E644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Flussdiagramm: Zusammenführung 21">
                <a:extLst>
                  <a:ext uri="{FF2B5EF4-FFF2-40B4-BE49-F238E27FC236}">
                    <a16:creationId xmlns:a16="http://schemas.microsoft.com/office/drawing/2014/main" id="{E9644BEF-304B-F38A-0D7C-2A33EF4DA557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E22164CB-FEEA-E96A-E37B-A188B26286C7}"/>
                </a:ext>
              </a:extLst>
            </p:cNvPr>
            <p:cNvGrpSpPr/>
            <p:nvPr/>
          </p:nvGrpSpPr>
          <p:grpSpPr>
            <a:xfrm>
              <a:off x="7834313" y="2952750"/>
              <a:ext cx="314325" cy="923925"/>
              <a:chOff x="3224212" y="2952750"/>
              <a:chExt cx="314325" cy="923925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05CABCCB-9C5F-3D83-B26F-DE5919F87F19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5CA6C593-D4CD-2203-1295-44603A524DE6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Flussdiagramm: Zusammenführung 25">
                <a:extLst>
                  <a:ext uri="{FF2B5EF4-FFF2-40B4-BE49-F238E27FC236}">
                    <a16:creationId xmlns:a16="http://schemas.microsoft.com/office/drawing/2014/main" id="{EDDED5FB-B270-5612-24DD-813E4ED3C7E2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D4015FBB-C0A6-1976-ECD5-94D9DF932009}"/>
                </a:ext>
              </a:extLst>
            </p:cNvPr>
            <p:cNvGrpSpPr/>
            <p:nvPr/>
          </p:nvGrpSpPr>
          <p:grpSpPr>
            <a:xfrm>
              <a:off x="8301037" y="2967037"/>
              <a:ext cx="314325" cy="923925"/>
              <a:chOff x="3224212" y="2952750"/>
              <a:chExt cx="314325" cy="923925"/>
            </a:xfrm>
          </p:grpSpPr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9995FFAD-F386-545C-6752-E0300579676E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0DAA2E2A-F345-B33D-18E4-C5CE9AD8F9BA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Flussdiagramm: Zusammenführung 29">
                <a:extLst>
                  <a:ext uri="{FF2B5EF4-FFF2-40B4-BE49-F238E27FC236}">
                    <a16:creationId xmlns:a16="http://schemas.microsoft.com/office/drawing/2014/main" id="{37C5610E-FF81-7AE1-0740-1D53015D2786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6D87E249-98F0-5BEE-0FF6-E25D42AB4051}"/>
                </a:ext>
              </a:extLst>
            </p:cNvPr>
            <p:cNvGrpSpPr/>
            <p:nvPr/>
          </p:nvGrpSpPr>
          <p:grpSpPr>
            <a:xfrm>
              <a:off x="8762999" y="2981323"/>
              <a:ext cx="314325" cy="923925"/>
              <a:chOff x="3224212" y="2952750"/>
              <a:chExt cx="314325" cy="923925"/>
            </a:xfrm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5E8DC22B-3331-26A0-2E55-D733CAED4B5D}"/>
                  </a:ext>
                </a:extLst>
              </p:cNvPr>
              <p:cNvCxnSpPr/>
              <p:nvPr/>
            </p:nvCxnSpPr>
            <p:spPr>
              <a:xfrm>
                <a:off x="3381375" y="2952750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7CCAA8FE-4BC2-B182-DD25-A8E44DD5DDA1}"/>
                  </a:ext>
                </a:extLst>
              </p:cNvPr>
              <p:cNvCxnSpPr/>
              <p:nvPr/>
            </p:nvCxnSpPr>
            <p:spPr>
              <a:xfrm>
                <a:off x="3381375" y="3571875"/>
                <a:ext cx="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Flussdiagramm: Zusammenführung 33">
                <a:extLst>
                  <a:ext uri="{FF2B5EF4-FFF2-40B4-BE49-F238E27FC236}">
                    <a16:creationId xmlns:a16="http://schemas.microsoft.com/office/drawing/2014/main" id="{52FDFE05-51DA-0F9E-F0BF-10FD977D446C}"/>
                  </a:ext>
                </a:extLst>
              </p:cNvPr>
              <p:cNvSpPr/>
              <p:nvPr/>
            </p:nvSpPr>
            <p:spPr>
              <a:xfrm>
                <a:off x="3224212" y="3257550"/>
                <a:ext cx="314325" cy="314325"/>
              </a:xfrm>
              <a:prstGeom prst="flowChartSummingJunc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E6993A8D-EE5A-F96F-023F-B69693D6CDA4}"/>
                </a:ext>
              </a:extLst>
            </p:cNvPr>
            <p:cNvSpPr txBox="1"/>
            <p:nvPr/>
          </p:nvSpPr>
          <p:spPr>
            <a:xfrm>
              <a:off x="9396411" y="3249096"/>
              <a:ext cx="1418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Speicherzelle</a:t>
              </a:r>
            </a:p>
          </p:txBody>
        </p:sp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420C01E0-B5BB-2EC9-FA6F-D859CB91FD1C}"/>
                </a:ext>
              </a:extLst>
            </p:cNvPr>
            <p:cNvCxnSpPr/>
            <p:nvPr/>
          </p:nvCxnSpPr>
          <p:spPr>
            <a:xfrm flipH="1">
              <a:off x="9151459" y="3433762"/>
              <a:ext cx="2687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9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4" grpId="0" animBg="1"/>
      <p:bldP spid="65" grpId="0" animBg="1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A95DE-60F1-A6CD-0D63-710FCFEAA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Computer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8A85E6-7B91-9921-DF4E-785FF78F3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Speicherzellen funktionieren also wie Lampen. Man kann sie nur ein- oder ausschalten! Somit können sie auch nur zwei Daten Speichern: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/>
              <a:t>Null (0) und Eins (1)</a:t>
            </a:r>
          </a:p>
          <a:p>
            <a:pPr marL="0" indent="0" algn="ctr">
              <a:buNone/>
            </a:pPr>
            <a:r>
              <a:rPr lang="de-DE" b="1" dirty="0"/>
              <a:t>Aus (0) und Ein (1)</a:t>
            </a:r>
          </a:p>
          <a:p>
            <a:pPr marL="0" indent="0" algn="ctr">
              <a:buNone/>
            </a:pPr>
            <a:r>
              <a:rPr lang="de-DE" b="1" dirty="0"/>
              <a:t>Nein (0) und Ja (1)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946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BBF18-098B-77A6-995B-A1D78037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Computer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A53CCA-AA23-5996-2F90-7275190A9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Computer benutzt also ein sog. </a:t>
            </a:r>
            <a:r>
              <a:rPr lang="de-DE" b="1" dirty="0"/>
              <a:t>Binärsystem</a:t>
            </a:r>
            <a:r>
              <a:rPr lang="de-DE" dirty="0"/>
              <a:t> (auch </a:t>
            </a:r>
            <a:r>
              <a:rPr lang="de-DE" b="1" dirty="0"/>
              <a:t>Dualsystem</a:t>
            </a:r>
            <a:r>
              <a:rPr lang="de-DE" dirty="0"/>
              <a:t> oder </a:t>
            </a:r>
            <a:r>
              <a:rPr lang="de-DE" b="1" dirty="0"/>
              <a:t>Zweiersystem</a:t>
            </a:r>
            <a:r>
              <a:rPr lang="de-DE" dirty="0"/>
              <a:t> genannt), um Daten darzustellen.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Eine </a:t>
            </a:r>
            <a:r>
              <a:rPr lang="de-DE" b="1" dirty="0"/>
              <a:t>Speicherzelle</a:t>
            </a:r>
            <a:r>
              <a:rPr lang="de-DE" dirty="0"/>
              <a:t>, die nur </a:t>
            </a:r>
            <a:r>
              <a:rPr lang="de-DE" b="1" dirty="0"/>
              <a:t>zwei Zustände </a:t>
            </a:r>
            <a:r>
              <a:rPr lang="de-DE" dirty="0"/>
              <a:t>annehmen kann, nennt man im englischen auch </a:t>
            </a:r>
            <a:r>
              <a:rPr lang="de-DE" b="1" u="sng" dirty="0"/>
              <a:t>B</a:t>
            </a:r>
            <a:r>
              <a:rPr lang="de-DE" b="1" dirty="0"/>
              <a:t>inary </a:t>
            </a:r>
            <a:r>
              <a:rPr lang="de-DE" b="1" u="sng" dirty="0"/>
              <a:t>It</a:t>
            </a:r>
            <a:r>
              <a:rPr lang="de-DE" b="1" dirty="0"/>
              <a:t>em </a:t>
            </a:r>
            <a:r>
              <a:rPr lang="de-DE" dirty="0"/>
              <a:t>oder kurz </a:t>
            </a:r>
            <a:r>
              <a:rPr lang="de-DE" b="1" dirty="0"/>
              <a:t>Bit</a:t>
            </a:r>
            <a:r>
              <a:rPr lang="de-DE" dirty="0"/>
              <a:t>. 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u="sng" dirty="0"/>
              <a:t>Ein Bit ist die kleinste Speichereinheit im Computer!</a:t>
            </a:r>
          </a:p>
        </p:txBody>
      </p:sp>
    </p:spTree>
    <p:extLst>
      <p:ext uri="{BB962C8B-B14F-4D97-AF65-F5344CB8AC3E}">
        <p14:creationId xmlns:p14="http://schemas.microsoft.com/office/powerpoint/2010/main" val="7792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6C5CB-D585-536C-4744-B00675BC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Binärsystem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CCD00C-0D05-8641-A8AA-067D52180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Der Computer speichert Daten in kleinen </a:t>
                </a:r>
                <a:r>
                  <a:rPr lang="de-DE" b="1" dirty="0"/>
                  <a:t>Speicherzellen</a:t>
                </a:r>
                <a:r>
                  <a:rPr lang="de-DE" dirty="0"/>
                  <a:t> ab, den sogenannten </a:t>
                </a:r>
                <a:r>
                  <a:rPr lang="de-DE" b="1" dirty="0"/>
                  <a:t>Bits</a:t>
                </a:r>
                <a:r>
                  <a:rPr lang="de-DE" dirty="0"/>
                  <a:t>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Das </a:t>
                </a:r>
                <a:r>
                  <a:rPr lang="de-DE" b="1" dirty="0"/>
                  <a:t>Binärsystem</a:t>
                </a:r>
                <a:r>
                  <a:rPr lang="de-DE" dirty="0"/>
                  <a:t> ist ein </a:t>
                </a:r>
                <a:r>
                  <a:rPr lang="de-DE" b="1" dirty="0"/>
                  <a:t>Zahlensystem</a:t>
                </a:r>
                <a:r>
                  <a:rPr lang="de-DE" dirty="0"/>
                  <a:t>, das zur Darstellung von Zahlen nur </a:t>
                </a:r>
                <a:r>
                  <a:rPr lang="de-DE" b="1" dirty="0"/>
                  <a:t>zwei verschiedene Ziffern (0 und 1) </a:t>
                </a:r>
                <a:r>
                  <a:rPr lang="de-DE" dirty="0"/>
                  <a:t>benutzt.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Die </a:t>
                </a:r>
                <a:r>
                  <a:rPr lang="de-DE" b="1" dirty="0"/>
                  <a:t>Rechenvorschrift</a:t>
                </a:r>
                <a:r>
                  <a:rPr lang="de-DE" dirty="0"/>
                  <a:t> des </a:t>
                </a:r>
                <a:r>
                  <a:rPr lang="de-DE" b="1" dirty="0"/>
                  <a:t>Binärsystems</a:t>
                </a:r>
                <a:r>
                  <a:rPr lang="de-DE" dirty="0"/>
                  <a:t> nutzt die sog. </a:t>
                </a:r>
                <a:r>
                  <a:rPr lang="de-DE" b="1" dirty="0"/>
                  <a:t>Zweierpotenzen</a:t>
                </a:r>
                <a:r>
                  <a:rPr lang="de-DE" dirty="0"/>
                  <a:t>:</a:t>
                </a:r>
              </a:p>
              <a:p>
                <a:pPr marL="0" indent="0">
                  <a:buNone/>
                </a:pPr>
                <a:endParaRPr lang="de-DE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de-DE" b="1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CCD00C-0D05-8641-A8AA-067D52180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7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9A9D0-6900-F5F0-125A-19E5E456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Binärsystem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C1CE2E-70E2-60E1-0403-709CDD1D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45847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Darstellung der Zahl 5 im Binärsystem: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03D6E0B-8958-9E01-C18A-D640F707F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8590"/>
              </p:ext>
            </p:extLst>
          </p:nvPr>
        </p:nvGraphicFramePr>
        <p:xfrm>
          <a:off x="2032000" y="3573462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6567510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4415059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6822523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123270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16148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Bit-Nr.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55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Potenz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04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75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Zustand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227482"/>
                  </a:ext>
                </a:extLst>
              </a:tr>
            </a:tbl>
          </a:graphicData>
        </a:graphic>
      </p:graphicFrame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335C0BBE-4B8C-DCAD-7E6E-702A3236985A}"/>
              </a:ext>
            </a:extLst>
          </p:cNvPr>
          <p:cNvGrpSpPr/>
          <p:nvPr/>
        </p:nvGrpSpPr>
        <p:grpSpPr>
          <a:xfrm>
            <a:off x="7912100" y="1690688"/>
            <a:ext cx="2247900" cy="1339056"/>
            <a:chOff x="7912100" y="1690688"/>
            <a:chExt cx="2247900" cy="1339056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C62669E8-3D26-D159-8E11-DE321E4428FE}"/>
                </a:ext>
              </a:extLst>
            </p:cNvPr>
            <p:cNvGrpSpPr/>
            <p:nvPr/>
          </p:nvGrpSpPr>
          <p:grpSpPr>
            <a:xfrm>
              <a:off x="7912100" y="2077245"/>
              <a:ext cx="2247900" cy="952499"/>
              <a:chOff x="6743700" y="1825626"/>
              <a:chExt cx="2247900" cy="952499"/>
            </a:xfrm>
          </p:grpSpPr>
          <p:cxnSp>
            <p:nvCxnSpPr>
              <p:cNvPr id="6" name="Gerader Verbinder 5">
                <a:extLst>
                  <a:ext uri="{FF2B5EF4-FFF2-40B4-BE49-F238E27FC236}">
                    <a16:creationId xmlns:a16="http://schemas.microsoft.com/office/drawing/2014/main" id="{3DC39398-BDFF-2155-B17B-1756C442F0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1839913"/>
                <a:ext cx="2247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Gerader Verbinder 6">
                <a:extLst>
                  <a:ext uri="{FF2B5EF4-FFF2-40B4-BE49-F238E27FC236}">
                    <a16:creationId xmlns:a16="http://schemas.microsoft.com/office/drawing/2014/main" id="{1816088B-C061-92B1-E3A2-F236FDF75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2763838"/>
                <a:ext cx="2247900" cy="71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6E80DCDA-EA32-17E4-1FE0-D64943DC5836}"/>
                  </a:ext>
                </a:extLst>
              </p:cNvPr>
              <p:cNvGrpSpPr/>
              <p:nvPr/>
            </p:nvGrpSpPr>
            <p:grpSpPr>
              <a:xfrm>
                <a:off x="7062787" y="1839913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31" name="Gerader Verbinder 30">
                  <a:extLst>
                    <a:ext uri="{FF2B5EF4-FFF2-40B4-BE49-F238E27FC236}">
                      <a16:creationId xmlns:a16="http://schemas.microsoft.com/office/drawing/2014/main" id="{1936D06E-A000-62B2-7816-F237A5A7A094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31">
                  <a:extLst>
                    <a:ext uri="{FF2B5EF4-FFF2-40B4-BE49-F238E27FC236}">
                      <a16:creationId xmlns:a16="http://schemas.microsoft.com/office/drawing/2014/main" id="{B2EEC3B3-FAFC-4413-71CE-1528A7517CFD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Flussdiagramm: Zusammenführung 32">
                  <a:extLst>
                    <a:ext uri="{FF2B5EF4-FFF2-40B4-BE49-F238E27FC236}">
                      <a16:creationId xmlns:a16="http://schemas.microsoft.com/office/drawing/2014/main" id="{0E608FBB-DCD9-C63A-A0AA-DFCD2B493FD3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357419A9-7AF0-FB66-3EC3-0FB8C1D44D6D}"/>
                  </a:ext>
                </a:extLst>
              </p:cNvPr>
              <p:cNvGrpSpPr/>
              <p:nvPr/>
            </p:nvGrpSpPr>
            <p:grpSpPr>
              <a:xfrm>
                <a:off x="7539038" y="1854200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8" name="Gerader Verbinder 27">
                  <a:extLst>
                    <a:ext uri="{FF2B5EF4-FFF2-40B4-BE49-F238E27FC236}">
                      <a16:creationId xmlns:a16="http://schemas.microsoft.com/office/drawing/2014/main" id="{20A86CD5-B11B-F268-6B77-2D0970B7EF32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C35EC1AF-8E67-ACAA-5931-6FEDE8F7301C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Flussdiagramm: Zusammenführung 29">
                  <a:extLst>
                    <a:ext uri="{FF2B5EF4-FFF2-40B4-BE49-F238E27FC236}">
                      <a16:creationId xmlns:a16="http://schemas.microsoft.com/office/drawing/2014/main" id="{24650A08-8284-1B96-5EFC-C7D764F50B86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2AA2C752-59D2-9CB0-C1CA-328AB1CA8FFB}"/>
                  </a:ext>
                </a:extLst>
              </p:cNvPr>
              <p:cNvGrpSpPr/>
              <p:nvPr/>
            </p:nvGrpSpPr>
            <p:grpSpPr>
              <a:xfrm>
                <a:off x="8015287" y="1825627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5" name="Gerader Verbinder 24">
                  <a:extLst>
                    <a:ext uri="{FF2B5EF4-FFF2-40B4-BE49-F238E27FC236}">
                      <a16:creationId xmlns:a16="http://schemas.microsoft.com/office/drawing/2014/main" id="{6F318B9B-4A5A-CCBB-CF7C-8F13E3409A17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E3AB8D77-1E03-D534-C317-070FE7CF45D9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Flussdiagramm: Zusammenführung 26">
                  <a:extLst>
                    <a:ext uri="{FF2B5EF4-FFF2-40B4-BE49-F238E27FC236}">
                      <a16:creationId xmlns:a16="http://schemas.microsoft.com/office/drawing/2014/main" id="{B5877B1B-4BC6-D2E5-D7A2-237D8E29B538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5A179D03-7054-6715-6810-0BE2022BF4CF}"/>
                  </a:ext>
                </a:extLst>
              </p:cNvPr>
              <p:cNvGrpSpPr/>
              <p:nvPr/>
            </p:nvGrpSpPr>
            <p:grpSpPr>
              <a:xfrm>
                <a:off x="8482013" y="1825626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6C7C8059-7AF6-EC1D-3671-B43C726581D7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B8EC6908-94B6-673B-82E3-28BC02D63EF9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" name="Flussdiagramm: Zusammenführung 23">
                  <a:extLst>
                    <a:ext uri="{FF2B5EF4-FFF2-40B4-BE49-F238E27FC236}">
                      <a16:creationId xmlns:a16="http://schemas.microsoft.com/office/drawing/2014/main" id="{C8E22F04-D250-A64F-1F06-BD70A2BCBF29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85E1E125-2517-9309-9F48-A6ED96E453A2}"/>
                </a:ext>
              </a:extLst>
            </p:cNvPr>
            <p:cNvSpPr txBox="1"/>
            <p:nvPr/>
          </p:nvSpPr>
          <p:spPr>
            <a:xfrm>
              <a:off x="9663052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D6F692E-FED4-B85E-AEA3-D87C03FD6987}"/>
                </a:ext>
              </a:extLst>
            </p:cNvPr>
            <p:cNvSpPr txBox="1"/>
            <p:nvPr/>
          </p:nvSpPr>
          <p:spPr>
            <a:xfrm>
              <a:off x="9196326" y="1700771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7FA0ACD1-D45C-A8AB-8357-68F16361619C}"/>
                </a:ext>
              </a:extLst>
            </p:cNvPr>
            <p:cNvSpPr txBox="1"/>
            <p:nvPr/>
          </p:nvSpPr>
          <p:spPr>
            <a:xfrm>
              <a:off x="8737479" y="171097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FCC8DD0F-1FEB-36BB-93D1-5A7762E31705}"/>
                </a:ext>
              </a:extLst>
            </p:cNvPr>
            <p:cNvSpPr txBox="1"/>
            <p:nvPr/>
          </p:nvSpPr>
          <p:spPr>
            <a:xfrm>
              <a:off x="8231187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7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9A9D0-6900-F5F0-125A-19E5E456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Binärsystem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C1CE2E-70E2-60E1-0403-709CDD1D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7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Darstellung der Zahl 5 im Binärsystem: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1623196"/>
                  </p:ext>
                </p:extLst>
              </p:nvPr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1623196"/>
                  </p:ext>
                </p:extLst>
              </p:nvPr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75" t="-108197" r="-30037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28" t="-108197" r="-20150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8197" r="-1007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8197" r="-7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FDFCAA1-204A-305C-8E36-335EA22FABA4}"/>
              </a:ext>
            </a:extLst>
          </p:cNvPr>
          <p:cNvGrpSpPr/>
          <p:nvPr/>
        </p:nvGrpSpPr>
        <p:grpSpPr>
          <a:xfrm>
            <a:off x="7912100" y="1690688"/>
            <a:ext cx="2247900" cy="1339056"/>
            <a:chOff x="7912100" y="1690688"/>
            <a:chExt cx="2247900" cy="1339056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5755CC4-68C8-6C6C-1D3B-3F6020739BD9}"/>
                </a:ext>
              </a:extLst>
            </p:cNvPr>
            <p:cNvGrpSpPr/>
            <p:nvPr/>
          </p:nvGrpSpPr>
          <p:grpSpPr>
            <a:xfrm>
              <a:off x="7912100" y="2077245"/>
              <a:ext cx="2247900" cy="952499"/>
              <a:chOff x="6743700" y="1825626"/>
              <a:chExt cx="2247900" cy="952499"/>
            </a:xfrm>
          </p:grpSpPr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0760AC18-1CA0-4DD4-8F74-CD82B57E59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1839913"/>
                <a:ext cx="2247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EF625026-0FFD-C2C2-6494-A082FAB160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2763838"/>
                <a:ext cx="2247900" cy="71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D4B9FCAA-91D1-CD3D-9CF6-F244EF2734C4}"/>
                  </a:ext>
                </a:extLst>
              </p:cNvPr>
              <p:cNvGrpSpPr/>
              <p:nvPr/>
            </p:nvGrpSpPr>
            <p:grpSpPr>
              <a:xfrm>
                <a:off x="7062787" y="1839913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8A52B072-4EDB-4A74-A914-D6A1101CFF13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33792E8C-7EBC-48ED-9E83-F012DDDDCAFA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lussdiagramm: Zusammenführung 27">
                  <a:extLst>
                    <a:ext uri="{FF2B5EF4-FFF2-40B4-BE49-F238E27FC236}">
                      <a16:creationId xmlns:a16="http://schemas.microsoft.com/office/drawing/2014/main" id="{E02A3679-2753-D0CA-9CED-C4114DB32DD0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345CDD89-C44E-3074-D412-C2CE32D1AA8A}"/>
                  </a:ext>
                </a:extLst>
              </p:cNvPr>
              <p:cNvGrpSpPr/>
              <p:nvPr/>
            </p:nvGrpSpPr>
            <p:grpSpPr>
              <a:xfrm>
                <a:off x="7539038" y="1854200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97EFB041-1154-9365-69C8-23A61E55C152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11213ECA-9C02-66F9-6AB2-3BC8107C0BE4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lussdiagramm: Zusammenführung 24">
                  <a:extLst>
                    <a:ext uri="{FF2B5EF4-FFF2-40B4-BE49-F238E27FC236}">
                      <a16:creationId xmlns:a16="http://schemas.microsoft.com/office/drawing/2014/main" id="{48E8D71F-66DA-C073-4A9F-9BF75591CEDE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C39EC0B0-FA82-43BB-290F-F41E8FC629F6}"/>
                  </a:ext>
                </a:extLst>
              </p:cNvPr>
              <p:cNvGrpSpPr/>
              <p:nvPr/>
            </p:nvGrpSpPr>
            <p:grpSpPr>
              <a:xfrm>
                <a:off x="8015287" y="1825627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9212E7CD-3070-D455-03DF-114CC8643DC2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5CA3CB5F-C2F8-AF69-4317-C455561646BA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lussdiagramm: Zusammenführung 21">
                  <a:extLst>
                    <a:ext uri="{FF2B5EF4-FFF2-40B4-BE49-F238E27FC236}">
                      <a16:creationId xmlns:a16="http://schemas.microsoft.com/office/drawing/2014/main" id="{8F3F18B4-666C-C988-9FBF-49E91CCCB291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E6087D7B-DD92-A42A-A47D-0D2C5C445FF7}"/>
                  </a:ext>
                </a:extLst>
              </p:cNvPr>
              <p:cNvGrpSpPr/>
              <p:nvPr/>
            </p:nvGrpSpPr>
            <p:grpSpPr>
              <a:xfrm>
                <a:off x="8482013" y="1825626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17" name="Gerader Verbinder 16">
                  <a:extLst>
                    <a:ext uri="{FF2B5EF4-FFF2-40B4-BE49-F238E27FC236}">
                      <a16:creationId xmlns:a16="http://schemas.microsoft.com/office/drawing/2014/main" id="{03A52FBA-A579-FF81-EBA4-8E61E43BB1B7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r Verbinder 17">
                  <a:extLst>
                    <a:ext uri="{FF2B5EF4-FFF2-40B4-BE49-F238E27FC236}">
                      <a16:creationId xmlns:a16="http://schemas.microsoft.com/office/drawing/2014/main" id="{CD3442E6-8A87-58FF-CABA-7523505B973E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lussdiagramm: Zusammenführung 18">
                  <a:extLst>
                    <a:ext uri="{FF2B5EF4-FFF2-40B4-BE49-F238E27FC236}">
                      <a16:creationId xmlns:a16="http://schemas.microsoft.com/office/drawing/2014/main" id="{B87CE805-EF36-78EA-8BF9-DC0B1214D2E0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FFBEB93-0AAD-0D0F-01EB-DDAF911EC73D}"/>
                </a:ext>
              </a:extLst>
            </p:cNvPr>
            <p:cNvSpPr txBox="1"/>
            <p:nvPr/>
          </p:nvSpPr>
          <p:spPr>
            <a:xfrm>
              <a:off x="9663052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959E238-D84F-0929-3A56-5C97A582E74A}"/>
                </a:ext>
              </a:extLst>
            </p:cNvPr>
            <p:cNvSpPr txBox="1"/>
            <p:nvPr/>
          </p:nvSpPr>
          <p:spPr>
            <a:xfrm>
              <a:off x="9196326" y="1700771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7C08068-A7F6-C42C-01A2-7AC95A118C6F}"/>
                </a:ext>
              </a:extLst>
            </p:cNvPr>
            <p:cNvSpPr txBox="1"/>
            <p:nvPr/>
          </p:nvSpPr>
          <p:spPr>
            <a:xfrm>
              <a:off x="8737479" y="171097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4EF5EAC-9396-1B88-B47C-C0075AFD869B}"/>
                </a:ext>
              </a:extLst>
            </p:cNvPr>
            <p:cNvSpPr txBox="1"/>
            <p:nvPr/>
          </p:nvSpPr>
          <p:spPr>
            <a:xfrm>
              <a:off x="8231187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99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9A9D0-6900-F5F0-125A-19E5E456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Binärsystem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C1CE2E-70E2-60E1-0403-709CDD1D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7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Darstellung der Zahl 5 im Binärsystem: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8796707"/>
                  </p:ext>
                </p:extLst>
              </p:nvPr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8796707"/>
                  </p:ext>
                </p:extLst>
              </p:nvPr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75" t="-108197" r="-30037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28" t="-108197" r="-20150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8197" r="-1007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8197" r="-7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D323D6F-9B2E-1D99-7EFC-78A791DB4710}"/>
              </a:ext>
            </a:extLst>
          </p:cNvPr>
          <p:cNvGrpSpPr/>
          <p:nvPr/>
        </p:nvGrpSpPr>
        <p:grpSpPr>
          <a:xfrm>
            <a:off x="7912100" y="1690688"/>
            <a:ext cx="2247900" cy="1339056"/>
            <a:chOff x="7912100" y="1690688"/>
            <a:chExt cx="2247900" cy="1339056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A336446-2EC5-00C0-F5C0-314B9CFA509D}"/>
                </a:ext>
              </a:extLst>
            </p:cNvPr>
            <p:cNvGrpSpPr/>
            <p:nvPr/>
          </p:nvGrpSpPr>
          <p:grpSpPr>
            <a:xfrm>
              <a:off x="7912100" y="2077245"/>
              <a:ext cx="2247900" cy="952499"/>
              <a:chOff x="6743700" y="1825626"/>
              <a:chExt cx="2247900" cy="952499"/>
            </a:xfrm>
          </p:grpSpPr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219D4E7B-A805-3539-CD05-447EA2F993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1839913"/>
                <a:ext cx="2247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776D652A-316C-5ABF-D418-B15CFF7AD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2763838"/>
                <a:ext cx="2247900" cy="71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F7D761D1-DABC-824E-680B-C7050BB89F9A}"/>
                  </a:ext>
                </a:extLst>
              </p:cNvPr>
              <p:cNvGrpSpPr/>
              <p:nvPr/>
            </p:nvGrpSpPr>
            <p:grpSpPr>
              <a:xfrm>
                <a:off x="7062787" y="1839913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590AB488-9F6E-7437-D806-3C981DBD2C71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4B9D5925-4373-7A2A-776F-4EA09249403A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lussdiagramm: Zusammenführung 27">
                  <a:extLst>
                    <a:ext uri="{FF2B5EF4-FFF2-40B4-BE49-F238E27FC236}">
                      <a16:creationId xmlns:a16="http://schemas.microsoft.com/office/drawing/2014/main" id="{1C359581-BE69-13AF-1487-BE30D0749349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1CE0334C-6CFD-8A31-A2FE-94B50D5A0389}"/>
                  </a:ext>
                </a:extLst>
              </p:cNvPr>
              <p:cNvGrpSpPr/>
              <p:nvPr/>
            </p:nvGrpSpPr>
            <p:grpSpPr>
              <a:xfrm>
                <a:off x="7539038" y="1854200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C4E5B2F6-322F-1799-1308-959AF05307B0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575623DD-4B42-FD5F-811A-375D318F3F8E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lussdiagramm: Zusammenführung 24">
                  <a:extLst>
                    <a:ext uri="{FF2B5EF4-FFF2-40B4-BE49-F238E27FC236}">
                      <a16:creationId xmlns:a16="http://schemas.microsoft.com/office/drawing/2014/main" id="{D09775BD-8416-68B8-0695-4072100EF9AB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A4D0E3E5-F759-2D75-EA43-EC827D27516D}"/>
                  </a:ext>
                </a:extLst>
              </p:cNvPr>
              <p:cNvGrpSpPr/>
              <p:nvPr/>
            </p:nvGrpSpPr>
            <p:grpSpPr>
              <a:xfrm>
                <a:off x="8015287" y="1825627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35BEE7DC-11B5-0164-51BC-0A9236EF3F77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5914B389-EFC4-95CF-5048-C68CDEF49D50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lussdiagramm: Zusammenführung 21">
                  <a:extLst>
                    <a:ext uri="{FF2B5EF4-FFF2-40B4-BE49-F238E27FC236}">
                      <a16:creationId xmlns:a16="http://schemas.microsoft.com/office/drawing/2014/main" id="{7514368A-4942-CC24-D204-550F1DF0ADAB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F3F24366-4505-A41B-E8E1-4FFDB6F51469}"/>
                  </a:ext>
                </a:extLst>
              </p:cNvPr>
              <p:cNvGrpSpPr/>
              <p:nvPr/>
            </p:nvGrpSpPr>
            <p:grpSpPr>
              <a:xfrm>
                <a:off x="8482013" y="1825626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17" name="Gerader Verbinder 16">
                  <a:extLst>
                    <a:ext uri="{FF2B5EF4-FFF2-40B4-BE49-F238E27FC236}">
                      <a16:creationId xmlns:a16="http://schemas.microsoft.com/office/drawing/2014/main" id="{C09C35CD-B5EE-BA18-03EF-6489FCE1DC35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r Verbinder 17">
                  <a:extLst>
                    <a:ext uri="{FF2B5EF4-FFF2-40B4-BE49-F238E27FC236}">
                      <a16:creationId xmlns:a16="http://schemas.microsoft.com/office/drawing/2014/main" id="{60CD473E-E536-83E3-DE7E-4768804C34BF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lussdiagramm: Zusammenführung 18">
                  <a:extLst>
                    <a:ext uri="{FF2B5EF4-FFF2-40B4-BE49-F238E27FC236}">
                      <a16:creationId xmlns:a16="http://schemas.microsoft.com/office/drawing/2014/main" id="{3F528D32-8904-EA40-C08B-B7A77379E85E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7591EF1-3A79-FEEC-4500-3BC6AE838E08}"/>
                </a:ext>
              </a:extLst>
            </p:cNvPr>
            <p:cNvSpPr txBox="1"/>
            <p:nvPr/>
          </p:nvSpPr>
          <p:spPr>
            <a:xfrm>
              <a:off x="9663052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B13286B-1D26-9BB5-F1AB-405135B115B4}"/>
                </a:ext>
              </a:extLst>
            </p:cNvPr>
            <p:cNvSpPr txBox="1"/>
            <p:nvPr/>
          </p:nvSpPr>
          <p:spPr>
            <a:xfrm>
              <a:off x="9196326" y="1700771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A19E584-FBF9-7188-48FF-743FDAEA82D0}"/>
                </a:ext>
              </a:extLst>
            </p:cNvPr>
            <p:cNvSpPr txBox="1"/>
            <p:nvPr/>
          </p:nvSpPr>
          <p:spPr>
            <a:xfrm>
              <a:off x="8737479" y="171097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D1A3A5D-F4F1-2DEE-C72F-7C0582E03C55}"/>
                </a:ext>
              </a:extLst>
            </p:cNvPr>
            <p:cNvSpPr txBox="1"/>
            <p:nvPr/>
          </p:nvSpPr>
          <p:spPr>
            <a:xfrm>
              <a:off x="8231187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23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9A9D0-6900-F5F0-125A-19E5E456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Binärsystem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C1CE2E-70E2-60E1-0403-709CDD1D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7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Darstellung der Zahl 5 im Binärsystem: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Die Zahl </a:t>
            </a:r>
            <a:r>
              <a:rPr lang="de-DE" b="1" dirty="0"/>
              <a:t>5</a:t>
            </a:r>
            <a:r>
              <a:rPr lang="de-DE" dirty="0"/>
              <a:t> lässt sich Binär als </a:t>
            </a:r>
            <a:r>
              <a:rPr lang="de-DE" b="1" dirty="0"/>
              <a:t>0101</a:t>
            </a:r>
            <a:r>
              <a:rPr lang="de-DE" dirty="0"/>
              <a:t> darstellen!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03D6E0B-8958-9E01-C18A-D640F707FB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3573462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06567510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4415059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36822523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12327026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1614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Bit-Nr.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0558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Potenz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75" t="-108197" r="-30037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28" t="-108197" r="-20150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8197" r="-1007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8197" r="-7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8041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Wert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752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/>
                            <a:t>Zustand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022748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1F066BE-C468-8548-7F36-61F089CEFB1A}"/>
              </a:ext>
            </a:extLst>
          </p:cNvPr>
          <p:cNvGrpSpPr/>
          <p:nvPr/>
        </p:nvGrpSpPr>
        <p:grpSpPr>
          <a:xfrm>
            <a:off x="7912100" y="1690688"/>
            <a:ext cx="2247900" cy="1339056"/>
            <a:chOff x="7912100" y="1690688"/>
            <a:chExt cx="2247900" cy="1339056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99E9CF4-2A32-F00E-8080-B6DF55004F78}"/>
                </a:ext>
              </a:extLst>
            </p:cNvPr>
            <p:cNvGrpSpPr/>
            <p:nvPr/>
          </p:nvGrpSpPr>
          <p:grpSpPr>
            <a:xfrm>
              <a:off x="7912100" y="2077245"/>
              <a:ext cx="2247900" cy="952499"/>
              <a:chOff x="6743700" y="1825626"/>
              <a:chExt cx="2247900" cy="952499"/>
            </a:xfrm>
          </p:grpSpPr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8DFF8DEC-0C5E-0479-DBD2-9640CA882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1839913"/>
                <a:ext cx="2247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9BFEB2D6-0B6E-D934-1EB1-B4599D7BAB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2763838"/>
                <a:ext cx="2247900" cy="71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03F55F6-F92E-6512-1AD9-70995AACA87B}"/>
                  </a:ext>
                </a:extLst>
              </p:cNvPr>
              <p:cNvGrpSpPr/>
              <p:nvPr/>
            </p:nvGrpSpPr>
            <p:grpSpPr>
              <a:xfrm>
                <a:off x="7062787" y="1839913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BA4A6776-2061-813E-55B4-BE0931CDAFAF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785CB5B2-266B-E986-455F-609776DCBE2E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lussdiagramm: Zusammenführung 27">
                  <a:extLst>
                    <a:ext uri="{FF2B5EF4-FFF2-40B4-BE49-F238E27FC236}">
                      <a16:creationId xmlns:a16="http://schemas.microsoft.com/office/drawing/2014/main" id="{E3B2B88D-95C7-9ABC-00B7-E182C3E7926B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DE75E55C-C72D-A9C0-78D3-DBD168C01BF3}"/>
                  </a:ext>
                </a:extLst>
              </p:cNvPr>
              <p:cNvGrpSpPr/>
              <p:nvPr/>
            </p:nvGrpSpPr>
            <p:grpSpPr>
              <a:xfrm>
                <a:off x="7539038" y="1854200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C4AF71C0-DF93-D062-BD36-4FEAB217EDFF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A9F6B079-EB8C-4818-CD6F-E2BE4A668EAC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lussdiagramm: Zusammenführung 24">
                  <a:extLst>
                    <a:ext uri="{FF2B5EF4-FFF2-40B4-BE49-F238E27FC236}">
                      <a16:creationId xmlns:a16="http://schemas.microsoft.com/office/drawing/2014/main" id="{A69CA962-A9B2-CF40-2AE9-3CAF068AA38C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5C797718-ECE9-E392-1308-A53B41F09336}"/>
                  </a:ext>
                </a:extLst>
              </p:cNvPr>
              <p:cNvGrpSpPr/>
              <p:nvPr/>
            </p:nvGrpSpPr>
            <p:grpSpPr>
              <a:xfrm>
                <a:off x="8015287" y="1825627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CEE82F86-25D0-F558-030E-77DF02806FBB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6B9B4702-74AC-DCE0-9B16-73B5C188800E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lussdiagramm: Zusammenführung 21">
                  <a:extLst>
                    <a:ext uri="{FF2B5EF4-FFF2-40B4-BE49-F238E27FC236}">
                      <a16:creationId xmlns:a16="http://schemas.microsoft.com/office/drawing/2014/main" id="{F99A43CC-78D2-91B1-09A4-DB2B59B5DD96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15A711F6-4FCA-5C0C-3FC5-C6E138209C74}"/>
                  </a:ext>
                </a:extLst>
              </p:cNvPr>
              <p:cNvGrpSpPr/>
              <p:nvPr/>
            </p:nvGrpSpPr>
            <p:grpSpPr>
              <a:xfrm>
                <a:off x="8482013" y="1825626"/>
                <a:ext cx="314325" cy="923925"/>
                <a:chOff x="3224212" y="2952750"/>
                <a:chExt cx="314325" cy="923925"/>
              </a:xfrm>
            </p:grpSpPr>
            <p:cxnSp>
              <p:nvCxnSpPr>
                <p:cNvPr id="17" name="Gerader Verbinder 16">
                  <a:extLst>
                    <a:ext uri="{FF2B5EF4-FFF2-40B4-BE49-F238E27FC236}">
                      <a16:creationId xmlns:a16="http://schemas.microsoft.com/office/drawing/2014/main" id="{A1B7C924-15F1-8C9F-9896-7D3515C6ACA6}"/>
                    </a:ext>
                  </a:extLst>
                </p:cNvPr>
                <p:cNvCxnSpPr/>
                <p:nvPr/>
              </p:nvCxnSpPr>
              <p:spPr>
                <a:xfrm>
                  <a:off x="3381375" y="295275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r Verbinder 17">
                  <a:extLst>
                    <a:ext uri="{FF2B5EF4-FFF2-40B4-BE49-F238E27FC236}">
                      <a16:creationId xmlns:a16="http://schemas.microsoft.com/office/drawing/2014/main" id="{8D750FC4-01D9-A30C-46CC-0AC49152E5C6}"/>
                    </a:ext>
                  </a:extLst>
                </p:cNvPr>
                <p:cNvCxnSpPr/>
                <p:nvPr/>
              </p:nvCxnSpPr>
              <p:spPr>
                <a:xfrm>
                  <a:off x="3381375" y="3571875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lussdiagramm: Zusammenführung 18">
                  <a:extLst>
                    <a:ext uri="{FF2B5EF4-FFF2-40B4-BE49-F238E27FC236}">
                      <a16:creationId xmlns:a16="http://schemas.microsoft.com/office/drawing/2014/main" id="{FB46CA26-5245-42AC-C9AA-EC57F41907E1}"/>
                    </a:ext>
                  </a:extLst>
                </p:cNvPr>
                <p:cNvSpPr/>
                <p:nvPr/>
              </p:nvSpPr>
              <p:spPr>
                <a:xfrm>
                  <a:off x="3224212" y="3257550"/>
                  <a:ext cx="314325" cy="314325"/>
                </a:xfrm>
                <a:prstGeom prst="flowChartSummingJunction">
                  <a:avLst/>
                </a:prstGeom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1DC8ACF-DA64-37FF-24CA-DCC1F642EB23}"/>
                </a:ext>
              </a:extLst>
            </p:cNvPr>
            <p:cNvSpPr txBox="1"/>
            <p:nvPr/>
          </p:nvSpPr>
          <p:spPr>
            <a:xfrm>
              <a:off x="9663052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37B1573-EB8D-0FB7-DD93-BFE6426C06E7}"/>
                </a:ext>
              </a:extLst>
            </p:cNvPr>
            <p:cNvSpPr txBox="1"/>
            <p:nvPr/>
          </p:nvSpPr>
          <p:spPr>
            <a:xfrm>
              <a:off x="9196326" y="1700771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1ECFED6-4962-16F8-BB80-E5D07314ECE9}"/>
                </a:ext>
              </a:extLst>
            </p:cNvPr>
            <p:cNvSpPr txBox="1"/>
            <p:nvPr/>
          </p:nvSpPr>
          <p:spPr>
            <a:xfrm>
              <a:off x="8737479" y="171097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1C3961B-6920-1474-ED86-9D9A4ECCFA49}"/>
                </a:ext>
              </a:extLst>
            </p:cNvPr>
            <p:cNvSpPr txBox="1"/>
            <p:nvPr/>
          </p:nvSpPr>
          <p:spPr>
            <a:xfrm>
              <a:off x="8231187" y="169068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463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6C31A-87C8-ED77-388D-A0855599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 und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86D125-D892-36BF-F79F-B8466EC9A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Alle Eindrücke, Ereignisse und Gegebenheiten in unserer Umwelt bezeichnet man als Daten. </a:t>
            </a:r>
            <a:r>
              <a:rPr lang="de-DE" b="1" dirty="0"/>
              <a:t>Bilder, Geräusche, Zahlen, Worte, Lichter </a:t>
            </a:r>
            <a:r>
              <a:rPr lang="de-DE" dirty="0"/>
              <a:t>sind Beispiele für </a:t>
            </a:r>
            <a:r>
              <a:rPr lang="de-DE" b="1" dirty="0"/>
              <a:t>Daten (Singular: Datum)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Ordnet man ein </a:t>
            </a:r>
            <a:r>
              <a:rPr lang="de-DE" b="1" dirty="0"/>
              <a:t>Datum</a:t>
            </a:r>
            <a:r>
              <a:rPr lang="de-DE" dirty="0"/>
              <a:t> in einen </a:t>
            </a:r>
            <a:r>
              <a:rPr lang="de-DE" b="1" dirty="0"/>
              <a:t>Kontext</a:t>
            </a:r>
            <a:r>
              <a:rPr lang="de-DE" dirty="0"/>
              <a:t> ein, so wird es zu einer </a:t>
            </a:r>
            <a:r>
              <a:rPr lang="de-DE" b="1" dirty="0"/>
              <a:t>Information</a:t>
            </a:r>
            <a:r>
              <a:rPr lang="de-DE" dirty="0"/>
              <a:t>. Es hat dann eine </a:t>
            </a:r>
            <a:r>
              <a:rPr lang="de-DE" b="1" dirty="0"/>
              <a:t>Bedeutung (Semantik) </a:t>
            </a:r>
            <a:r>
              <a:rPr lang="de-DE" dirty="0"/>
              <a:t>und auch eine für den Kontext passende </a:t>
            </a:r>
            <a:r>
              <a:rPr lang="de-DE" b="1" dirty="0"/>
              <a:t>Darstellung (Syntax)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7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381D7-AD66-618A-47F8-A3636C07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Zeichenkodierung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C75A64-5CC3-F393-C56A-0C2E07F98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Informationen werden in einem Computer immer aus einer </a:t>
            </a:r>
            <a:r>
              <a:rPr lang="de-DE" b="1" dirty="0"/>
              <a:t>Folge von 0 und 1</a:t>
            </a:r>
            <a:r>
              <a:rPr lang="de-DE" dirty="0"/>
              <a:t> dargestellt.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oben genannten Beispiel wird die </a:t>
            </a:r>
            <a:r>
              <a:rPr lang="de-DE" b="1" dirty="0"/>
              <a:t>Zahl 5</a:t>
            </a:r>
            <a:r>
              <a:rPr lang="de-DE" dirty="0"/>
              <a:t> als </a:t>
            </a:r>
            <a:r>
              <a:rPr lang="de-DE" b="1" dirty="0"/>
              <a:t>0101</a:t>
            </a:r>
            <a:r>
              <a:rPr lang="de-DE" dirty="0"/>
              <a:t> dargestellt.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Diese </a:t>
            </a:r>
            <a:r>
              <a:rPr lang="de-DE" b="1" dirty="0"/>
              <a:t>Bitfolge</a:t>
            </a:r>
            <a:r>
              <a:rPr lang="de-DE" dirty="0"/>
              <a:t> besitzt aber nur den </a:t>
            </a:r>
            <a:r>
              <a:rPr lang="de-DE" b="1" dirty="0"/>
              <a:t>Wert 5</a:t>
            </a:r>
            <a:r>
              <a:rPr lang="de-DE" dirty="0"/>
              <a:t>. Sie wird noch nicht als 5 auf dem Monitor dargestellt.</a:t>
            </a:r>
          </a:p>
        </p:txBody>
      </p:sp>
    </p:spTree>
    <p:extLst>
      <p:ext uri="{BB962C8B-B14F-4D97-AF65-F5344CB8AC3E}">
        <p14:creationId xmlns:p14="http://schemas.microsoft.com/office/powerpoint/2010/main" val="14234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D56B5-9303-448A-7F28-870DA790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Zeichenkodierung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7345EF-B81E-ADED-98B7-85894C8F0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Schrifteichen, die auf dem Monitor zu sehen sind nennt man </a:t>
            </a:r>
            <a:r>
              <a:rPr lang="de-DE" b="1" dirty="0"/>
              <a:t>kodierte Bitfolgen.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Bei einer Kodierung ändert man nur die </a:t>
            </a:r>
            <a:r>
              <a:rPr lang="de-DE" b="1" dirty="0"/>
              <a:t>Darstellung</a:t>
            </a:r>
            <a:r>
              <a:rPr lang="de-DE" dirty="0"/>
              <a:t>, nicht aber die </a:t>
            </a:r>
            <a:r>
              <a:rPr lang="de-DE" b="1" dirty="0"/>
              <a:t>Information</a:t>
            </a:r>
            <a:r>
              <a:rPr lang="de-DE" dirty="0"/>
              <a:t>. Aus einer </a:t>
            </a:r>
            <a:r>
              <a:rPr lang="de-DE" b="1" dirty="0"/>
              <a:t>Bitfolge</a:t>
            </a:r>
            <a:r>
              <a:rPr lang="de-DE" dirty="0"/>
              <a:t> wird also ein </a:t>
            </a:r>
            <a:r>
              <a:rPr lang="de-DE" b="1" dirty="0"/>
              <a:t>Buchstabe</a:t>
            </a:r>
            <a:r>
              <a:rPr lang="de-DE" dirty="0"/>
              <a:t>, eine </a:t>
            </a:r>
            <a:r>
              <a:rPr lang="de-DE" b="1" dirty="0"/>
              <a:t>Zahl</a:t>
            </a:r>
            <a:r>
              <a:rPr lang="de-DE" dirty="0"/>
              <a:t> oder ein </a:t>
            </a:r>
            <a:r>
              <a:rPr lang="de-DE" b="1" dirty="0"/>
              <a:t>Sonderzeichen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5400" dirty="0"/>
              <a:t>0 1 0 0 0 0 0 1 </a:t>
            </a:r>
            <a:r>
              <a:rPr lang="de-DE" sz="5400" dirty="0">
                <a:sym typeface="Wingdings" panose="05000000000000000000" pitchFamily="2" charset="2"/>
              </a:rPr>
              <a:t> 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1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69FC5-C2F2-D148-7F81-54202453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Zeichenkodierung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A94419-56D4-1644-633F-9B4AC6206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bekannteste </a:t>
            </a:r>
            <a:r>
              <a:rPr lang="de-DE" b="1" dirty="0"/>
              <a:t>Zeichenkodierung</a:t>
            </a:r>
            <a:r>
              <a:rPr lang="de-DE" dirty="0"/>
              <a:t> ist der sogenannte </a:t>
            </a:r>
            <a:r>
              <a:rPr lang="de-DE" b="1" dirty="0"/>
              <a:t>ASCII-Code.</a:t>
            </a:r>
          </a:p>
          <a:p>
            <a:r>
              <a:rPr lang="de-DE" b="1" u="sng" dirty="0"/>
              <a:t>A</a:t>
            </a:r>
            <a:r>
              <a:rPr lang="de-DE" dirty="0"/>
              <a:t>merican </a:t>
            </a:r>
            <a:r>
              <a:rPr lang="de-DE" b="1" u="sng" dirty="0"/>
              <a:t>S</a:t>
            </a:r>
            <a:r>
              <a:rPr lang="de-DE" dirty="0"/>
              <a:t>tandard </a:t>
            </a:r>
            <a:r>
              <a:rPr lang="de-DE" b="1" u="sng" dirty="0"/>
              <a:t>C</a:t>
            </a:r>
            <a:r>
              <a:rPr lang="de-DE" dirty="0"/>
              <a:t>ode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b="1" u="sng" dirty="0"/>
              <a:t>I</a:t>
            </a:r>
            <a:r>
              <a:rPr lang="de-DE" dirty="0"/>
              <a:t>nformation </a:t>
            </a:r>
            <a:r>
              <a:rPr lang="de-DE" b="1" u="sng" dirty="0"/>
              <a:t>I</a:t>
            </a:r>
            <a:r>
              <a:rPr lang="de-DE" dirty="0"/>
              <a:t>nterchange</a:t>
            </a:r>
          </a:p>
          <a:p>
            <a:r>
              <a:rPr lang="de-DE" dirty="0"/>
              <a:t>Amerikanische Standard-Code für den Informationsaustausch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Hier wurde jedes Zeichen, jede Zahl, jedes Sonderzeichen und noch einiges mehr mit Hilfe von </a:t>
            </a:r>
            <a:r>
              <a:rPr lang="de-DE" b="1" dirty="0"/>
              <a:t>Bitfolgen nach festen Regeln kodiert</a:t>
            </a:r>
            <a:r>
              <a:rPr lang="de-DE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2947DB-B7A3-A6F6-AF3D-41005FA8E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" r="-726" b="32265"/>
          <a:stretch/>
        </p:blipFill>
        <p:spPr>
          <a:xfrm>
            <a:off x="2528429" y="4701925"/>
            <a:ext cx="6563641" cy="1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75CC2-D776-7CC5-00D5-FBFE5E0B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Zeichenkodierung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71CB3-E3FC-A3DB-1ABD-A0806BFA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Aufgabe: </a:t>
            </a:r>
            <a:r>
              <a:rPr lang="de-DE" dirty="0"/>
              <a:t>Bestimme anhand der folgenden </a:t>
            </a:r>
            <a:r>
              <a:rPr lang="de-DE" b="1" dirty="0"/>
              <a:t>Bitfolgen</a:t>
            </a:r>
            <a:r>
              <a:rPr lang="de-DE" dirty="0"/>
              <a:t> das jeweilige </a:t>
            </a:r>
            <a:r>
              <a:rPr lang="de-DE" b="1" dirty="0"/>
              <a:t>Zeichen aus der ASCII-Tabelle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de-DE" dirty="0"/>
              <a:t>Verwende dazu die ASCII-Tabelle in </a:t>
            </a:r>
            <a:r>
              <a:rPr lang="de-DE" b="1" dirty="0"/>
              <a:t>Wikipedia!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981067"/>
                  </p:ext>
                </p:extLst>
              </p:nvPr>
            </p:nvGraphicFramePr>
            <p:xfrm>
              <a:off x="3115438" y="3287713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981067"/>
                  </p:ext>
                </p:extLst>
              </p:nvPr>
            </p:nvGraphicFramePr>
            <p:xfrm>
              <a:off x="3115438" y="3287713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42" t="-208197" r="-92187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25974" t="-208197" r="-104935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28947" t="-208197" r="-963158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24675" t="-208197" r="-8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24675" t="-208197" r="-7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4675" t="-208197" r="-6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32895" t="-208197" r="-55921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23377" t="-208197" r="-451948" b="-5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1273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75CC2-D776-7CC5-00D5-FBFE5E0B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Zeichenkodierung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71CB3-E3FC-A3DB-1ABD-A0806BFA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Aufgabe: </a:t>
            </a:r>
            <a:r>
              <a:rPr lang="de-DE" dirty="0"/>
              <a:t>Bestimme anhand der folgenden </a:t>
            </a:r>
            <a:r>
              <a:rPr lang="de-DE" b="1" dirty="0"/>
              <a:t>Bitfolgen</a:t>
            </a:r>
            <a:r>
              <a:rPr lang="de-DE" dirty="0"/>
              <a:t> das jeweilige </a:t>
            </a:r>
            <a:r>
              <a:rPr lang="de-DE" b="1" dirty="0"/>
              <a:t>Zeichen aus der ASCII-Tabelle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de-DE" dirty="0"/>
              <a:t>Verwende dazu die ASCII-Tabelle in </a:t>
            </a:r>
            <a:r>
              <a:rPr lang="de-DE" b="1" dirty="0"/>
              <a:t>Wikipedia!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19286"/>
                  </p:ext>
                </p:extLst>
              </p:nvPr>
            </p:nvGraphicFramePr>
            <p:xfrm>
              <a:off x="3115438" y="3287713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19286"/>
                  </p:ext>
                </p:extLst>
              </p:nvPr>
            </p:nvGraphicFramePr>
            <p:xfrm>
              <a:off x="3115438" y="3287713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42" t="-208197" r="-92187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25974" t="-208197" r="-104935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28947" t="-208197" r="-963158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24675" t="-208197" r="-8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24675" t="-208197" r="-7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4675" t="-208197" r="-6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32895" t="-208197" r="-55921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23377" t="-208197" r="-451948" b="-5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398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75CC2-D776-7CC5-00D5-FBFE5E0B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Zeichenkodierung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71CB3-E3FC-A3DB-1ABD-A0806BFA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Aufgabe: </a:t>
            </a:r>
            <a:r>
              <a:rPr lang="de-DE" dirty="0"/>
              <a:t>Bestimme anhand der folgenden </a:t>
            </a:r>
            <a:r>
              <a:rPr lang="de-DE" b="1" dirty="0"/>
              <a:t>Bitfolgen</a:t>
            </a:r>
            <a:r>
              <a:rPr lang="de-DE" dirty="0"/>
              <a:t> das jeweilige </a:t>
            </a:r>
            <a:r>
              <a:rPr lang="de-DE" b="1" dirty="0"/>
              <a:t>Zeichen aus der ASCII-Tabelle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de-DE" dirty="0"/>
              <a:t>Verwende dazu die ASCII-Tabelle in </a:t>
            </a:r>
            <a:r>
              <a:rPr lang="de-DE" b="1" dirty="0"/>
              <a:t>Wikipedia!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7820149"/>
                  </p:ext>
                </p:extLst>
              </p:nvPr>
            </p:nvGraphicFramePr>
            <p:xfrm>
              <a:off x="3115438" y="3287713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7820149"/>
                  </p:ext>
                </p:extLst>
              </p:nvPr>
            </p:nvGraphicFramePr>
            <p:xfrm>
              <a:off x="3115438" y="3287713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42" t="-208197" r="-92187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25974" t="-208197" r="-104935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28947" t="-208197" r="-963158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24675" t="-208197" r="-8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24675" t="-208197" r="-7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4675" t="-208197" r="-6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32895" t="-208197" r="-55921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23377" t="-208197" r="-451948" b="-5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3581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75CC2-D776-7CC5-00D5-FBFE5E0B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Zeichenkodierung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71CB3-E3FC-A3DB-1ABD-A0806BFA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Aufgabe: </a:t>
            </a:r>
            <a:r>
              <a:rPr lang="de-DE" dirty="0"/>
              <a:t>Bestimme anhand der folgenden </a:t>
            </a:r>
            <a:r>
              <a:rPr lang="de-DE" b="1" dirty="0"/>
              <a:t>Bitfolgen</a:t>
            </a:r>
            <a:r>
              <a:rPr lang="de-DE" dirty="0"/>
              <a:t> das jeweilige </a:t>
            </a:r>
            <a:r>
              <a:rPr lang="de-DE" b="1" dirty="0"/>
              <a:t>Zeichen aus der ASCII-Tabelle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de-DE" dirty="0"/>
              <a:t>Verwende dazu die ASCII-Tabelle in </a:t>
            </a:r>
            <a:r>
              <a:rPr lang="de-DE" b="1" dirty="0"/>
              <a:t>Wikipedia!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1646402"/>
                  </p:ext>
                </p:extLst>
              </p:nvPr>
            </p:nvGraphicFramePr>
            <p:xfrm>
              <a:off x="3115438" y="3287713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1646402"/>
                  </p:ext>
                </p:extLst>
              </p:nvPr>
            </p:nvGraphicFramePr>
            <p:xfrm>
              <a:off x="3115438" y="3287713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42" t="-208197" r="-92187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25974" t="-208197" r="-104935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28947" t="-208197" r="-963158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24675" t="-208197" r="-8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24675" t="-208197" r="-7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4675" t="-208197" r="-6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32895" t="-208197" r="-55921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23377" t="-208197" r="-451948" b="-5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40072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75CC2-D776-7CC5-00D5-FBFE5E0B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Zeichenkodierung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71CB3-E3FC-A3DB-1ABD-A0806BFA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Aufgabe: </a:t>
            </a:r>
            <a:r>
              <a:rPr lang="de-DE" dirty="0"/>
              <a:t>Bestimme anhand der folgenden </a:t>
            </a:r>
            <a:r>
              <a:rPr lang="de-DE" b="1" dirty="0"/>
              <a:t>Bitfolgen</a:t>
            </a:r>
            <a:r>
              <a:rPr lang="de-DE" dirty="0"/>
              <a:t> das jeweilige </a:t>
            </a:r>
            <a:r>
              <a:rPr lang="de-DE" b="1" dirty="0"/>
              <a:t>Zeichen aus der ASCII-Tabelle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de-DE" dirty="0"/>
              <a:t>Verwende dazu die ASCII-Tabelle in </a:t>
            </a:r>
            <a:r>
              <a:rPr lang="de-DE" b="1" dirty="0"/>
              <a:t>Wikipedia!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9898746"/>
                  </p:ext>
                </p:extLst>
              </p:nvPr>
            </p:nvGraphicFramePr>
            <p:xfrm>
              <a:off x="3115438" y="3287713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9898746"/>
                  </p:ext>
                </p:extLst>
              </p:nvPr>
            </p:nvGraphicFramePr>
            <p:xfrm>
              <a:off x="3115438" y="3287713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42" t="-208197" r="-92187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25974" t="-208197" r="-104935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28947" t="-208197" r="-963158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24675" t="-208197" r="-8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24675" t="-208197" r="-7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4675" t="-208197" r="-6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32895" t="-208197" r="-55921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23377" t="-208197" r="-451948" b="-5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6460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75CC2-D776-7CC5-00D5-FBFE5E0B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Zeichenkodierung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71CB3-E3FC-A3DB-1ABD-A0806BFA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Aufgabe: </a:t>
            </a:r>
            <a:r>
              <a:rPr lang="de-DE" dirty="0"/>
              <a:t>Bestimme anhand der folgenden </a:t>
            </a:r>
            <a:r>
              <a:rPr lang="de-DE" b="1" dirty="0"/>
              <a:t>Bitfolgen</a:t>
            </a:r>
            <a:r>
              <a:rPr lang="de-DE" dirty="0"/>
              <a:t> das jeweilige </a:t>
            </a:r>
            <a:r>
              <a:rPr lang="de-DE" b="1" dirty="0"/>
              <a:t>Zeichen aus der ASCII-Tabelle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de-DE" dirty="0"/>
              <a:t>Verwende dazu die ASCII-Tabelle in </a:t>
            </a:r>
            <a:r>
              <a:rPr lang="de-DE" b="1" dirty="0"/>
              <a:t>Wikipedia!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737964"/>
                  </p:ext>
                </p:extLst>
              </p:nvPr>
            </p:nvGraphicFramePr>
            <p:xfrm>
              <a:off x="838200" y="3429000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31EBD8-E3B5-FBD8-352F-DA4C32FF4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737964"/>
                  </p:ext>
                </p:extLst>
              </p:nvPr>
            </p:nvGraphicFramePr>
            <p:xfrm>
              <a:off x="838200" y="3429000"/>
              <a:ext cx="5961123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2930">
                      <a:extLst>
                        <a:ext uri="{9D8B030D-6E8A-4147-A177-3AD203B41FA5}">
                          <a16:colId xmlns:a16="http://schemas.microsoft.com/office/drawing/2014/main" val="47887079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26759385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36701570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7863613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2426164117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1106794119"/>
                        </a:ext>
                      </a:extLst>
                    </a:gridCol>
                    <a:gridCol w="463677">
                      <a:extLst>
                        <a:ext uri="{9D8B030D-6E8A-4147-A177-3AD203B41FA5}">
                          <a16:colId xmlns:a16="http://schemas.microsoft.com/office/drawing/2014/main" val="3312306318"/>
                        </a:ext>
                      </a:extLst>
                    </a:gridCol>
                    <a:gridCol w="468566">
                      <a:extLst>
                        <a:ext uri="{9D8B030D-6E8A-4147-A177-3AD203B41FA5}">
                          <a16:colId xmlns:a16="http://schemas.microsoft.com/office/drawing/2014/main" val="3541965030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1568167652"/>
                        </a:ext>
                      </a:extLst>
                    </a:gridCol>
                    <a:gridCol w="1051560">
                      <a:extLst>
                        <a:ext uri="{9D8B030D-6E8A-4147-A177-3AD203B41FA5}">
                          <a16:colId xmlns:a16="http://schemas.microsoft.com/office/drawing/2014/main" val="2354482369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Bits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Dezimal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Zeichen</a:t>
                          </a:r>
                        </a:p>
                      </a:txBody>
                      <a:tcPr anchor="b"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7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90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42" t="-208197" r="-92187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25974" t="-208197" r="-104935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25974" t="-208197" r="-94935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25974" t="-208197" r="-84935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25974" t="-208197" r="-74935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32895" t="-208197" r="-65921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24675" t="-208197" r="-5506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24675" t="-208197" r="-450649" b="-5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15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128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64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32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16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8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4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2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521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758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2062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45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4487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7B07B3A-858E-A9EB-06FB-653E9AACD19D}"/>
              </a:ext>
            </a:extLst>
          </p:cNvPr>
          <p:cNvSpPr txBox="1">
            <a:spLocks/>
          </p:cNvSpPr>
          <p:nvPr/>
        </p:nvSpPr>
        <p:spPr>
          <a:xfrm>
            <a:off x="7029450" y="3429000"/>
            <a:ext cx="4324350" cy="296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376B409-7E00-0A97-73B2-647BF1812F42}"/>
              </a:ext>
            </a:extLst>
          </p:cNvPr>
          <p:cNvSpPr txBox="1">
            <a:spLocks/>
          </p:cNvSpPr>
          <p:nvPr/>
        </p:nvSpPr>
        <p:spPr>
          <a:xfrm>
            <a:off x="6886575" y="3429000"/>
            <a:ext cx="4952999" cy="296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Die Bitfolge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01000010 00101101 01110000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wird mit Hilfe des ASCII-Codes zu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6000" dirty="0"/>
              <a:t>B-p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7337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300B3-FC97-F5B8-A312-A32D8648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Festplatte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20C2A2-A8AF-85E6-ABB5-9175B8C1C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Bisher haben wir Daten und Informationen betrachtet, die im sog. </a:t>
            </a:r>
            <a:r>
              <a:rPr lang="de-DE" b="1" dirty="0"/>
              <a:t>Arbeitsspeicher</a:t>
            </a:r>
            <a:r>
              <a:rPr lang="de-DE" dirty="0"/>
              <a:t>, oder </a:t>
            </a:r>
            <a:r>
              <a:rPr lang="de-DE" b="1" dirty="0"/>
              <a:t>RAM</a:t>
            </a:r>
            <a:r>
              <a:rPr lang="de-DE" dirty="0"/>
              <a:t>, gespeichert werden.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Diese Daten sind jedoch verloren, sobald man den Strom vom Gerät nimmt</a:t>
            </a:r>
            <a:r>
              <a:rPr lang="de-DE" dirty="0"/>
              <a:t>, es also ausschaltet oder diese durch einen Stromausfall vom Stromnetz getrennt werden!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Diese Speicherarten nennt man auch </a:t>
            </a:r>
            <a:r>
              <a:rPr lang="de-DE" b="1" dirty="0"/>
              <a:t>flüchtige Speicher </a:t>
            </a:r>
            <a:r>
              <a:rPr lang="de-DE" dirty="0"/>
              <a:t>und die Daten, die hier gespeichert werden, entsprechend </a:t>
            </a:r>
            <a:r>
              <a:rPr lang="de-DE" b="1" dirty="0"/>
              <a:t>flüchtige Daten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52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64329-4611-9179-1FFF-862F5861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 und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04F82-AC11-A369-9464-D54FD0D46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Beispiel: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Buchstaben H, u, n, d sind für sich allein nur </a:t>
            </a:r>
            <a:r>
              <a:rPr lang="de-DE" b="1" dirty="0"/>
              <a:t>Daten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Ordnet man die Daten nun dem </a:t>
            </a:r>
            <a:r>
              <a:rPr lang="de-DE" b="1" dirty="0"/>
              <a:t>Kontext</a:t>
            </a:r>
            <a:r>
              <a:rPr lang="de-DE" dirty="0"/>
              <a:t> „Deutsches Wort“ zu, so haben sie die </a:t>
            </a:r>
            <a:r>
              <a:rPr lang="de-DE" b="1" dirty="0"/>
              <a:t>Darstellung (Syntax) </a:t>
            </a:r>
            <a:r>
              <a:rPr lang="de-DE" dirty="0"/>
              <a:t>„Hund“ und die </a:t>
            </a:r>
            <a:r>
              <a:rPr lang="de-DE" b="1" dirty="0"/>
              <a:t>Bedeutung (Semantik) </a:t>
            </a:r>
            <a:r>
              <a:rPr lang="de-DE" dirty="0"/>
              <a:t>eines bekannten Tieres.</a:t>
            </a:r>
          </a:p>
        </p:txBody>
      </p:sp>
    </p:spTree>
    <p:extLst>
      <p:ext uri="{BB962C8B-B14F-4D97-AF65-F5344CB8AC3E}">
        <p14:creationId xmlns:p14="http://schemas.microsoft.com/office/powerpoint/2010/main" val="3292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83FB1-87B3-8280-F491-91B70948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Festplatte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6FFE62-07A0-F897-D031-15C0E3EF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1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Um Daten </a:t>
            </a:r>
            <a:r>
              <a:rPr lang="de-DE" b="1" dirty="0"/>
              <a:t>dauerhaft (Persistent) </a:t>
            </a:r>
            <a:r>
              <a:rPr lang="de-DE" dirty="0"/>
              <a:t>zu speichern benötigt man sog. </a:t>
            </a:r>
            <a:r>
              <a:rPr lang="de-DE" b="1" dirty="0"/>
              <a:t>Festspeicher</a:t>
            </a:r>
            <a:r>
              <a:rPr lang="de-DE" dirty="0"/>
              <a:t>. Ein solcher Festspeichers ist z.B. die </a:t>
            </a:r>
            <a:r>
              <a:rPr lang="de-DE" b="1" dirty="0"/>
              <a:t>Festplatte (engl. </a:t>
            </a:r>
            <a:r>
              <a:rPr lang="de-DE" b="1"/>
              <a:t>Hard Disk Drive </a:t>
            </a:r>
            <a:r>
              <a:rPr lang="de-DE" b="1" dirty="0"/>
              <a:t>oder HDD)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5D5624-3BD3-11F8-4CD5-411952BCD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2879712"/>
            <a:ext cx="5476553" cy="36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29B4A-D84A-8D35-71BC-1DC52DEA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Festplatte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5126F1-8AD7-336D-FB76-EC26C066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Weitere Arten sind z.B. der </a:t>
            </a:r>
            <a:r>
              <a:rPr lang="de-DE" b="1" dirty="0"/>
              <a:t>Flash-Speicher</a:t>
            </a:r>
            <a:r>
              <a:rPr lang="de-DE" dirty="0"/>
              <a:t>, welcher in </a:t>
            </a:r>
            <a:r>
              <a:rPr lang="de-DE" b="1" dirty="0"/>
              <a:t>USB-Sicks</a:t>
            </a:r>
            <a:r>
              <a:rPr lang="de-DE" dirty="0"/>
              <a:t>,</a:t>
            </a:r>
            <a:r>
              <a:rPr lang="de-DE" b="1" dirty="0"/>
              <a:t> Speicherkarten</a:t>
            </a:r>
            <a:r>
              <a:rPr lang="de-DE" dirty="0"/>
              <a:t> wie </a:t>
            </a:r>
            <a:r>
              <a:rPr lang="de-DE" b="1" dirty="0"/>
              <a:t>SD-Karten</a:t>
            </a:r>
            <a:r>
              <a:rPr lang="de-DE" dirty="0"/>
              <a:t>,</a:t>
            </a:r>
            <a:r>
              <a:rPr lang="de-DE" b="1" dirty="0"/>
              <a:t> MicroSD-Karten </a:t>
            </a:r>
            <a:r>
              <a:rPr lang="de-DE" dirty="0"/>
              <a:t>oder sog. </a:t>
            </a:r>
            <a:r>
              <a:rPr lang="de-DE" b="1" dirty="0"/>
              <a:t>Solid State Disk (SSD)</a:t>
            </a:r>
            <a:r>
              <a:rPr lang="de-DE" dirty="0"/>
              <a:t> zum Einsatz kommen.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5C688B-6A38-86FD-5190-0C8E75D66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4" y="2743199"/>
            <a:ext cx="3476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2FA86-DB3E-00EF-99C4-BB8AFE26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Dateisystem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A2D36C-2825-974E-57F5-621F3C0D3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86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25893-CE79-E7AA-7E8A-1AD40240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 und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6FDC00-4C96-1145-DF6B-98AC9BBF1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Beispiel: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Buchstaben B, i, o sind für sich allein wieder nur </a:t>
            </a:r>
            <a:r>
              <a:rPr lang="de-DE" b="1" dirty="0"/>
              <a:t>Daten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Es gibt hier aber </a:t>
            </a:r>
            <a:r>
              <a:rPr lang="de-DE" b="1" dirty="0"/>
              <a:t>mehrere Bedeutungen</a:t>
            </a:r>
            <a:r>
              <a:rPr lang="de-DE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/>
              <a:t>Kontext Schule</a:t>
            </a:r>
            <a:r>
              <a:rPr lang="de-DE" dirty="0"/>
              <a:t>: Bio ist die Abkürzung für das Fach </a:t>
            </a:r>
            <a:r>
              <a:rPr lang="de-DE" b="1" dirty="0"/>
              <a:t>Biologie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/>
              <a:t>Kontext Soziale Medien</a:t>
            </a:r>
            <a:r>
              <a:rPr lang="de-DE" dirty="0"/>
              <a:t>: Bio ist hier die Abkürzung für </a:t>
            </a:r>
            <a:r>
              <a:rPr lang="de-DE" b="1" dirty="0" err="1"/>
              <a:t>Biography</a:t>
            </a:r>
            <a:r>
              <a:rPr lang="de-DE" dirty="0"/>
              <a:t>, also Informationen über einen selbst</a:t>
            </a:r>
          </a:p>
        </p:txBody>
      </p:sp>
    </p:spTree>
    <p:extLst>
      <p:ext uri="{BB962C8B-B14F-4D97-AF65-F5344CB8AC3E}">
        <p14:creationId xmlns:p14="http://schemas.microsoft.com/office/powerpoint/2010/main" val="160014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D76C7-2C53-FAFA-D45B-CD305EB3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 und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428767-5899-8D01-6CAD-07851A39E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Aufgaben (Partnerarbeit, ca. 10 min):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Bilde jeweils eine Information für die Daten „B, a, n, d“, und „21“</a:t>
            </a:r>
          </a:p>
          <a:p>
            <a:pPr marL="971550" lvl="1" indent="-514350">
              <a:buAutoNum type="arabicPeriod"/>
            </a:pPr>
            <a:endParaRPr lang="de-DE" dirty="0"/>
          </a:p>
          <a:p>
            <a:pPr marL="971550" lvl="1" indent="-514350">
              <a:buAutoNum type="arabicPeriod"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Karins Mutter hat bei ihr Fieber gemessen: 38,5 °C. Ordne dieser Situation die Begriffe Daten, Information, Syntax und Semantik zu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898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D76C7-2C53-FAFA-D45B-CD305EB3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 und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428767-5899-8D01-6CAD-07851A39E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Aufgaben (Partnerarbeit, ca. 10 min):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Bilde jeweils eine Information für die Daten „B, a, n, d“, und „21“</a:t>
            </a:r>
          </a:p>
          <a:p>
            <a:pPr marL="971550" lvl="1" indent="-514350">
              <a:buAutoNum type="arabicPeriod"/>
            </a:pPr>
            <a:r>
              <a:rPr lang="de-DE" dirty="0"/>
              <a:t>Band: Englisches Wort für Gruppe von Musikern</a:t>
            </a:r>
          </a:p>
          <a:p>
            <a:pPr marL="971550" lvl="1" indent="-514350">
              <a:buAutoNum type="arabicPeriod"/>
            </a:pPr>
            <a:r>
              <a:rPr lang="de-DE" dirty="0"/>
              <a:t>21 Jahre: Alter eines Menschen</a:t>
            </a:r>
          </a:p>
          <a:p>
            <a:pPr marL="457200" lvl="1" indent="0">
              <a:buNone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Karins Mutter hat bei ihr Fieber gemessen: 38,5 °C. Ordne dieser Situation die Begriffe Daten, Information, Syntax und Semantik zu</a:t>
            </a: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C42AEE2-AF1F-DDD7-C4B2-DE358B295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26468"/>
              </p:ext>
            </p:extLst>
          </p:nvPr>
        </p:nvGraphicFramePr>
        <p:xfrm>
          <a:off x="1514475" y="5382895"/>
          <a:ext cx="807402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10971317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98007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978923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28747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Daten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Syntax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Semantik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84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38,5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Körpertemperatur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Fieber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32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EEC1C-4ADA-15D1-FBB4-C237E10E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Codierung von Informationen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CCBB6F5-1471-40F9-4D9A-984D837968F4}"/>
              </a:ext>
            </a:extLst>
          </p:cNvPr>
          <p:cNvGrpSpPr/>
          <p:nvPr/>
        </p:nvGrpSpPr>
        <p:grpSpPr>
          <a:xfrm>
            <a:off x="2838892" y="3092765"/>
            <a:ext cx="1383392" cy="1045465"/>
            <a:chOff x="3863660" y="2615184"/>
            <a:chExt cx="1383392" cy="1045465"/>
          </a:xfrm>
        </p:grpSpPr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8DEE11FB-C388-49A3-9D7C-94675C2B9BE4}"/>
                </a:ext>
              </a:extLst>
            </p:cNvPr>
            <p:cNvCxnSpPr/>
            <p:nvPr/>
          </p:nvCxnSpPr>
          <p:spPr>
            <a:xfrm>
              <a:off x="4059936" y="3054095"/>
              <a:ext cx="85039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88C99B81-87ED-DE1F-0059-0FC8FBD69D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936" y="3243071"/>
              <a:ext cx="84734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E606D59-5B69-1E69-B6BE-C63C823654D1}"/>
                </a:ext>
              </a:extLst>
            </p:cNvPr>
            <p:cNvSpPr txBox="1"/>
            <p:nvPr/>
          </p:nvSpPr>
          <p:spPr>
            <a:xfrm>
              <a:off x="3907168" y="2615184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Codierung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E58D77DC-EB8C-97CC-1935-20CC096B9E46}"/>
                </a:ext>
              </a:extLst>
            </p:cNvPr>
            <p:cNvSpPr txBox="1"/>
            <p:nvPr/>
          </p:nvSpPr>
          <p:spPr>
            <a:xfrm>
              <a:off x="3863660" y="3291317"/>
              <a:ext cx="1383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Decodierung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2D03DA8-FE5B-1548-BC95-EB03880FEE50}"/>
              </a:ext>
            </a:extLst>
          </p:cNvPr>
          <p:cNvGrpSpPr/>
          <p:nvPr/>
        </p:nvGrpSpPr>
        <p:grpSpPr>
          <a:xfrm>
            <a:off x="6338606" y="3069242"/>
            <a:ext cx="1383392" cy="1045465"/>
            <a:chOff x="3863660" y="2615184"/>
            <a:chExt cx="1383392" cy="1045465"/>
          </a:xfrm>
        </p:grpSpPr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468F90D4-38F1-1ECB-B6F2-DC4D38D2995C}"/>
                </a:ext>
              </a:extLst>
            </p:cNvPr>
            <p:cNvCxnSpPr/>
            <p:nvPr/>
          </p:nvCxnSpPr>
          <p:spPr>
            <a:xfrm>
              <a:off x="4059936" y="3054095"/>
              <a:ext cx="85039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403126EC-0712-6A33-C390-F4B358FAD5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936" y="3243071"/>
              <a:ext cx="84734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E0518FD-D2AE-F314-AA2D-1B426D65CD11}"/>
                </a:ext>
              </a:extLst>
            </p:cNvPr>
            <p:cNvSpPr txBox="1"/>
            <p:nvPr/>
          </p:nvSpPr>
          <p:spPr>
            <a:xfrm>
              <a:off x="3907168" y="2615184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Codierung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5732C38-56ED-255F-E4EC-461E07542900}"/>
                </a:ext>
              </a:extLst>
            </p:cNvPr>
            <p:cNvSpPr txBox="1"/>
            <p:nvPr/>
          </p:nvSpPr>
          <p:spPr>
            <a:xfrm>
              <a:off x="3863660" y="3291317"/>
              <a:ext cx="1383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Decodierung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5EC4E88-0A1B-011B-4F0C-6451044E5FF3}"/>
              </a:ext>
            </a:extLst>
          </p:cNvPr>
          <p:cNvGrpSpPr/>
          <p:nvPr/>
        </p:nvGrpSpPr>
        <p:grpSpPr>
          <a:xfrm>
            <a:off x="4307419" y="2615184"/>
            <a:ext cx="1875835" cy="1484623"/>
            <a:chOff x="4307419" y="2615184"/>
            <a:chExt cx="1875835" cy="1484623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78FA79A-7C58-E8F1-BD64-D9A90F09F254}"/>
                </a:ext>
              </a:extLst>
            </p:cNvPr>
            <p:cNvSpPr txBox="1"/>
            <p:nvPr/>
          </p:nvSpPr>
          <p:spPr>
            <a:xfrm>
              <a:off x="4307419" y="3084144"/>
              <a:ext cx="1875835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6000" dirty="0"/>
                <a:t>Hund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3894923F-0AE3-E656-A1FE-8D1DCA557423}"/>
                </a:ext>
              </a:extLst>
            </p:cNvPr>
            <p:cNvSpPr txBox="1"/>
            <p:nvPr/>
          </p:nvSpPr>
          <p:spPr>
            <a:xfrm>
              <a:off x="4604263" y="2615184"/>
              <a:ext cx="1282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Buchstaben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D1E4C83-82F7-1F1A-322C-7B5FBD4D415C}"/>
              </a:ext>
            </a:extLst>
          </p:cNvPr>
          <p:cNvGrpSpPr/>
          <p:nvPr/>
        </p:nvGrpSpPr>
        <p:grpSpPr>
          <a:xfrm>
            <a:off x="7866984" y="2836939"/>
            <a:ext cx="3300984" cy="778558"/>
            <a:chOff x="7866984" y="2836939"/>
            <a:chExt cx="3300984" cy="778558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F9DAE90B-73D0-DB59-F0E6-6D881F560CA4}"/>
                </a:ext>
              </a:extLst>
            </p:cNvPr>
            <p:cNvGrpSpPr/>
            <p:nvPr/>
          </p:nvGrpSpPr>
          <p:grpSpPr>
            <a:xfrm>
              <a:off x="7866984" y="3487481"/>
              <a:ext cx="3300984" cy="128016"/>
              <a:chOff x="7074408" y="2098072"/>
              <a:chExt cx="3300984" cy="128016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9FC525C0-D1CD-EA4F-8314-9D575FCB5F79}"/>
                  </a:ext>
                </a:extLst>
              </p:cNvPr>
              <p:cNvSpPr/>
              <p:nvPr/>
            </p:nvSpPr>
            <p:spPr>
              <a:xfrm>
                <a:off x="7927848" y="2103120"/>
                <a:ext cx="109728" cy="10972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B5D95E72-D55B-BA5C-2CAB-8ADDCCC9AE37}"/>
                  </a:ext>
                </a:extLst>
              </p:cNvPr>
              <p:cNvSpPr/>
              <p:nvPr/>
            </p:nvSpPr>
            <p:spPr>
              <a:xfrm>
                <a:off x="8141208" y="2103120"/>
                <a:ext cx="109728" cy="10972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Rechteck: abgerundete Ecken 23">
                <a:extLst>
                  <a:ext uri="{FF2B5EF4-FFF2-40B4-BE49-F238E27FC236}">
                    <a16:creationId xmlns:a16="http://schemas.microsoft.com/office/drawing/2014/main" id="{603FD522-7E42-FC42-9026-CE45BFE45E06}"/>
                  </a:ext>
                </a:extLst>
              </p:cNvPr>
              <p:cNvSpPr/>
              <p:nvPr/>
            </p:nvSpPr>
            <p:spPr>
              <a:xfrm>
                <a:off x="8354568" y="2103120"/>
                <a:ext cx="393192" cy="109728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069CFDD6-AD34-EBA5-BD16-28F29AC71C8D}"/>
                  </a:ext>
                </a:extLst>
              </p:cNvPr>
              <p:cNvSpPr/>
              <p:nvPr/>
            </p:nvSpPr>
            <p:spPr>
              <a:xfrm>
                <a:off x="7501128" y="2103120"/>
                <a:ext cx="109728" cy="10972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317C809A-9A44-24F4-FED7-8AEC4CA5C939}"/>
                  </a:ext>
                </a:extLst>
              </p:cNvPr>
              <p:cNvSpPr/>
              <p:nvPr/>
            </p:nvSpPr>
            <p:spPr>
              <a:xfrm>
                <a:off x="7714488" y="2103120"/>
                <a:ext cx="109728" cy="10972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FC4359A3-DDA2-CC62-6725-38903994261C}"/>
                  </a:ext>
                </a:extLst>
              </p:cNvPr>
              <p:cNvSpPr/>
              <p:nvPr/>
            </p:nvSpPr>
            <p:spPr>
              <a:xfrm>
                <a:off x="7074408" y="2098072"/>
                <a:ext cx="109728" cy="10972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44C49F05-250A-5F29-789E-A6D0604DC372}"/>
                  </a:ext>
                </a:extLst>
              </p:cNvPr>
              <p:cNvSpPr/>
              <p:nvPr/>
            </p:nvSpPr>
            <p:spPr>
              <a:xfrm>
                <a:off x="7287768" y="2098072"/>
                <a:ext cx="109728" cy="10972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5122AB29-725E-E3ED-3EF9-FCE18325D118}"/>
                  </a:ext>
                </a:extLst>
              </p:cNvPr>
              <p:cNvSpPr/>
              <p:nvPr/>
            </p:nvSpPr>
            <p:spPr>
              <a:xfrm>
                <a:off x="10265664" y="2116360"/>
                <a:ext cx="109728" cy="10972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9692E646-BDF6-5F97-8EBA-D3B29887AAFB}"/>
                  </a:ext>
                </a:extLst>
              </p:cNvPr>
              <p:cNvSpPr/>
              <p:nvPr/>
            </p:nvSpPr>
            <p:spPr>
              <a:xfrm>
                <a:off x="9348216" y="2108479"/>
                <a:ext cx="109728" cy="10972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: abgerundete Ecken 30">
                <a:extLst>
                  <a:ext uri="{FF2B5EF4-FFF2-40B4-BE49-F238E27FC236}">
                    <a16:creationId xmlns:a16="http://schemas.microsoft.com/office/drawing/2014/main" id="{81DB31C0-EA91-A1CB-894B-6C337263BE50}"/>
                  </a:ext>
                </a:extLst>
              </p:cNvPr>
              <p:cNvSpPr/>
              <p:nvPr/>
            </p:nvSpPr>
            <p:spPr>
              <a:xfrm>
                <a:off x="8851392" y="2107216"/>
                <a:ext cx="393192" cy="109728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E8A949EC-0F51-640B-0507-91269FBA7D3A}"/>
                  </a:ext>
                </a:extLst>
              </p:cNvPr>
              <p:cNvSpPr/>
              <p:nvPr/>
            </p:nvSpPr>
            <p:spPr>
              <a:xfrm>
                <a:off x="10055352" y="2108479"/>
                <a:ext cx="109728" cy="109728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: abgerundete Ecken 35">
                <a:extLst>
                  <a:ext uri="{FF2B5EF4-FFF2-40B4-BE49-F238E27FC236}">
                    <a16:creationId xmlns:a16="http://schemas.microsoft.com/office/drawing/2014/main" id="{65B2F8C4-0965-B070-5C2F-7A7D4B8D9447}"/>
                  </a:ext>
                </a:extLst>
              </p:cNvPr>
              <p:cNvSpPr/>
              <p:nvPr/>
            </p:nvSpPr>
            <p:spPr>
              <a:xfrm>
                <a:off x="9558528" y="2107216"/>
                <a:ext cx="393192" cy="109728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50CBF349-D9F6-A117-96AD-41CA384284A0}"/>
                </a:ext>
              </a:extLst>
            </p:cNvPr>
            <p:cNvSpPr txBox="1"/>
            <p:nvPr/>
          </p:nvSpPr>
          <p:spPr>
            <a:xfrm>
              <a:off x="8670132" y="2836939"/>
              <a:ext cx="1338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Morse-Code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B611883-B882-1648-BAF7-40EBA2F4B949}"/>
              </a:ext>
            </a:extLst>
          </p:cNvPr>
          <p:cNvGrpSpPr/>
          <p:nvPr/>
        </p:nvGrpSpPr>
        <p:grpSpPr>
          <a:xfrm>
            <a:off x="498028" y="2079147"/>
            <a:ext cx="2340864" cy="2584293"/>
            <a:chOff x="498028" y="2079147"/>
            <a:chExt cx="2340864" cy="258429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E9C92D1-8BC4-1425-7D30-B36B38FA6E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9" t="23857" r="42267" b="11026"/>
            <a:stretch/>
          </p:blipFill>
          <p:spPr>
            <a:xfrm>
              <a:off x="498028" y="2615184"/>
              <a:ext cx="2340864" cy="2048256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E6DA3D70-33F3-6079-A7BF-2C6AD1EBC447}"/>
                </a:ext>
              </a:extLst>
            </p:cNvPr>
            <p:cNvSpPr txBox="1"/>
            <p:nvPr/>
          </p:nvSpPr>
          <p:spPr>
            <a:xfrm>
              <a:off x="1446535" y="2079147"/>
              <a:ext cx="1343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Echter Hund</a:t>
              </a:r>
            </a:p>
          </p:txBody>
        </p:sp>
      </p:grpSp>
      <p:sp>
        <p:nvSpPr>
          <p:cNvPr id="49" name="Textfeld 48">
            <a:extLst>
              <a:ext uri="{FF2B5EF4-FFF2-40B4-BE49-F238E27FC236}">
                <a16:creationId xmlns:a16="http://schemas.microsoft.com/office/drawing/2014/main" id="{C663582D-A3A9-A878-22A6-FC9766309737}"/>
              </a:ext>
            </a:extLst>
          </p:cNvPr>
          <p:cNvSpPr txBox="1"/>
          <p:nvPr/>
        </p:nvSpPr>
        <p:spPr>
          <a:xfrm>
            <a:off x="946788" y="4993300"/>
            <a:ext cx="10204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Eine </a:t>
            </a:r>
            <a:r>
              <a:rPr lang="de-DE" sz="2800" b="1" dirty="0"/>
              <a:t>Codierung</a:t>
            </a:r>
            <a:r>
              <a:rPr lang="de-DE" sz="2800" dirty="0"/>
              <a:t> verändert die </a:t>
            </a:r>
            <a:r>
              <a:rPr lang="de-DE" sz="2800" b="1" dirty="0"/>
              <a:t>Darstellung (Syntax) </a:t>
            </a:r>
            <a:r>
              <a:rPr lang="de-DE" sz="2800" dirty="0"/>
              <a:t>einer bestimmten</a:t>
            </a:r>
          </a:p>
          <a:p>
            <a:r>
              <a:rPr lang="de-DE" sz="2800" dirty="0"/>
              <a:t>Information, während ihre </a:t>
            </a:r>
            <a:r>
              <a:rPr lang="de-DE" sz="2800" b="1" dirty="0"/>
              <a:t>Bedeutung (Semantik)</a:t>
            </a:r>
            <a:r>
              <a:rPr lang="de-DE" sz="2800" dirty="0"/>
              <a:t> Gleich bleibt.</a:t>
            </a:r>
          </a:p>
        </p:txBody>
      </p:sp>
    </p:spTree>
    <p:extLst>
      <p:ext uri="{BB962C8B-B14F-4D97-AF65-F5344CB8AC3E}">
        <p14:creationId xmlns:p14="http://schemas.microsoft.com/office/powerpoint/2010/main" val="26136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2300A-888B-21B6-5875-F6B0F687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Codierung von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E3AF4-E0D0-0436-C205-9A7137BB0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Für eine Codierung gelten immer bestimmte Regeln.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Beim Morse-Code wird jedem Buchstaben ein eindeutiges Symbol (Punkt-Strich Kombination) zugeordnet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Bei Piktogrammen wird versucht, </a:t>
            </a:r>
          </a:p>
          <a:p>
            <a:pPr marL="0" indent="0">
              <a:buNone/>
            </a:pPr>
            <a:r>
              <a:rPr lang="de-DE" dirty="0"/>
              <a:t>die Form des Objekts beizubehalten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9034BE-A24F-0CD6-1122-0E257C43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27" y="3922850"/>
            <a:ext cx="1528382" cy="189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01033-215B-0EB1-15E9-9F020A06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Codierung von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2CAE13-3A7C-1865-8001-010E77FB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Aufgabe (Partnerarbeit, ca. 10 min)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Codiert die verschiedenen Emotionen in der Tabelle mit Hilfe von Buchstaben und Sonderzeichen!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6B3EAB2-BDC6-D471-CFF9-D7E3E2A7A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565984"/>
              </p:ext>
            </p:extLst>
          </p:nvPr>
        </p:nvGraphicFramePr>
        <p:xfrm>
          <a:off x="838200" y="4102946"/>
          <a:ext cx="10515603" cy="1493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96991259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25197058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7882790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6275706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20522896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40517629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403903988"/>
                    </a:ext>
                  </a:extLst>
                </a:gridCol>
              </a:tblGrid>
              <a:tr h="746591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fröhlich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traurig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laut lachend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wütend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erschrocken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frech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gelassen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566370"/>
                  </a:ext>
                </a:extLst>
              </a:tr>
              <a:tr h="74659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1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1655</Words>
  <Application>Microsoft Office PowerPoint</Application>
  <PresentationFormat>Breitbild</PresentationFormat>
  <Paragraphs>663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Office</vt:lpstr>
      <vt:lpstr>Digitaltechnik</vt:lpstr>
      <vt:lpstr>Informationen und Daten</vt:lpstr>
      <vt:lpstr>Informationen und Daten</vt:lpstr>
      <vt:lpstr>Informationen und Daten</vt:lpstr>
      <vt:lpstr>Informationen und Daten</vt:lpstr>
      <vt:lpstr>Informationen und Daten</vt:lpstr>
      <vt:lpstr>Codierung von Informationen</vt:lpstr>
      <vt:lpstr>Codierung von Informationen</vt:lpstr>
      <vt:lpstr>Codierung von Informationen</vt:lpstr>
      <vt:lpstr>Codierung von Informationen</vt:lpstr>
      <vt:lpstr>Der Computer</vt:lpstr>
      <vt:lpstr>Der Computer</vt:lpstr>
      <vt:lpstr>Der Computer</vt:lpstr>
      <vt:lpstr>Der Computer</vt:lpstr>
      <vt:lpstr>Das Binärsystem</vt:lpstr>
      <vt:lpstr>Das Binärsystem</vt:lpstr>
      <vt:lpstr>Das Binärsystem</vt:lpstr>
      <vt:lpstr>Das Binärsystem</vt:lpstr>
      <vt:lpstr>Das Binärsystem</vt:lpstr>
      <vt:lpstr>Zeichenkodierung</vt:lpstr>
      <vt:lpstr>Zeichenkodierung</vt:lpstr>
      <vt:lpstr>Zeichenkodierung</vt:lpstr>
      <vt:lpstr>Zeichenkodierung</vt:lpstr>
      <vt:lpstr>Zeichenkodierung</vt:lpstr>
      <vt:lpstr>Zeichenkodierung</vt:lpstr>
      <vt:lpstr>Zeichenkodierung</vt:lpstr>
      <vt:lpstr>Zeichenkodierung</vt:lpstr>
      <vt:lpstr>Zeichenkodierung</vt:lpstr>
      <vt:lpstr>Die Festplatte</vt:lpstr>
      <vt:lpstr>Die Festplatte</vt:lpstr>
      <vt:lpstr>Die Festplatte</vt:lpstr>
      <vt:lpstr>Das Dateisystem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Kapic</dc:creator>
  <cp:lastModifiedBy>Alexander Kapic</cp:lastModifiedBy>
  <cp:revision>3</cp:revision>
  <dcterms:created xsi:type="dcterms:W3CDTF">2024-08-19T21:39:41Z</dcterms:created>
  <dcterms:modified xsi:type="dcterms:W3CDTF">2025-10-07T20:53:49Z</dcterms:modified>
</cp:coreProperties>
</file>