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78" r:id="rId3"/>
    <p:sldId id="272" r:id="rId4"/>
    <p:sldId id="277" r:id="rId5"/>
    <p:sldId id="261" r:id="rId6"/>
    <p:sldId id="265" r:id="rId7"/>
    <p:sldId id="264" r:id="rId8"/>
    <p:sldId id="266" r:id="rId9"/>
    <p:sldId id="271" r:id="rId10"/>
    <p:sldId id="275" r:id="rId11"/>
    <p:sldId id="276" r:id="rId12"/>
    <p:sldId id="279" r:id="rId13"/>
    <p:sldId id="280" r:id="rId14"/>
    <p:sldId id="259" r:id="rId15"/>
    <p:sldId id="268" r:id="rId16"/>
    <p:sldId id="258" r:id="rId17"/>
    <p:sldId id="26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76" autoAdjust="0"/>
  </p:normalViewPr>
  <p:slideViewPr>
    <p:cSldViewPr>
      <p:cViewPr varScale="1">
        <p:scale>
          <a:sx n="131" d="100"/>
          <a:sy n="131" d="100"/>
        </p:scale>
        <p:origin x="90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C8C2F-B14B-4B7D-9B43-824901D5BC8B}" type="datetimeFigureOut">
              <a:rPr lang="de-DE" smtClean="0"/>
              <a:t>13.03.2023</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A64E98-04A2-4BF4-B948-BF22BA03FC70}" type="slidenum">
              <a:rPr lang="de-DE" smtClean="0"/>
              <a:t>‹Nr.›</a:t>
            </a:fld>
            <a:endParaRPr lang="de-DE"/>
          </a:p>
        </p:txBody>
      </p:sp>
    </p:spTree>
    <p:extLst>
      <p:ext uri="{BB962C8B-B14F-4D97-AF65-F5344CB8AC3E}">
        <p14:creationId xmlns:p14="http://schemas.microsoft.com/office/powerpoint/2010/main" val="2819022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Beispiele der </a:t>
            </a:r>
            <a:r>
              <a:rPr lang="de-DE" dirty="0" err="1"/>
              <a:t>SuS</a:t>
            </a:r>
            <a:r>
              <a:rPr lang="de-DE" dirty="0"/>
              <a:t> veranschaulichen</a:t>
            </a:r>
          </a:p>
        </p:txBody>
      </p:sp>
      <p:sp>
        <p:nvSpPr>
          <p:cNvPr id="4" name="Foliennummernplatzhalter 3"/>
          <p:cNvSpPr>
            <a:spLocks noGrp="1"/>
          </p:cNvSpPr>
          <p:nvPr>
            <p:ph type="sldNum" sz="quarter" idx="5"/>
          </p:nvPr>
        </p:nvSpPr>
        <p:spPr/>
        <p:txBody>
          <a:bodyPr/>
          <a:lstStyle/>
          <a:p>
            <a:fld id="{3DA64E98-04A2-4BF4-B948-BF22BA03FC70}" type="slidenum">
              <a:rPr lang="de-DE" smtClean="0"/>
              <a:t>15</a:t>
            </a:fld>
            <a:endParaRPr lang="de-DE"/>
          </a:p>
        </p:txBody>
      </p:sp>
    </p:spTree>
    <p:extLst>
      <p:ext uri="{BB962C8B-B14F-4D97-AF65-F5344CB8AC3E}">
        <p14:creationId xmlns:p14="http://schemas.microsoft.com/office/powerpoint/2010/main" val="298395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004659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93238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053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2512446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7544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2743506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762607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9751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80892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C796547-1AAD-4AF2-ACC3-C76210590C2A}" type="datetimeFigureOut">
              <a:rPr lang="de-DE" smtClean="0"/>
              <a:t>13.03.2023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12931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de-DE"/>
              <a:t>Mastertitelformat bearbeiten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C796547-1AAD-4AF2-ACC3-C76210590C2A}" type="datetimeFigureOut">
              <a:rPr lang="de-DE" smtClean="0"/>
              <a:t>13.03.2023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322344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C796547-1AAD-4AF2-ACC3-C76210590C2A}" type="datetimeFigureOut">
              <a:rPr lang="de-DE" smtClean="0"/>
              <a:t>13.03.2023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695780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2C796547-1AAD-4AF2-ACC3-C76210590C2A}" type="datetimeFigureOut">
              <a:rPr lang="de-DE" smtClean="0"/>
              <a:t>13.03.2023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666666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6547-1AAD-4AF2-ACC3-C76210590C2A}" type="datetimeFigureOut">
              <a:rPr lang="de-DE" smtClean="0"/>
              <a:t>13.03.2023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3271766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2C796547-1AAD-4AF2-ACC3-C76210590C2A}" type="datetimeFigureOut">
              <a:rPr lang="de-DE" smtClean="0"/>
              <a:t>13.03.2023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253923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2C796547-1AAD-4AF2-ACC3-C76210590C2A}" type="datetimeFigureOut">
              <a:rPr lang="de-DE" smtClean="0"/>
              <a:t>13.03.2023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A76BA0A-D331-4C75-BD30-5B586C47E87F}" type="slidenum">
              <a:rPr lang="de-DE" smtClean="0"/>
              <a:t>‹Nr.›</a:t>
            </a:fld>
            <a:endParaRPr lang="de-DE"/>
          </a:p>
        </p:txBody>
      </p:sp>
    </p:spTree>
    <p:extLst>
      <p:ext uri="{BB962C8B-B14F-4D97-AF65-F5344CB8AC3E}">
        <p14:creationId xmlns:p14="http://schemas.microsoft.com/office/powerpoint/2010/main" val="156719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796547-1AAD-4AF2-ACC3-C76210590C2A}" type="datetimeFigureOut">
              <a:rPr lang="de-DE" smtClean="0"/>
              <a:t>13.03.2023</a:t>
            </a:fld>
            <a:endParaRPr lang="de-DE"/>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A76BA0A-D331-4C75-BD30-5B586C47E87F}" type="slidenum">
              <a:rPr lang="de-DE" smtClean="0"/>
              <a:t>‹Nr.›</a:t>
            </a:fld>
            <a:endParaRPr lang="de-DE"/>
          </a:p>
        </p:txBody>
      </p:sp>
    </p:spTree>
    <p:extLst>
      <p:ext uri="{BB962C8B-B14F-4D97-AF65-F5344CB8AC3E}">
        <p14:creationId xmlns:p14="http://schemas.microsoft.com/office/powerpoint/2010/main" val="932492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30595" y="2404534"/>
            <a:ext cx="6465741" cy="1646302"/>
          </a:xfrm>
        </p:spPr>
        <p:txBody>
          <a:bodyPr/>
          <a:lstStyle/>
          <a:p>
            <a:r>
              <a:rPr lang="de-DE" dirty="0"/>
              <a:t>Belehrung Klasse 11</a:t>
            </a:r>
          </a:p>
        </p:txBody>
      </p:sp>
      <p:sp>
        <p:nvSpPr>
          <p:cNvPr id="3" name="Untertitel 2"/>
          <p:cNvSpPr>
            <a:spLocks noGrp="1"/>
          </p:cNvSpPr>
          <p:nvPr>
            <p:ph type="subTitle" idx="1"/>
          </p:nvPr>
        </p:nvSpPr>
        <p:spPr/>
        <p:txBody>
          <a:bodyPr/>
          <a:lstStyle/>
          <a:p>
            <a:r>
              <a:rPr lang="de-DE" dirty="0"/>
              <a:t>Oberstufenverordnung</a:t>
            </a:r>
          </a:p>
          <a:p>
            <a:r>
              <a:rPr lang="de-DE" dirty="0"/>
              <a:t>Abendgymnasium/Kolleg-Verordnung</a:t>
            </a:r>
          </a:p>
        </p:txBody>
      </p:sp>
    </p:spTree>
    <p:extLst>
      <p:ext uri="{BB962C8B-B14F-4D97-AF65-F5344CB8AC3E}">
        <p14:creationId xmlns:p14="http://schemas.microsoft.com/office/powerpoint/2010/main" val="4029765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404665"/>
            <a:ext cx="7024744" cy="720080"/>
          </a:xfrm>
        </p:spPr>
        <p:txBody>
          <a:bodyPr>
            <a:normAutofit/>
          </a:bodyPr>
          <a:lstStyle/>
          <a:p>
            <a:r>
              <a:rPr lang="de-DE" dirty="0"/>
              <a:t>a) Pflichtbereich</a:t>
            </a:r>
          </a:p>
        </p:txBody>
      </p:sp>
      <p:sp>
        <p:nvSpPr>
          <p:cNvPr id="3" name="Inhaltsplatzhalter 2"/>
          <p:cNvSpPr>
            <a:spLocks noGrp="1"/>
          </p:cNvSpPr>
          <p:nvPr>
            <p:ph idx="1"/>
          </p:nvPr>
        </p:nvSpPr>
        <p:spPr>
          <a:xfrm>
            <a:off x="663265" y="1196752"/>
            <a:ext cx="6777317" cy="3843789"/>
          </a:xfrm>
        </p:spPr>
        <p:txBody>
          <a:bodyPr>
            <a:normAutofit/>
          </a:bodyPr>
          <a:lstStyle/>
          <a:p>
            <a:r>
              <a:rPr lang="de-DE" sz="2000" b="1" dirty="0"/>
              <a:t>3 Leistungskurse + 3 Grundkurse </a:t>
            </a:r>
            <a:r>
              <a:rPr lang="de-DE" sz="2000" dirty="0"/>
              <a:t>aus:</a:t>
            </a:r>
          </a:p>
          <a:p>
            <a:pPr marL="354330" indent="-285750"/>
            <a:r>
              <a:rPr lang="de-DE" dirty="0"/>
              <a:t>Achtung: es dürfen keine 2 </a:t>
            </a:r>
            <a:r>
              <a:rPr lang="de-DE" dirty="0" err="1"/>
              <a:t>Nawi</a:t>
            </a:r>
            <a:r>
              <a:rPr lang="de-DE" dirty="0"/>
              <a:t> in der schriftlichen Prüfung angewählt werden </a:t>
            </a:r>
            <a:r>
              <a:rPr lang="de-DE" dirty="0">
                <a:sym typeface="Wingdings" panose="05000000000000000000" pitchFamily="2" charset="2"/>
              </a:rPr>
              <a:t> zwei </a:t>
            </a:r>
            <a:r>
              <a:rPr lang="de-DE" dirty="0" err="1">
                <a:sym typeface="Wingdings" panose="05000000000000000000" pitchFamily="2" charset="2"/>
              </a:rPr>
              <a:t>Nawi</a:t>
            </a:r>
            <a:r>
              <a:rPr lang="de-DE" dirty="0">
                <a:sym typeface="Wingdings" panose="05000000000000000000" pitchFamily="2" charset="2"/>
              </a:rPr>
              <a:t> im LK bedeuten, dass das 3. LK-Fach Prüfungsfach ist </a:t>
            </a:r>
            <a:endParaRPr lang="de-DE" dirty="0"/>
          </a:p>
          <a:p>
            <a:pPr marL="685800" lvl="2" indent="0">
              <a:buNone/>
            </a:pPr>
            <a:r>
              <a:rPr lang="de-DE" dirty="0"/>
              <a:t>		</a:t>
            </a:r>
          </a:p>
          <a:p>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435889455"/>
              </p:ext>
            </p:extLst>
          </p:nvPr>
        </p:nvGraphicFramePr>
        <p:xfrm>
          <a:off x="899592" y="2708920"/>
          <a:ext cx="6096000" cy="321357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20000"/>
                    </a:ext>
                  </a:extLst>
                </a:gridCol>
                <a:gridCol w="1077168">
                  <a:extLst>
                    <a:ext uri="{9D8B030D-6E8A-4147-A177-3AD203B41FA5}">
                      <a16:colId xmlns:a16="http://schemas.microsoft.com/office/drawing/2014/main" val="20001"/>
                    </a:ext>
                  </a:extLst>
                </a:gridCol>
                <a:gridCol w="954832">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370840">
                <a:tc>
                  <a:txBody>
                    <a:bodyPr/>
                    <a:lstStyle/>
                    <a:p>
                      <a:endParaRPr lang="de-DE"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r>
                        <a:rPr lang="de-DE" dirty="0"/>
                        <a:t>Grundkurs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r>
                        <a:rPr lang="de-DE" dirty="0"/>
                        <a:t>Leistungskurs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0000"/>
                  </a:ext>
                </a:extLst>
              </a:tr>
              <a:tr h="370840">
                <a:tc>
                  <a:txBody>
                    <a:bodyPr/>
                    <a:lstStyle/>
                    <a:p>
                      <a:r>
                        <a:rPr lang="de-DE" dirty="0"/>
                        <a:t>Deutsch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endParaRPr lang="de-DE"/>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0001"/>
                  </a:ext>
                </a:extLst>
              </a:tr>
              <a:tr h="370840">
                <a:tc>
                  <a:txBody>
                    <a:bodyPr/>
                    <a:lstStyle/>
                    <a:p>
                      <a:r>
                        <a:rPr lang="de-DE" dirty="0"/>
                        <a:t>Mathematik</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endParaRPr lang="de-DE"/>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0002"/>
                  </a:ext>
                </a:extLst>
              </a:tr>
              <a:tr h="370840">
                <a:tc>
                  <a:txBody>
                    <a:bodyPr/>
                    <a:lstStyle/>
                    <a:p>
                      <a:r>
                        <a:rPr lang="de-DE" dirty="0"/>
                        <a:t>Englisch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endParaRPr lang="de-DE"/>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0003"/>
                  </a:ext>
                </a:extLst>
              </a:tr>
              <a:tr h="370840">
                <a:tc>
                  <a:txBody>
                    <a:bodyPr/>
                    <a:lstStyle/>
                    <a:p>
                      <a:r>
                        <a:rPr lang="de-DE" dirty="0"/>
                        <a:t>Nawi (Bio, Che, Phy)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endParaRPr lang="de-DE"/>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0004"/>
                  </a:ext>
                </a:extLst>
              </a:tr>
              <a:tr h="450056">
                <a:tc>
                  <a:txBody>
                    <a:bodyPr/>
                    <a:lstStyle/>
                    <a:p>
                      <a:r>
                        <a:rPr lang="de-DE" dirty="0"/>
                        <a:t>2. FS oder Nawi (GK oder LK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a:t>2. FS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err="1"/>
                        <a:t>Nawi</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a:t>2. FS  </a:t>
                      </a:r>
                    </a:p>
                    <a:p>
                      <a:r>
                        <a:rPr lang="de-DE"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err="1"/>
                        <a:t>Nawi</a:t>
                      </a:r>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50056">
                <a:tc>
                  <a:txBody>
                    <a:bodyPr/>
                    <a:lstStyle/>
                    <a:p>
                      <a:r>
                        <a:rPr lang="de-DE" dirty="0"/>
                        <a:t>Geschichte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r>
                        <a:rPr lang="de-DE" dirty="0"/>
                        <a:t>           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de-DE"/>
                    </a:p>
                  </a:txBody>
                  <a:tcPr/>
                </a:tc>
                <a:tc gridSpan="2">
                  <a:txBody>
                    <a:bodyPr/>
                    <a:lstStyle/>
                    <a:p>
                      <a:r>
                        <a:rPr lang="de-DE" dirty="0"/>
                        <a:t>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de-DE"/>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02799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76672"/>
            <a:ext cx="7024744" cy="817160"/>
          </a:xfrm>
        </p:spPr>
        <p:txBody>
          <a:bodyPr/>
          <a:lstStyle/>
          <a:p>
            <a:r>
              <a:rPr lang="de-DE" dirty="0"/>
              <a:t>b) Wahlpflichtbereich</a:t>
            </a:r>
          </a:p>
        </p:txBody>
      </p:sp>
      <p:sp>
        <p:nvSpPr>
          <p:cNvPr id="3" name="Inhaltsplatzhalter 2"/>
          <p:cNvSpPr>
            <a:spLocks noGrp="1"/>
          </p:cNvSpPr>
          <p:nvPr>
            <p:ph idx="1"/>
          </p:nvPr>
        </p:nvSpPr>
        <p:spPr>
          <a:xfrm>
            <a:off x="216000" y="1772816"/>
            <a:ext cx="7772400" cy="3960440"/>
          </a:xfrm>
        </p:spPr>
        <p:txBody>
          <a:bodyPr>
            <a:normAutofit lnSpcReduction="10000"/>
          </a:bodyPr>
          <a:lstStyle/>
          <a:p>
            <a:r>
              <a:rPr lang="de-DE" sz="2400" b="1" dirty="0"/>
              <a:t>5 Wahlpflichtkurse </a:t>
            </a:r>
            <a:r>
              <a:rPr lang="de-DE" sz="2400" dirty="0"/>
              <a:t>aus</a:t>
            </a:r>
          </a:p>
          <a:p>
            <a:pPr lvl="2"/>
            <a:r>
              <a:rPr lang="de-DE" sz="2400" dirty="0"/>
              <a:t>Kunst </a:t>
            </a:r>
            <a:r>
              <a:rPr lang="de-DE" sz="2400" b="1" dirty="0"/>
              <a:t>oder</a:t>
            </a:r>
            <a:r>
              <a:rPr lang="de-DE" sz="2400" dirty="0"/>
              <a:t> Musik (verpflichtend)</a:t>
            </a:r>
          </a:p>
          <a:p>
            <a:pPr lvl="2"/>
            <a:r>
              <a:rPr lang="de-DE" sz="2400" dirty="0"/>
              <a:t>Sozialkunde </a:t>
            </a:r>
            <a:r>
              <a:rPr lang="de-DE" sz="2400" b="1" dirty="0"/>
              <a:t>und/oder </a:t>
            </a:r>
            <a:r>
              <a:rPr lang="de-DE" sz="2400" dirty="0"/>
              <a:t>Geografie (eines der Fächer ist verpflichtend)</a:t>
            </a:r>
          </a:p>
          <a:p>
            <a:pPr lvl="2"/>
            <a:r>
              <a:rPr lang="de-DE" sz="2400" dirty="0"/>
              <a:t>Wirtschaftslehre</a:t>
            </a:r>
          </a:p>
          <a:p>
            <a:pPr lvl="2"/>
            <a:r>
              <a:rPr lang="de-DE" sz="2400" dirty="0"/>
              <a:t>Psychologie</a:t>
            </a:r>
          </a:p>
          <a:p>
            <a:pPr lvl="2"/>
            <a:r>
              <a:rPr lang="de-DE" sz="2400" dirty="0"/>
              <a:t>Informatik</a:t>
            </a:r>
          </a:p>
          <a:p>
            <a:pPr lvl="2"/>
            <a:r>
              <a:rPr lang="de-DE" sz="2400" dirty="0"/>
              <a:t>Naturwissenschaften (Bio, Che, Phy) – dann aber dreistündig auf GK-Niveau </a:t>
            </a:r>
          </a:p>
          <a:p>
            <a:endParaRPr lang="de-DE" dirty="0"/>
          </a:p>
        </p:txBody>
      </p:sp>
    </p:spTree>
    <p:extLst>
      <p:ext uri="{BB962C8B-B14F-4D97-AF65-F5344CB8AC3E}">
        <p14:creationId xmlns:p14="http://schemas.microsoft.com/office/powerpoint/2010/main" val="3383084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648" y="548680"/>
            <a:ext cx="7024744" cy="792088"/>
          </a:xfrm>
        </p:spPr>
        <p:txBody>
          <a:bodyPr>
            <a:noAutofit/>
          </a:bodyPr>
          <a:lstStyle/>
          <a:p>
            <a:r>
              <a:rPr lang="de-DE" sz="2400" dirty="0"/>
              <a:t>Ausblick: Einbringungsverpflichtung für die Abiturberechnung (Block I) –Teil1</a:t>
            </a:r>
          </a:p>
        </p:txBody>
      </p:sp>
      <p:sp>
        <p:nvSpPr>
          <p:cNvPr id="3" name="Inhaltsplatzhalter 2"/>
          <p:cNvSpPr>
            <a:spLocks noGrp="1"/>
          </p:cNvSpPr>
          <p:nvPr>
            <p:ph idx="1"/>
          </p:nvPr>
        </p:nvSpPr>
        <p:spPr>
          <a:xfrm>
            <a:off x="495648" y="1772816"/>
            <a:ext cx="7704856" cy="4464496"/>
          </a:xfrm>
        </p:spPr>
        <p:txBody>
          <a:bodyPr>
            <a:normAutofit fontScale="32500" lnSpcReduction="20000"/>
          </a:bodyPr>
          <a:lstStyle/>
          <a:p>
            <a:r>
              <a:rPr lang="de-DE" sz="6200" dirty="0"/>
              <a:t>mind. 36 Khj. max. 40 Kurshalbjahresergebnisse  werden eingebracht </a:t>
            </a:r>
          </a:p>
          <a:p>
            <a:endParaRPr lang="de-DE" sz="6200" dirty="0"/>
          </a:p>
          <a:p>
            <a:r>
              <a:rPr lang="de-DE" sz="6200" dirty="0"/>
              <a:t>Zweite Fremdsprache muss in 2 </a:t>
            </a:r>
            <a:r>
              <a:rPr lang="de-DE" sz="6200" dirty="0" err="1"/>
              <a:t>Khj</a:t>
            </a:r>
            <a:r>
              <a:rPr lang="de-DE" sz="6200" dirty="0"/>
              <a:t>. im Durchschnitt mit mind. 05 NP abgeschlossen werden</a:t>
            </a:r>
          </a:p>
          <a:p>
            <a:endParaRPr lang="de-DE" sz="6200" dirty="0"/>
          </a:p>
          <a:p>
            <a:pPr>
              <a:lnSpc>
                <a:spcPct val="120000"/>
              </a:lnSpc>
              <a:spcBef>
                <a:spcPts val="0"/>
              </a:spcBef>
            </a:pPr>
            <a:r>
              <a:rPr lang="de-DE" sz="6200" dirty="0"/>
              <a:t>darunter: </a:t>
            </a:r>
          </a:p>
          <a:p>
            <a:pPr lvl="1">
              <a:lnSpc>
                <a:spcPct val="120000"/>
              </a:lnSpc>
              <a:spcBef>
                <a:spcPts val="0"/>
              </a:spcBef>
            </a:pPr>
            <a:r>
              <a:rPr lang="de-DE" sz="6200" dirty="0"/>
              <a:t>4 Khj Deu</a:t>
            </a:r>
          </a:p>
          <a:p>
            <a:pPr lvl="1">
              <a:lnSpc>
                <a:spcPct val="120000"/>
              </a:lnSpc>
              <a:spcBef>
                <a:spcPts val="0"/>
              </a:spcBef>
            </a:pPr>
            <a:r>
              <a:rPr lang="de-DE" sz="6200" dirty="0"/>
              <a:t>4 Khj Fremdsprache</a:t>
            </a:r>
          </a:p>
          <a:p>
            <a:pPr lvl="1">
              <a:lnSpc>
                <a:spcPct val="120000"/>
              </a:lnSpc>
              <a:spcBef>
                <a:spcPts val="0"/>
              </a:spcBef>
            </a:pPr>
            <a:r>
              <a:rPr lang="de-DE" sz="6200" dirty="0"/>
              <a:t>2 Khj Mu oder Ku</a:t>
            </a:r>
          </a:p>
          <a:p>
            <a:pPr lvl="1">
              <a:lnSpc>
                <a:spcPct val="120000"/>
              </a:lnSpc>
              <a:spcBef>
                <a:spcPts val="0"/>
              </a:spcBef>
            </a:pPr>
            <a:r>
              <a:rPr lang="de-DE" sz="6200" dirty="0"/>
              <a:t>4 Khj Ge</a:t>
            </a:r>
          </a:p>
          <a:p>
            <a:pPr lvl="1">
              <a:lnSpc>
                <a:spcPct val="120000"/>
              </a:lnSpc>
              <a:spcBef>
                <a:spcPts val="0"/>
              </a:spcBef>
            </a:pPr>
            <a:r>
              <a:rPr lang="de-DE" sz="6200" dirty="0"/>
              <a:t>4 Khj Ma</a:t>
            </a:r>
          </a:p>
          <a:p>
            <a:pPr lvl="1">
              <a:lnSpc>
                <a:spcPct val="120000"/>
              </a:lnSpc>
              <a:spcBef>
                <a:spcPts val="0"/>
              </a:spcBef>
            </a:pPr>
            <a:r>
              <a:rPr lang="de-DE" sz="6200" dirty="0"/>
              <a:t>4 </a:t>
            </a:r>
            <a:r>
              <a:rPr lang="de-DE" sz="6200" dirty="0" err="1"/>
              <a:t>Khj</a:t>
            </a:r>
            <a:r>
              <a:rPr lang="de-DE" sz="6200" dirty="0"/>
              <a:t> Profilfach-</a:t>
            </a:r>
            <a:r>
              <a:rPr lang="de-DE" sz="6200" dirty="0" err="1"/>
              <a:t>Nawi</a:t>
            </a:r>
            <a:endParaRPr lang="de-DE" sz="6200" dirty="0"/>
          </a:p>
          <a:p>
            <a:pPr lvl="1">
              <a:lnSpc>
                <a:spcPct val="120000"/>
              </a:lnSpc>
              <a:spcBef>
                <a:spcPts val="0"/>
              </a:spcBef>
            </a:pPr>
            <a:r>
              <a:rPr lang="de-DE" sz="6200" dirty="0"/>
              <a:t>alle Khj. der Prüfungsfächer</a:t>
            </a:r>
          </a:p>
          <a:p>
            <a:endParaRPr lang="de-DE" dirty="0"/>
          </a:p>
        </p:txBody>
      </p:sp>
    </p:spTree>
    <p:extLst>
      <p:ext uri="{BB962C8B-B14F-4D97-AF65-F5344CB8AC3E}">
        <p14:creationId xmlns:p14="http://schemas.microsoft.com/office/powerpoint/2010/main" val="841303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9D531E-9E15-433D-A49C-503B83A3FFA5}"/>
              </a:ext>
            </a:extLst>
          </p:cNvPr>
          <p:cNvSpPr>
            <a:spLocks noGrp="1"/>
          </p:cNvSpPr>
          <p:nvPr>
            <p:ph type="title"/>
          </p:nvPr>
        </p:nvSpPr>
        <p:spPr>
          <a:xfrm>
            <a:off x="609599" y="609600"/>
            <a:ext cx="6347713" cy="1091208"/>
          </a:xfrm>
        </p:spPr>
        <p:txBody>
          <a:bodyPr>
            <a:normAutofit/>
          </a:bodyPr>
          <a:lstStyle/>
          <a:p>
            <a:r>
              <a:rPr lang="de-DE" sz="2400" dirty="0"/>
              <a:t>Ausblick: Einbringungsverpflichtung für die Abiturberechnung (Block I) – Teil 2</a:t>
            </a:r>
          </a:p>
        </p:txBody>
      </p:sp>
      <p:sp>
        <p:nvSpPr>
          <p:cNvPr id="3" name="Inhaltsplatzhalter 2">
            <a:extLst>
              <a:ext uri="{FF2B5EF4-FFF2-40B4-BE49-F238E27FC236}">
                <a16:creationId xmlns:a16="http://schemas.microsoft.com/office/drawing/2014/main" id="{4051FA4B-F3CF-4F43-91DC-7098DBA4CAEB}"/>
              </a:ext>
            </a:extLst>
          </p:cNvPr>
          <p:cNvSpPr>
            <a:spLocks noGrp="1"/>
          </p:cNvSpPr>
          <p:nvPr>
            <p:ph idx="1"/>
          </p:nvPr>
        </p:nvSpPr>
        <p:spPr>
          <a:xfrm>
            <a:off x="633759" y="2132857"/>
            <a:ext cx="6347714" cy="3672408"/>
          </a:xfrm>
        </p:spPr>
        <p:txBody>
          <a:bodyPr/>
          <a:lstStyle/>
          <a:p>
            <a:r>
              <a:rPr lang="de-DE" sz="2000" dirty="0"/>
              <a:t>Die Kurshalbjahresergebnisse der beiden Prüfungsfächer auf erhöhtem Anforderungsniveau können doppelt gewichtet eingebracht werden </a:t>
            </a:r>
          </a:p>
          <a:p>
            <a:endParaRPr lang="de-DE" sz="2000" dirty="0"/>
          </a:p>
          <a:p>
            <a:r>
              <a:rPr lang="de-DE" sz="2000" dirty="0"/>
              <a:t>es müssen mind. 200 Punkte erzielt werden (max. 600 Punkte </a:t>
            </a:r>
            <a:r>
              <a:rPr lang="de-DE" sz="2000" dirty="0" err="1"/>
              <a:t>mgl</a:t>
            </a:r>
            <a:r>
              <a:rPr lang="de-DE" sz="2000" dirty="0"/>
              <a:t>.)</a:t>
            </a:r>
          </a:p>
          <a:p>
            <a:endParaRPr lang="de-DE" sz="2000" dirty="0"/>
          </a:p>
          <a:p>
            <a:r>
              <a:rPr lang="de-DE" sz="2000" dirty="0"/>
              <a:t>höchstens  20 %  der eingebrachten </a:t>
            </a:r>
            <a:r>
              <a:rPr lang="de-DE" sz="2000" dirty="0" err="1"/>
              <a:t>Khj</a:t>
            </a:r>
            <a:r>
              <a:rPr lang="de-DE" sz="2000" dirty="0"/>
              <a:t>-Ergebnisse dürfen „unterpunktet“ sein (unter 05 NP) </a:t>
            </a:r>
          </a:p>
          <a:p>
            <a:endParaRPr lang="de-DE" dirty="0"/>
          </a:p>
        </p:txBody>
      </p:sp>
    </p:spTree>
    <p:extLst>
      <p:ext uri="{BB962C8B-B14F-4D97-AF65-F5344CB8AC3E}">
        <p14:creationId xmlns:p14="http://schemas.microsoft.com/office/powerpoint/2010/main" val="2199582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Prüfungsfächer (Block II)</a:t>
            </a:r>
          </a:p>
        </p:txBody>
      </p:sp>
      <p:sp>
        <p:nvSpPr>
          <p:cNvPr id="3" name="Inhaltsplatzhalter 2"/>
          <p:cNvSpPr>
            <a:spLocks noGrp="1"/>
          </p:cNvSpPr>
          <p:nvPr>
            <p:ph idx="1"/>
          </p:nvPr>
        </p:nvSpPr>
        <p:spPr>
          <a:xfrm>
            <a:off x="395536" y="1628800"/>
            <a:ext cx="6347714" cy="4171469"/>
          </a:xfrm>
        </p:spPr>
        <p:txBody>
          <a:bodyPr>
            <a:normAutofit fontScale="92500" lnSpcReduction="20000"/>
          </a:bodyPr>
          <a:lstStyle/>
          <a:p>
            <a:endParaRPr lang="de-DE" dirty="0"/>
          </a:p>
          <a:p>
            <a:r>
              <a:rPr lang="de-DE" sz="2000" dirty="0"/>
              <a:t>4 schriftliche Prüfungen (aus den Kern- und Profilfächern):</a:t>
            </a:r>
          </a:p>
          <a:p>
            <a:pPr lvl="2"/>
            <a:r>
              <a:rPr lang="de-DE" sz="2000" dirty="0"/>
              <a:t>2 Prüfungen auf erhöhtem AFN (zwei der drei LK)</a:t>
            </a:r>
          </a:p>
          <a:p>
            <a:pPr lvl="2"/>
            <a:r>
              <a:rPr lang="de-DE" sz="2000" dirty="0"/>
              <a:t>2 Prüfungen auf grundlegendem AFN (GK und auch LK möglich)</a:t>
            </a:r>
          </a:p>
          <a:p>
            <a:pPr lvl="2"/>
            <a:endParaRPr lang="de-DE" sz="2000" dirty="0"/>
          </a:p>
          <a:p>
            <a:r>
              <a:rPr lang="de-DE" sz="2000" dirty="0"/>
              <a:t>1 mündliche Prüfung (Kern- und Profilfächer und Wahlpflichtfächer </a:t>
            </a:r>
            <a:r>
              <a:rPr lang="de-DE" sz="2000" dirty="0" err="1"/>
              <a:t>mgl</a:t>
            </a:r>
            <a:r>
              <a:rPr lang="de-DE" sz="2000" dirty="0"/>
              <a:t>.)</a:t>
            </a:r>
          </a:p>
          <a:p>
            <a:endParaRPr lang="de-DE" sz="2000" dirty="0"/>
          </a:p>
          <a:p>
            <a:r>
              <a:rPr lang="de-DE" sz="2000" dirty="0"/>
              <a:t>Block II = alle Prüfungselemente in 4-facher Wichtung  </a:t>
            </a:r>
            <a:r>
              <a:rPr lang="de-DE" sz="2000" dirty="0">
                <a:sym typeface="Wingdings" panose="05000000000000000000" pitchFamily="2" charset="2"/>
              </a:rPr>
              <a:t> mind. 100 Punkte </a:t>
            </a:r>
            <a:endParaRPr lang="de-DE" sz="2000" dirty="0"/>
          </a:p>
          <a:p>
            <a:endParaRPr lang="de-DE" sz="2000" dirty="0"/>
          </a:p>
        </p:txBody>
      </p:sp>
    </p:spTree>
    <p:extLst>
      <p:ext uri="{BB962C8B-B14F-4D97-AF65-F5344CB8AC3E}">
        <p14:creationId xmlns:p14="http://schemas.microsoft.com/office/powerpoint/2010/main" val="314202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32656"/>
            <a:ext cx="7024744" cy="576064"/>
          </a:xfrm>
        </p:spPr>
        <p:txBody>
          <a:bodyPr>
            <a:normAutofit fontScale="90000"/>
          </a:bodyPr>
          <a:lstStyle/>
          <a:p>
            <a:r>
              <a:rPr lang="de-DE" dirty="0"/>
              <a:t>Prüfungsfächer (Kolleg)</a:t>
            </a:r>
          </a:p>
        </p:txBody>
      </p:sp>
      <p:sp>
        <p:nvSpPr>
          <p:cNvPr id="3" name="Inhaltsplatzhalter 2"/>
          <p:cNvSpPr>
            <a:spLocks noGrp="1"/>
          </p:cNvSpPr>
          <p:nvPr>
            <p:ph idx="1"/>
          </p:nvPr>
        </p:nvSpPr>
        <p:spPr>
          <a:xfrm>
            <a:off x="323528" y="1412776"/>
            <a:ext cx="7024744" cy="4896544"/>
          </a:xfrm>
        </p:spPr>
        <p:txBody>
          <a:bodyPr>
            <a:noAutofit/>
          </a:bodyPr>
          <a:lstStyle/>
          <a:p>
            <a:r>
              <a:rPr lang="de-DE" sz="2000" dirty="0"/>
              <a:t>nur durchgängig ab Kl. 11 belegte Fächer</a:t>
            </a:r>
          </a:p>
          <a:p>
            <a:r>
              <a:rPr lang="de-DE" sz="2000" dirty="0"/>
              <a:t>jedes Aufgabenfeld</a:t>
            </a:r>
          </a:p>
          <a:p>
            <a:r>
              <a:rPr lang="de-DE" sz="2000" dirty="0"/>
              <a:t>die 4 schriftlichen Prüfungsfächer müssen Kern- und Profilfächer sein</a:t>
            </a:r>
          </a:p>
          <a:p>
            <a:r>
              <a:rPr lang="de-DE" sz="2000" dirty="0"/>
              <a:t>unter allen gewählten Prüfungsfächern müssen </a:t>
            </a:r>
            <a:r>
              <a:rPr lang="de-DE" sz="2000" b="1" dirty="0"/>
              <a:t>zwei</a:t>
            </a:r>
            <a:r>
              <a:rPr lang="de-DE" sz="2000" dirty="0"/>
              <a:t> der Fächer: </a:t>
            </a:r>
            <a:r>
              <a:rPr lang="de-DE" sz="2000" b="1" dirty="0"/>
              <a:t>Deutsch, Mathematik oder Fremdsprache </a:t>
            </a:r>
            <a:r>
              <a:rPr lang="de-DE" sz="2000" dirty="0"/>
              <a:t>sein</a:t>
            </a:r>
          </a:p>
          <a:p>
            <a:r>
              <a:rPr lang="de-DE" sz="2000" dirty="0"/>
              <a:t>mind. eines der Fächer Deutsch, Ma, Fremdsprache oder Naturwissenschaft muss auf erhöhtem Anforderungsniveau geschrieben werden </a:t>
            </a:r>
          </a:p>
          <a:p>
            <a:r>
              <a:rPr lang="de-DE" sz="2000" dirty="0"/>
              <a:t>unter den 4 schriftlichen Prüfungsfächern darf höchstens 1 Fremdsprache und 1 Naturwissenschaft sein</a:t>
            </a:r>
          </a:p>
        </p:txBody>
      </p:sp>
    </p:spTree>
    <p:extLst>
      <p:ext uri="{BB962C8B-B14F-4D97-AF65-F5344CB8AC3E}">
        <p14:creationId xmlns:p14="http://schemas.microsoft.com/office/powerpoint/2010/main" val="644837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 13, 14    OSTV   Aufgabenfelder"/>
          <p:cNvSpPr txBox="1"/>
          <p:nvPr/>
        </p:nvSpPr>
        <p:spPr>
          <a:xfrm>
            <a:off x="748664" y="404664"/>
            <a:ext cx="8034002" cy="893714"/>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normAutofit/>
          </a:bodyPr>
          <a:lstStyle>
            <a:lvl1pPr>
              <a:defRPr sz="5000">
                <a:solidFill>
                  <a:schemeClr val="accent6">
                    <a:hueOff val="105381"/>
                    <a:satOff val="14341"/>
                    <a:lumOff val="10801"/>
                  </a:schemeClr>
                </a:solidFill>
                <a:latin typeface="Apple Chancery"/>
                <a:ea typeface="Apple Chancery"/>
                <a:cs typeface="Apple Chancery"/>
                <a:sym typeface="Apple Chancery"/>
              </a:defRPr>
            </a:lvl1pPr>
          </a:lstStyle>
          <a:p>
            <a:r>
              <a:rPr sz="3200" dirty="0" err="1">
                <a:solidFill>
                  <a:schemeClr val="tx1">
                    <a:lumMod val="95000"/>
                    <a:lumOff val="5000"/>
                  </a:schemeClr>
                </a:solidFill>
                <a:latin typeface="+mj-lt"/>
              </a:rPr>
              <a:t>Aufgabenfelder</a:t>
            </a:r>
            <a:endParaRPr sz="3200" dirty="0">
              <a:solidFill>
                <a:schemeClr val="tx1">
                  <a:lumMod val="95000"/>
                  <a:lumOff val="5000"/>
                </a:schemeClr>
              </a:solidFill>
              <a:latin typeface="+mj-lt"/>
            </a:endParaRPr>
          </a:p>
        </p:txBody>
      </p:sp>
      <p:sp>
        <p:nvSpPr>
          <p:cNvPr id="138" name="A sprachlich-literarisch künstlerisches Aufgabenfeld (AF)…"/>
          <p:cNvSpPr txBox="1"/>
          <p:nvPr/>
        </p:nvSpPr>
        <p:spPr>
          <a:xfrm>
            <a:off x="338142" y="907083"/>
            <a:ext cx="7621391" cy="5347960"/>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lstStyle/>
          <a:p>
            <a:pPr>
              <a:defRPr sz="3000">
                <a:solidFill>
                  <a:srgbClr val="FF2600"/>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A</a:t>
            </a:r>
            <a:r>
              <a:rPr lang="de-DE" sz="2000"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sprachlich-literarisch</a:t>
            </a:r>
            <a:r>
              <a:rPr sz="2000" i="1"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künstlerisches</a:t>
            </a:r>
            <a:r>
              <a:rPr sz="2000" i="1"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Aufgabenfeld</a:t>
            </a:r>
            <a:r>
              <a:rPr sz="2000" i="1" dirty="0">
                <a:solidFill>
                  <a:schemeClr val="tx1">
                    <a:lumMod val="95000"/>
                    <a:lumOff val="5000"/>
                  </a:schemeClr>
                </a:solidFill>
                <a:latin typeface="Arial" panose="020B0604020202020204" pitchFamily="34" charset="0"/>
                <a:cs typeface="Arial" panose="020B0604020202020204" pitchFamily="34" charset="0"/>
              </a:rPr>
              <a:t> </a:t>
            </a:r>
          </a:p>
          <a:p>
            <a:pPr>
              <a:defRPr sz="3400">
                <a:solidFill>
                  <a:srgbClr val="FF2600"/>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D</a:t>
            </a:r>
            <a:r>
              <a:rPr lang="de-DE" sz="2000" dirty="0" err="1">
                <a:solidFill>
                  <a:schemeClr val="tx1">
                    <a:lumMod val="95000"/>
                    <a:lumOff val="5000"/>
                  </a:schemeClr>
                </a:solidFill>
                <a:latin typeface="Arial" panose="020B0604020202020204" pitchFamily="34" charset="0"/>
                <a:cs typeface="Arial" panose="020B0604020202020204" pitchFamily="34" charset="0"/>
              </a:rPr>
              <a:t>eu</a:t>
            </a:r>
            <a:r>
              <a:rPr sz="2000" dirty="0">
                <a:solidFill>
                  <a:schemeClr val="tx1">
                    <a:lumMod val="95000"/>
                    <a:lumOff val="5000"/>
                  </a:schemeClr>
                </a:solidFill>
                <a:latin typeface="Arial" panose="020B0604020202020204" pitchFamily="34" charset="0"/>
                <a:cs typeface="Arial" panose="020B0604020202020204" pitchFamily="34" charset="0"/>
              </a:rPr>
              <a:t>     </a:t>
            </a:r>
            <a:r>
              <a:rPr sz="2000" dirty="0" err="1">
                <a:solidFill>
                  <a:schemeClr val="tx1">
                    <a:lumMod val="95000"/>
                    <a:lumOff val="5000"/>
                  </a:schemeClr>
                </a:solidFill>
                <a:latin typeface="Arial" panose="020B0604020202020204" pitchFamily="34" charset="0"/>
                <a:cs typeface="Arial" panose="020B0604020202020204" pitchFamily="34" charset="0"/>
              </a:rPr>
              <a:t>En</a:t>
            </a:r>
            <a:r>
              <a:rPr lang="de-DE" sz="2000" dirty="0">
                <a:solidFill>
                  <a:schemeClr val="tx1">
                    <a:lumMod val="95000"/>
                    <a:lumOff val="5000"/>
                  </a:schemeClr>
                </a:solidFill>
                <a:latin typeface="Arial" panose="020B0604020202020204" pitchFamily="34" charset="0"/>
                <a:cs typeface="Arial" panose="020B0604020202020204" pitchFamily="34" charset="0"/>
              </a:rPr>
              <a:t>g</a:t>
            </a:r>
            <a:r>
              <a:rPr sz="2000" dirty="0">
                <a:solidFill>
                  <a:schemeClr val="tx1">
                    <a:lumMod val="95000"/>
                    <a:lumOff val="5000"/>
                  </a:schemeClr>
                </a:solidFill>
                <a:latin typeface="Arial" panose="020B0604020202020204" pitchFamily="34" charset="0"/>
                <a:cs typeface="Arial" panose="020B0604020202020204" pitchFamily="34" charset="0"/>
              </a:rPr>
              <a:t>     </a:t>
            </a:r>
            <a:r>
              <a:rPr sz="2000" dirty="0" err="1">
                <a:solidFill>
                  <a:schemeClr val="tx1">
                    <a:lumMod val="95000"/>
                    <a:lumOff val="5000"/>
                  </a:schemeClr>
                </a:solidFill>
                <a:latin typeface="Arial" panose="020B0604020202020204" pitchFamily="34" charset="0"/>
                <a:cs typeface="Arial" panose="020B0604020202020204" pitchFamily="34" charset="0"/>
              </a:rPr>
              <a:t>Frz</a:t>
            </a:r>
            <a:r>
              <a:rPr sz="2000" dirty="0">
                <a:solidFill>
                  <a:schemeClr val="tx1">
                    <a:lumMod val="95000"/>
                    <a:lumOff val="5000"/>
                  </a:schemeClr>
                </a:solidFill>
                <a:latin typeface="Arial" panose="020B0604020202020204" pitchFamily="34" charset="0"/>
                <a:cs typeface="Arial" panose="020B0604020202020204" pitchFamily="34" charset="0"/>
              </a:rPr>
              <a:t>     Ru</a:t>
            </a:r>
            <a:r>
              <a:rPr lang="de-DE" sz="2000" dirty="0">
                <a:solidFill>
                  <a:schemeClr val="tx1">
                    <a:lumMod val="95000"/>
                    <a:lumOff val="5000"/>
                  </a:schemeClr>
                </a:solidFill>
                <a:latin typeface="Arial" panose="020B0604020202020204" pitchFamily="34" charset="0"/>
                <a:cs typeface="Arial" panose="020B0604020202020204" pitchFamily="34" charset="0"/>
              </a:rPr>
              <a:t>s</a:t>
            </a:r>
            <a:r>
              <a:rPr sz="2000" dirty="0">
                <a:solidFill>
                  <a:schemeClr val="tx1">
                    <a:lumMod val="95000"/>
                    <a:lumOff val="5000"/>
                  </a:schemeClr>
                </a:solidFill>
                <a:latin typeface="Arial" panose="020B0604020202020204" pitchFamily="34" charset="0"/>
                <a:cs typeface="Arial" panose="020B0604020202020204" pitchFamily="34" charset="0"/>
              </a:rPr>
              <a:t>     Ku     Mus</a:t>
            </a:r>
            <a:endParaRPr lang="de-DE" sz="2000" dirty="0">
              <a:solidFill>
                <a:schemeClr val="tx1">
                  <a:lumMod val="95000"/>
                  <a:lumOff val="5000"/>
                </a:schemeClr>
              </a:solidFill>
              <a:latin typeface="Arial" panose="020B0604020202020204" pitchFamily="34" charset="0"/>
              <a:cs typeface="Arial" panose="020B0604020202020204" pitchFamily="34" charset="0"/>
            </a:endParaRPr>
          </a:p>
          <a:p>
            <a:pPr>
              <a:defRPr sz="3400">
                <a:solidFill>
                  <a:srgbClr val="FF2600"/>
                </a:solidFill>
                <a:latin typeface="Apple Chancery"/>
                <a:ea typeface="Apple Chancery"/>
                <a:cs typeface="Apple Chancery"/>
                <a:sym typeface="Apple Chancery"/>
              </a:defRPr>
            </a:pPr>
            <a:endParaRPr lang="de-DE" sz="2000" dirty="0">
              <a:solidFill>
                <a:schemeClr val="tx1">
                  <a:lumMod val="95000"/>
                  <a:lumOff val="5000"/>
                </a:schemeClr>
              </a:solidFill>
              <a:latin typeface="Arial" panose="020B0604020202020204" pitchFamily="34" charset="0"/>
              <a:cs typeface="Arial" panose="020B0604020202020204" pitchFamily="34" charset="0"/>
            </a:endParaRPr>
          </a:p>
          <a:p>
            <a:pPr>
              <a:defRPr sz="3400">
                <a:solidFill>
                  <a:srgbClr val="FF2600"/>
                </a:solidFill>
                <a:latin typeface="Apple Chancery"/>
                <a:ea typeface="Apple Chancery"/>
                <a:cs typeface="Apple Chancery"/>
                <a:sym typeface="Apple Chancery"/>
              </a:defRPr>
            </a:pPr>
            <a:endParaRPr sz="2000" dirty="0">
              <a:solidFill>
                <a:schemeClr val="tx1">
                  <a:lumMod val="95000"/>
                  <a:lumOff val="5000"/>
                </a:schemeClr>
              </a:solidFill>
              <a:latin typeface="Arial" panose="020B0604020202020204" pitchFamily="34" charset="0"/>
              <a:cs typeface="Arial" panose="020B0604020202020204" pitchFamily="34" charset="0"/>
            </a:endParaRPr>
          </a:p>
          <a:p>
            <a:pPr>
              <a:defRPr sz="3000">
                <a:solidFill>
                  <a:srgbClr val="0433FF"/>
                </a:solidFill>
                <a:latin typeface="Apple Chancery"/>
                <a:ea typeface="Apple Chancery"/>
                <a:cs typeface="Apple Chancery"/>
                <a:sym typeface="Apple Chancery"/>
              </a:defRPr>
            </a:pPr>
            <a:r>
              <a:rPr lang="de-DE" sz="2000" dirty="0">
                <a:solidFill>
                  <a:schemeClr val="tx1">
                    <a:lumMod val="95000"/>
                    <a:lumOff val="5000"/>
                  </a:schemeClr>
                </a:solidFill>
                <a:latin typeface="Arial" panose="020B0604020202020204" pitchFamily="34" charset="0"/>
                <a:cs typeface="Arial" panose="020B0604020202020204" pitchFamily="34" charset="0"/>
              </a:rPr>
              <a:t>B </a:t>
            </a:r>
            <a:r>
              <a:rPr sz="2000" i="1" dirty="0" err="1">
                <a:solidFill>
                  <a:schemeClr val="tx1">
                    <a:lumMod val="95000"/>
                    <a:lumOff val="5000"/>
                  </a:schemeClr>
                </a:solidFill>
                <a:latin typeface="Arial" panose="020B0604020202020204" pitchFamily="34" charset="0"/>
                <a:cs typeface="Arial" panose="020B0604020202020204" pitchFamily="34" charset="0"/>
              </a:rPr>
              <a:t>gesellschaftswissenschaftliches</a:t>
            </a:r>
            <a:r>
              <a:rPr sz="2000" i="1"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Aufgabenfeld</a:t>
            </a:r>
            <a:r>
              <a:rPr sz="2000" i="1" dirty="0">
                <a:solidFill>
                  <a:schemeClr val="tx1">
                    <a:lumMod val="95000"/>
                    <a:lumOff val="5000"/>
                  </a:schemeClr>
                </a:solidFill>
                <a:latin typeface="Arial" panose="020B0604020202020204" pitchFamily="34" charset="0"/>
                <a:cs typeface="Arial" panose="020B0604020202020204" pitchFamily="34" charset="0"/>
              </a:rPr>
              <a:t> </a:t>
            </a:r>
          </a:p>
          <a:p>
            <a:pPr>
              <a:defRPr sz="3400">
                <a:solidFill>
                  <a:srgbClr val="0433FF"/>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Ge     Geo     S</a:t>
            </a:r>
            <a:r>
              <a:rPr lang="de-DE" sz="2000" dirty="0" err="1">
                <a:solidFill>
                  <a:schemeClr val="tx1">
                    <a:lumMod val="95000"/>
                    <a:lumOff val="5000"/>
                  </a:schemeClr>
                </a:solidFill>
                <a:latin typeface="Arial" panose="020B0604020202020204" pitchFamily="34" charset="0"/>
                <a:cs typeface="Arial" panose="020B0604020202020204" pitchFamily="34" charset="0"/>
              </a:rPr>
              <a:t>oz</a:t>
            </a:r>
            <a:r>
              <a:rPr lang="de-DE" sz="2000" dirty="0">
                <a:solidFill>
                  <a:schemeClr val="tx1">
                    <a:lumMod val="95000"/>
                    <a:lumOff val="5000"/>
                  </a:schemeClr>
                </a:solidFill>
                <a:latin typeface="Arial" panose="020B0604020202020204" pitchFamily="34" charset="0"/>
                <a:cs typeface="Arial" panose="020B0604020202020204" pitchFamily="34" charset="0"/>
              </a:rPr>
              <a:t>		</a:t>
            </a:r>
          </a:p>
          <a:p>
            <a:pPr>
              <a:defRPr sz="3400">
                <a:solidFill>
                  <a:srgbClr val="0433FF"/>
                </a:solidFill>
                <a:latin typeface="Apple Chancery"/>
                <a:ea typeface="Apple Chancery"/>
                <a:cs typeface="Apple Chancery"/>
                <a:sym typeface="Apple Chancery"/>
              </a:defRPr>
            </a:pPr>
            <a:r>
              <a:rPr lang="de-DE" sz="2000" dirty="0">
                <a:solidFill>
                  <a:schemeClr val="tx1">
                    <a:lumMod val="95000"/>
                    <a:lumOff val="5000"/>
                  </a:schemeClr>
                </a:solidFill>
                <a:latin typeface="Arial" panose="020B0604020202020204" pitchFamily="34" charset="0"/>
                <a:cs typeface="Arial" panose="020B0604020202020204" pitchFamily="34" charset="0"/>
              </a:rPr>
              <a:t>- </a:t>
            </a:r>
            <a:r>
              <a:rPr sz="2000" dirty="0">
                <a:solidFill>
                  <a:schemeClr val="tx1">
                    <a:lumMod val="95000"/>
                    <a:lumOff val="5000"/>
                  </a:schemeClr>
                </a:solidFill>
                <a:latin typeface="Arial" panose="020B0604020202020204" pitchFamily="34" charset="0"/>
                <a:cs typeface="Arial" panose="020B0604020202020204" pitchFamily="34" charset="0"/>
              </a:rPr>
              <a:t>Wil</a:t>
            </a:r>
            <a:r>
              <a:rPr lang="de-DE" sz="2000" dirty="0">
                <a:solidFill>
                  <a:schemeClr val="tx1">
                    <a:lumMod val="95000"/>
                    <a:lumOff val="5000"/>
                  </a:schemeClr>
                </a:solidFill>
                <a:latin typeface="Arial" panose="020B0604020202020204" pitchFamily="34" charset="0"/>
                <a:cs typeface="Arial" panose="020B0604020202020204" pitchFamily="34" charset="0"/>
              </a:rPr>
              <a:t> (Prüfung nur, wenn durchgängig ab Kl. 11 belegt)</a:t>
            </a:r>
            <a:r>
              <a:rPr sz="2000" dirty="0">
                <a:solidFill>
                  <a:schemeClr val="tx1">
                    <a:lumMod val="95000"/>
                    <a:lumOff val="5000"/>
                  </a:schemeClr>
                </a:solidFill>
                <a:latin typeface="Arial" panose="020B0604020202020204" pitchFamily="34" charset="0"/>
                <a:cs typeface="Arial" panose="020B0604020202020204" pitchFamily="34" charset="0"/>
              </a:rPr>
              <a:t>     </a:t>
            </a:r>
            <a:endParaRPr lang="de-DE" sz="2000" dirty="0">
              <a:solidFill>
                <a:schemeClr val="tx1">
                  <a:lumMod val="95000"/>
                  <a:lumOff val="5000"/>
                </a:schemeClr>
              </a:solidFill>
              <a:latin typeface="Arial" panose="020B0604020202020204" pitchFamily="34" charset="0"/>
              <a:cs typeface="Arial" panose="020B0604020202020204" pitchFamily="34" charset="0"/>
            </a:endParaRPr>
          </a:p>
          <a:p>
            <a:pPr>
              <a:defRPr sz="3400">
                <a:solidFill>
                  <a:srgbClr val="0433FF"/>
                </a:solidFill>
                <a:latin typeface="Apple Chancery"/>
                <a:ea typeface="Apple Chancery"/>
                <a:cs typeface="Apple Chancery"/>
                <a:sym typeface="Apple Chancery"/>
              </a:defRPr>
            </a:pPr>
            <a:r>
              <a:rPr lang="de-DE" sz="2000" dirty="0">
                <a:solidFill>
                  <a:schemeClr val="tx1">
                    <a:lumMod val="95000"/>
                    <a:lumOff val="5000"/>
                  </a:schemeClr>
                </a:solidFill>
                <a:latin typeface="Arial" panose="020B0604020202020204" pitchFamily="34" charset="0"/>
                <a:cs typeface="Arial" panose="020B0604020202020204" pitchFamily="34" charset="0"/>
              </a:rPr>
              <a:t>- </a:t>
            </a:r>
            <a:r>
              <a:rPr sz="2000" dirty="0" err="1">
                <a:solidFill>
                  <a:schemeClr val="tx1">
                    <a:lumMod val="95000"/>
                    <a:lumOff val="5000"/>
                  </a:schemeClr>
                </a:solidFill>
                <a:latin typeface="Arial" panose="020B0604020202020204" pitchFamily="34" charset="0"/>
                <a:cs typeface="Arial" panose="020B0604020202020204" pitchFamily="34" charset="0"/>
              </a:rPr>
              <a:t>Psy</a:t>
            </a:r>
            <a:r>
              <a:rPr sz="2000" dirty="0">
                <a:solidFill>
                  <a:schemeClr val="tx1">
                    <a:lumMod val="95000"/>
                    <a:lumOff val="5000"/>
                  </a:schemeClr>
                </a:solidFill>
                <a:latin typeface="Arial" panose="020B0604020202020204" pitchFamily="34" charset="0"/>
                <a:cs typeface="Arial" panose="020B0604020202020204" pitchFamily="34" charset="0"/>
              </a:rPr>
              <a:t> </a:t>
            </a:r>
            <a:r>
              <a:rPr lang="de-DE" sz="2000" dirty="0">
                <a:solidFill>
                  <a:schemeClr val="tx1">
                    <a:lumMod val="95000"/>
                    <a:lumOff val="5000"/>
                  </a:schemeClr>
                </a:solidFill>
                <a:latin typeface="Arial" panose="020B0604020202020204" pitchFamily="34" charset="0"/>
                <a:cs typeface="Arial" panose="020B0604020202020204" pitchFamily="34" charset="0"/>
              </a:rPr>
              <a:t>(keine Prüfung </a:t>
            </a:r>
            <a:r>
              <a:rPr lang="de-DE" sz="2000" dirty="0" err="1">
                <a:solidFill>
                  <a:schemeClr val="tx1">
                    <a:lumMod val="95000"/>
                    <a:lumOff val="5000"/>
                  </a:schemeClr>
                </a:solidFill>
                <a:latin typeface="Arial" panose="020B0604020202020204" pitchFamily="34" charset="0"/>
                <a:cs typeface="Arial" panose="020B0604020202020204" pitchFamily="34" charset="0"/>
              </a:rPr>
              <a:t>mgl</a:t>
            </a:r>
            <a:r>
              <a:rPr lang="de-DE" sz="2000" dirty="0">
                <a:solidFill>
                  <a:schemeClr val="tx1">
                    <a:lumMod val="95000"/>
                    <a:lumOff val="5000"/>
                  </a:schemeClr>
                </a:solidFill>
                <a:latin typeface="Arial" panose="020B0604020202020204" pitchFamily="34" charset="0"/>
                <a:cs typeface="Arial" panose="020B0604020202020204" pitchFamily="34" charset="0"/>
              </a:rPr>
              <a:t>.)</a:t>
            </a:r>
            <a:r>
              <a:rPr sz="2000" dirty="0">
                <a:solidFill>
                  <a:schemeClr val="tx1">
                    <a:lumMod val="95000"/>
                    <a:lumOff val="5000"/>
                  </a:schemeClr>
                </a:solidFill>
                <a:latin typeface="Arial" panose="020B0604020202020204" pitchFamily="34" charset="0"/>
                <a:cs typeface="Arial" panose="020B0604020202020204" pitchFamily="34" charset="0"/>
              </a:rPr>
              <a:t> </a:t>
            </a:r>
            <a:endParaRPr lang="de-DE" sz="2000" dirty="0">
              <a:solidFill>
                <a:schemeClr val="tx1">
                  <a:lumMod val="95000"/>
                  <a:lumOff val="5000"/>
                </a:schemeClr>
              </a:solidFill>
              <a:latin typeface="Arial" panose="020B0604020202020204" pitchFamily="34" charset="0"/>
              <a:cs typeface="Arial" panose="020B0604020202020204" pitchFamily="34" charset="0"/>
            </a:endParaRPr>
          </a:p>
          <a:p>
            <a:pPr>
              <a:defRPr sz="3400">
                <a:solidFill>
                  <a:srgbClr val="0433FF"/>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 </a:t>
            </a:r>
          </a:p>
          <a:p>
            <a:pPr>
              <a:defRPr sz="3000">
                <a:solidFill>
                  <a:schemeClr val="accent2">
                    <a:hueOff val="-1101185"/>
                    <a:satOff val="4910"/>
                    <a:lumOff val="-14610"/>
                  </a:schemeClr>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C</a:t>
            </a:r>
            <a:r>
              <a:rPr lang="de-DE" sz="2000"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mathematisch</a:t>
            </a:r>
            <a:r>
              <a:rPr sz="2000" i="1"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naturwissenschaftliches</a:t>
            </a:r>
            <a:r>
              <a:rPr sz="2000" i="1" dirty="0">
                <a:solidFill>
                  <a:schemeClr val="tx1">
                    <a:lumMod val="95000"/>
                    <a:lumOff val="5000"/>
                  </a:schemeClr>
                </a:solidFill>
                <a:latin typeface="Arial" panose="020B0604020202020204" pitchFamily="34" charset="0"/>
                <a:cs typeface="Arial" panose="020B0604020202020204" pitchFamily="34" charset="0"/>
              </a:rPr>
              <a:t> </a:t>
            </a:r>
            <a:r>
              <a:rPr sz="2000" i="1" dirty="0" err="1">
                <a:solidFill>
                  <a:schemeClr val="tx1">
                    <a:lumMod val="95000"/>
                    <a:lumOff val="5000"/>
                  </a:schemeClr>
                </a:solidFill>
                <a:latin typeface="Arial" panose="020B0604020202020204" pitchFamily="34" charset="0"/>
                <a:cs typeface="Arial" panose="020B0604020202020204" pitchFamily="34" charset="0"/>
              </a:rPr>
              <a:t>Aufgabenfeld</a:t>
            </a:r>
            <a:r>
              <a:rPr sz="2000" dirty="0">
                <a:solidFill>
                  <a:schemeClr val="tx1">
                    <a:lumMod val="95000"/>
                    <a:lumOff val="5000"/>
                  </a:schemeClr>
                </a:solidFill>
                <a:latin typeface="Arial" panose="020B0604020202020204" pitchFamily="34" charset="0"/>
                <a:cs typeface="Arial" panose="020B0604020202020204" pitchFamily="34" charset="0"/>
              </a:rPr>
              <a:t> </a:t>
            </a:r>
          </a:p>
          <a:p>
            <a:pPr>
              <a:defRPr sz="3000">
                <a:solidFill>
                  <a:schemeClr val="accent2">
                    <a:hueOff val="-1101185"/>
                    <a:satOff val="4910"/>
                    <a:lumOff val="-14610"/>
                  </a:schemeClr>
                </a:solidFill>
                <a:latin typeface="Apple Chancery"/>
                <a:ea typeface="Apple Chancery"/>
                <a:cs typeface="Apple Chancery"/>
                <a:sym typeface="Apple Chancery"/>
              </a:defRPr>
            </a:pPr>
            <a:r>
              <a:rPr sz="2000" dirty="0">
                <a:solidFill>
                  <a:schemeClr val="tx1">
                    <a:lumMod val="95000"/>
                    <a:lumOff val="5000"/>
                  </a:schemeClr>
                </a:solidFill>
                <a:latin typeface="Arial" panose="020B0604020202020204" pitchFamily="34" charset="0"/>
                <a:cs typeface="Arial" panose="020B0604020202020204" pitchFamily="34" charset="0"/>
              </a:rPr>
              <a:t>Ma       B</a:t>
            </a:r>
            <a:r>
              <a:rPr lang="de-DE" sz="2000" dirty="0" err="1">
                <a:solidFill>
                  <a:schemeClr val="tx1">
                    <a:lumMod val="95000"/>
                    <a:lumOff val="5000"/>
                  </a:schemeClr>
                </a:solidFill>
                <a:latin typeface="Arial" panose="020B0604020202020204" pitchFamily="34" charset="0"/>
                <a:cs typeface="Arial" panose="020B0604020202020204" pitchFamily="34" charset="0"/>
              </a:rPr>
              <a:t>io</a:t>
            </a:r>
            <a:r>
              <a:rPr sz="2000" dirty="0">
                <a:solidFill>
                  <a:schemeClr val="tx1">
                    <a:lumMod val="95000"/>
                    <a:lumOff val="5000"/>
                  </a:schemeClr>
                </a:solidFill>
                <a:latin typeface="Arial" panose="020B0604020202020204" pitchFamily="34" charset="0"/>
                <a:cs typeface="Arial" panose="020B0604020202020204" pitchFamily="34" charset="0"/>
              </a:rPr>
              <a:t>      Ch</a:t>
            </a:r>
            <a:r>
              <a:rPr lang="de-DE" sz="2000" dirty="0">
                <a:solidFill>
                  <a:schemeClr val="tx1">
                    <a:lumMod val="95000"/>
                    <a:lumOff val="5000"/>
                  </a:schemeClr>
                </a:solidFill>
                <a:latin typeface="Arial" panose="020B0604020202020204" pitchFamily="34" charset="0"/>
                <a:cs typeface="Arial" panose="020B0604020202020204" pitchFamily="34" charset="0"/>
              </a:rPr>
              <a:t>e</a:t>
            </a:r>
            <a:r>
              <a:rPr sz="2000" dirty="0">
                <a:solidFill>
                  <a:schemeClr val="tx1">
                    <a:lumMod val="95000"/>
                    <a:lumOff val="5000"/>
                  </a:schemeClr>
                </a:solidFill>
                <a:latin typeface="Arial" panose="020B0604020202020204" pitchFamily="34" charset="0"/>
                <a:cs typeface="Arial" panose="020B0604020202020204" pitchFamily="34" charset="0"/>
              </a:rPr>
              <a:t>      Ph</a:t>
            </a:r>
            <a:r>
              <a:rPr lang="de-DE" sz="2000" dirty="0">
                <a:solidFill>
                  <a:schemeClr val="tx1">
                    <a:lumMod val="95000"/>
                    <a:lumOff val="5000"/>
                  </a:schemeClr>
                </a:solidFill>
                <a:latin typeface="Arial" panose="020B0604020202020204" pitchFamily="34" charset="0"/>
                <a:cs typeface="Arial" panose="020B0604020202020204" pitchFamily="34" charset="0"/>
              </a:rPr>
              <a:t>y</a:t>
            </a:r>
            <a:r>
              <a:rPr sz="2000" dirty="0">
                <a:solidFill>
                  <a:schemeClr val="tx1">
                    <a:lumMod val="95000"/>
                    <a:lumOff val="5000"/>
                  </a:schemeClr>
                </a:solidFill>
                <a:latin typeface="Arial" panose="020B0604020202020204" pitchFamily="34" charset="0"/>
                <a:cs typeface="Arial" panose="020B0604020202020204" pitchFamily="34" charset="0"/>
              </a:rPr>
              <a:t>        Inf	</a:t>
            </a:r>
          </a:p>
        </p:txBody>
      </p:sp>
    </p:spTree>
    <p:extLst>
      <p:ext uri="{BB962C8B-B14F-4D97-AF65-F5344CB8AC3E}">
        <p14:creationId xmlns:p14="http://schemas.microsoft.com/office/powerpoint/2010/main" val="3006148461"/>
      </p:ext>
    </p:extLst>
  </p:cSld>
  <p:clrMapOvr>
    <a:masterClrMapping/>
  </p:clrMapOvr>
  <mc:AlternateContent xmlns:mc="http://schemas.openxmlformats.org/markup-compatibility/2006" xmlns:p15="http://schemas.microsoft.com/office/powerpoint/2012/main">
    <mc:Choice Requires="p15">
      <p:transition spd="slow">
        <p15:prstTrans prst="peelOff" invX="1"/>
      </p:transition>
    </mc:Choice>
    <mc:Choice xmlns="" xmlns:p14="http://schemas.microsoft.com/office/powerpoint/2010/main" Requires="p14">
      <p:transition spd="slow">
        <p:wipe/>
      </p:transition>
    </mc:Choice>
    <mc:Fallback xmlns="" xmlns:p14="http://schemas.microsoft.com/office/powerpoint/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Berechnung des Abiturs</a:t>
            </a:r>
          </a:p>
        </p:txBody>
      </p:sp>
      <p:sp>
        <p:nvSpPr>
          <p:cNvPr id="4" name="Inhaltsplatzhalter 2">
            <a:extLst>
              <a:ext uri="{FF2B5EF4-FFF2-40B4-BE49-F238E27FC236}">
                <a16:creationId xmlns:a16="http://schemas.microsoft.com/office/drawing/2014/main" id="{7EC11D6A-D730-4811-9B4A-6276235AC927}"/>
              </a:ext>
            </a:extLst>
          </p:cNvPr>
          <p:cNvSpPr>
            <a:spLocks noGrp="1"/>
          </p:cNvSpPr>
          <p:nvPr>
            <p:ph idx="1"/>
          </p:nvPr>
        </p:nvSpPr>
        <p:spPr/>
        <p:txBody>
          <a:bodyPr/>
          <a:lstStyle/>
          <a:p>
            <a:endParaRPr lang="de-DE" dirty="0"/>
          </a:p>
          <a:p>
            <a:r>
              <a:rPr lang="de-DE" sz="2400" dirty="0"/>
              <a:t>Block I + Block II = mind. 300 Punkte </a:t>
            </a:r>
          </a:p>
          <a:p>
            <a:endParaRPr lang="de-DE" sz="2400" dirty="0"/>
          </a:p>
          <a:p>
            <a:endParaRPr lang="de-DE" dirty="0"/>
          </a:p>
        </p:txBody>
      </p:sp>
    </p:spTree>
    <p:extLst>
      <p:ext uri="{BB962C8B-B14F-4D97-AF65-F5344CB8AC3E}">
        <p14:creationId xmlns:p14="http://schemas.microsoft.com/office/powerpoint/2010/main" val="69772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F5C9E64-83A7-43FB-8E8F-42AE3392001E}"/>
              </a:ext>
            </a:extLst>
          </p:cNvPr>
          <p:cNvSpPr>
            <a:spLocks noGrp="1"/>
          </p:cNvSpPr>
          <p:nvPr>
            <p:ph type="title"/>
          </p:nvPr>
        </p:nvSpPr>
        <p:spPr>
          <a:xfrm>
            <a:off x="1043490" y="1027664"/>
            <a:ext cx="7024744" cy="673144"/>
          </a:xfrm>
        </p:spPr>
        <p:txBody>
          <a:bodyPr>
            <a:normAutofit/>
          </a:bodyPr>
          <a:lstStyle/>
          <a:p>
            <a:r>
              <a:rPr lang="de-DE" sz="3200" dirty="0"/>
              <a:t>Worum geht es heute? </a:t>
            </a:r>
          </a:p>
        </p:txBody>
      </p:sp>
      <p:sp>
        <p:nvSpPr>
          <p:cNvPr id="5" name="Inhaltsplatzhalter 4">
            <a:extLst>
              <a:ext uri="{FF2B5EF4-FFF2-40B4-BE49-F238E27FC236}">
                <a16:creationId xmlns:a16="http://schemas.microsoft.com/office/drawing/2014/main" id="{E0EE0A5F-110B-4F73-A412-1B80C796C8D1}"/>
              </a:ext>
            </a:extLst>
          </p:cNvPr>
          <p:cNvSpPr>
            <a:spLocks noGrp="1"/>
          </p:cNvSpPr>
          <p:nvPr>
            <p:ph idx="1"/>
          </p:nvPr>
        </p:nvSpPr>
        <p:spPr>
          <a:xfrm>
            <a:off x="1043492" y="1988840"/>
            <a:ext cx="6777317" cy="3843789"/>
          </a:xfrm>
        </p:spPr>
        <p:txBody>
          <a:bodyPr/>
          <a:lstStyle/>
          <a:p>
            <a:r>
              <a:rPr lang="de-DE" sz="2000" dirty="0"/>
              <a:t>Rechtliche Grundlagen</a:t>
            </a:r>
          </a:p>
          <a:p>
            <a:r>
              <a:rPr lang="de-DE" sz="2000" dirty="0"/>
              <a:t>Versetzung in die Qualiphase</a:t>
            </a:r>
          </a:p>
          <a:p>
            <a:r>
              <a:rPr lang="de-DE" sz="2000" dirty="0"/>
              <a:t>Unterrichtsorganisation</a:t>
            </a:r>
          </a:p>
          <a:p>
            <a:r>
              <a:rPr lang="de-DE" sz="2000" dirty="0"/>
              <a:t>Fachwahl Qualiphase</a:t>
            </a:r>
          </a:p>
          <a:p>
            <a:r>
              <a:rPr lang="de-DE" sz="2000" dirty="0"/>
              <a:t>Ausblick für: </a:t>
            </a:r>
          </a:p>
          <a:p>
            <a:pPr lvl="1"/>
            <a:r>
              <a:rPr lang="de-DE" sz="2000" dirty="0"/>
              <a:t>Einbringungsverpflichtungen für das Abitur</a:t>
            </a:r>
          </a:p>
          <a:p>
            <a:pPr lvl="1"/>
            <a:r>
              <a:rPr lang="de-DE" sz="2000" dirty="0"/>
              <a:t>Wahl der Prüfungsfächer </a:t>
            </a:r>
          </a:p>
          <a:p>
            <a:endParaRPr lang="de-DE" dirty="0"/>
          </a:p>
        </p:txBody>
      </p:sp>
    </p:spTree>
    <p:extLst>
      <p:ext uri="{BB962C8B-B14F-4D97-AF65-F5344CB8AC3E}">
        <p14:creationId xmlns:p14="http://schemas.microsoft.com/office/powerpoint/2010/main" val="365320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Rechtliche Grundlagen	</a:t>
            </a:r>
          </a:p>
        </p:txBody>
      </p:sp>
      <p:sp>
        <p:nvSpPr>
          <p:cNvPr id="3" name="Inhaltsplatzhalter 2"/>
          <p:cNvSpPr>
            <a:spLocks noGrp="1"/>
          </p:cNvSpPr>
          <p:nvPr>
            <p:ph idx="1"/>
          </p:nvPr>
        </p:nvSpPr>
        <p:spPr>
          <a:xfrm>
            <a:off x="609599" y="2160591"/>
            <a:ext cx="6347714" cy="2708570"/>
          </a:xfrm>
        </p:spPr>
        <p:txBody>
          <a:bodyPr/>
          <a:lstStyle/>
          <a:p>
            <a:endParaRPr lang="de-DE" dirty="0"/>
          </a:p>
          <a:p>
            <a:r>
              <a:rPr lang="de-DE" sz="2000" dirty="0"/>
              <a:t>Verordnung für die gymnasiale Oberstufe (</a:t>
            </a:r>
            <a:r>
              <a:rPr lang="de-DE" sz="2000" dirty="0" err="1"/>
              <a:t>i.d.Fassung</a:t>
            </a:r>
            <a:r>
              <a:rPr lang="de-DE" sz="2000" dirty="0"/>
              <a:t> vom 06.03.2019)</a:t>
            </a:r>
          </a:p>
          <a:p>
            <a:endParaRPr lang="de-DE" sz="2000" dirty="0"/>
          </a:p>
          <a:p>
            <a:r>
              <a:rPr lang="de-DE" sz="2000" dirty="0"/>
              <a:t>Verordnung über das Abendgymnasium und das Kolleg (</a:t>
            </a:r>
            <a:r>
              <a:rPr lang="de-DE" sz="2000" dirty="0" err="1"/>
              <a:t>i.d.Fassung</a:t>
            </a:r>
            <a:r>
              <a:rPr lang="de-DE" sz="2000" dirty="0"/>
              <a:t> vom 28.04.2020)</a:t>
            </a:r>
          </a:p>
        </p:txBody>
      </p:sp>
    </p:spTree>
    <p:extLst>
      <p:ext uri="{BB962C8B-B14F-4D97-AF65-F5344CB8AC3E}">
        <p14:creationId xmlns:p14="http://schemas.microsoft.com/office/powerpoint/2010/main" val="237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1F99C4-23CB-46D9-9881-B4C9BABBEC4B}"/>
              </a:ext>
            </a:extLst>
          </p:cNvPr>
          <p:cNvSpPr>
            <a:spLocks noGrp="1"/>
          </p:cNvSpPr>
          <p:nvPr>
            <p:ph type="title"/>
          </p:nvPr>
        </p:nvSpPr>
        <p:spPr>
          <a:xfrm>
            <a:off x="755576" y="476672"/>
            <a:ext cx="7312658" cy="864096"/>
          </a:xfrm>
        </p:spPr>
        <p:txBody>
          <a:bodyPr>
            <a:normAutofit/>
          </a:bodyPr>
          <a:lstStyle/>
          <a:p>
            <a:r>
              <a:rPr lang="de-DE" sz="2800" dirty="0"/>
              <a:t>Versetzung in die Qualifikationsphase </a:t>
            </a:r>
          </a:p>
        </p:txBody>
      </p:sp>
      <p:sp>
        <p:nvSpPr>
          <p:cNvPr id="3" name="Inhaltsplatzhalter 2">
            <a:extLst>
              <a:ext uri="{FF2B5EF4-FFF2-40B4-BE49-F238E27FC236}">
                <a16:creationId xmlns:a16="http://schemas.microsoft.com/office/drawing/2014/main" id="{A152007F-6578-4D0D-B7A5-03E558069611}"/>
              </a:ext>
            </a:extLst>
          </p:cNvPr>
          <p:cNvSpPr>
            <a:spLocks noGrp="1"/>
          </p:cNvSpPr>
          <p:nvPr>
            <p:ph idx="1"/>
          </p:nvPr>
        </p:nvSpPr>
        <p:spPr>
          <a:xfrm>
            <a:off x="467544" y="1340768"/>
            <a:ext cx="7776864" cy="4824537"/>
          </a:xfrm>
        </p:spPr>
        <p:txBody>
          <a:bodyPr>
            <a:noAutofit/>
          </a:bodyPr>
          <a:lstStyle/>
          <a:p>
            <a:r>
              <a:rPr lang="de-DE" dirty="0"/>
              <a:t>alle Fächer mind. Note 4 </a:t>
            </a:r>
          </a:p>
          <a:p>
            <a:endParaRPr lang="de-DE" dirty="0"/>
          </a:p>
          <a:p>
            <a:r>
              <a:rPr lang="de-DE" dirty="0"/>
              <a:t>mind. Note 4 in der neu begonnenen Fremdsprache </a:t>
            </a:r>
          </a:p>
          <a:p>
            <a:endParaRPr lang="de-DE" dirty="0"/>
          </a:p>
          <a:p>
            <a:r>
              <a:rPr lang="de-DE" dirty="0"/>
              <a:t>in einem Fach Note 5, in allen anderen Fächern zumindest ausreichende Leistungen</a:t>
            </a:r>
          </a:p>
          <a:p>
            <a:r>
              <a:rPr lang="de-DE" b="1" dirty="0"/>
              <a:t>Oder:</a:t>
            </a:r>
          </a:p>
          <a:p>
            <a:r>
              <a:rPr lang="de-DE" dirty="0"/>
              <a:t>in zwei Fächern Note 5, im Ausgleich mit Fächern mit mindestens gleichem  Wochenstundenanteil mit der Note 3 </a:t>
            </a:r>
          </a:p>
          <a:p>
            <a:endParaRPr lang="de-DE" dirty="0"/>
          </a:p>
          <a:p>
            <a:r>
              <a:rPr lang="de-DE" dirty="0"/>
              <a:t>davon darf max. eine Note 5 aus den Fächern </a:t>
            </a:r>
            <a:r>
              <a:rPr lang="de-DE" dirty="0" err="1"/>
              <a:t>Deu</a:t>
            </a:r>
            <a:r>
              <a:rPr lang="de-DE" dirty="0"/>
              <a:t>, Mat, Eng sein, diese muss mit einem Kernfach wieder ausgeglichen werden </a:t>
            </a:r>
          </a:p>
        </p:txBody>
      </p:sp>
    </p:spTree>
    <p:extLst>
      <p:ext uri="{BB962C8B-B14F-4D97-AF65-F5344CB8AC3E}">
        <p14:creationId xmlns:p14="http://schemas.microsoft.com/office/powerpoint/2010/main" val="1707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548680"/>
            <a:ext cx="7024744" cy="792088"/>
          </a:xfrm>
        </p:spPr>
        <p:txBody>
          <a:bodyPr>
            <a:noAutofit/>
          </a:bodyPr>
          <a:lstStyle/>
          <a:p>
            <a:r>
              <a:rPr lang="de-DE" sz="2800" dirty="0"/>
              <a:t>Unterrichtsorganisation I</a:t>
            </a:r>
          </a:p>
        </p:txBody>
      </p:sp>
      <p:sp>
        <p:nvSpPr>
          <p:cNvPr id="3" name="Inhaltsplatzhalter 2"/>
          <p:cNvSpPr>
            <a:spLocks noGrp="1"/>
          </p:cNvSpPr>
          <p:nvPr>
            <p:ph idx="1"/>
          </p:nvPr>
        </p:nvSpPr>
        <p:spPr>
          <a:xfrm>
            <a:off x="539552" y="1340768"/>
            <a:ext cx="7281257" cy="4491861"/>
          </a:xfrm>
        </p:spPr>
        <p:txBody>
          <a:bodyPr>
            <a:noAutofit/>
          </a:bodyPr>
          <a:lstStyle/>
          <a:p>
            <a:r>
              <a:rPr lang="de-DE" sz="2000" dirty="0"/>
              <a:t>Qualifikationsphase = 4 Kurshalbjahre (</a:t>
            </a:r>
            <a:r>
              <a:rPr lang="de-DE" sz="2000" dirty="0" err="1"/>
              <a:t>Khj</a:t>
            </a:r>
            <a:r>
              <a:rPr lang="de-DE" sz="2000" dirty="0"/>
              <a:t>.)</a:t>
            </a:r>
          </a:p>
          <a:p>
            <a:endParaRPr lang="de-DE" sz="2000" dirty="0"/>
          </a:p>
          <a:p>
            <a:r>
              <a:rPr lang="de-DE" sz="2000" dirty="0"/>
              <a:t>11 Fächer in der Qualifikationsphase </a:t>
            </a:r>
            <a:r>
              <a:rPr lang="de-DE" sz="2000" dirty="0">
                <a:sym typeface="Wingdings" panose="05000000000000000000" pitchFamily="2" charset="2"/>
              </a:rPr>
              <a:t> insgesamt 44 Khj-Leistungen, die in die Abiturberechnung einfließen müssen/können </a:t>
            </a:r>
          </a:p>
          <a:p>
            <a:endParaRPr lang="de-DE" sz="2000" dirty="0">
              <a:sym typeface="Wingdings" panose="05000000000000000000" pitchFamily="2" charset="2"/>
            </a:endParaRPr>
          </a:p>
          <a:p>
            <a:r>
              <a:rPr lang="de-DE" sz="2000" dirty="0">
                <a:sym typeface="Wingdings" panose="05000000000000000000" pitchFamily="2" charset="2"/>
              </a:rPr>
              <a:t>Wichtung : Klausur 40%, unterrichtsbegleitende Noten 60%</a:t>
            </a:r>
          </a:p>
          <a:p>
            <a:endParaRPr lang="de-DE" sz="2000" dirty="0">
              <a:sym typeface="Wingdings" panose="05000000000000000000" pitchFamily="2" charset="2"/>
            </a:endParaRPr>
          </a:p>
          <a:p>
            <a:r>
              <a:rPr lang="de-DE" sz="2000" dirty="0"/>
              <a:t>am Ende des Khj. </a:t>
            </a:r>
            <a:r>
              <a:rPr lang="de-DE" sz="2000" dirty="0">
                <a:sym typeface="Wingdings" panose="05000000000000000000" pitchFamily="2" charset="2"/>
              </a:rPr>
              <a:t> </a:t>
            </a:r>
            <a:r>
              <a:rPr lang="de-DE" sz="2000" dirty="0"/>
              <a:t>Leistungsnachweis </a:t>
            </a:r>
          </a:p>
          <a:p>
            <a:endParaRPr lang="de-DE" sz="2000" dirty="0"/>
          </a:p>
          <a:p>
            <a:r>
              <a:rPr lang="de-DE" sz="2000" dirty="0"/>
              <a:t>keine Versetzungsentscheidung</a:t>
            </a:r>
          </a:p>
        </p:txBody>
      </p:sp>
    </p:spTree>
    <p:extLst>
      <p:ext uri="{BB962C8B-B14F-4D97-AF65-F5344CB8AC3E}">
        <p14:creationId xmlns:p14="http://schemas.microsoft.com/office/powerpoint/2010/main" val="43032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476672"/>
            <a:ext cx="7024744" cy="864096"/>
          </a:xfrm>
        </p:spPr>
        <p:txBody>
          <a:bodyPr>
            <a:normAutofit/>
          </a:bodyPr>
          <a:lstStyle/>
          <a:p>
            <a:r>
              <a:rPr lang="de-DE" sz="3200" dirty="0"/>
              <a:t>Unterrichtsorganisation II</a:t>
            </a:r>
          </a:p>
        </p:txBody>
      </p:sp>
      <p:sp>
        <p:nvSpPr>
          <p:cNvPr id="3" name="Inhaltsplatzhalter 2"/>
          <p:cNvSpPr>
            <a:spLocks noGrp="1"/>
          </p:cNvSpPr>
          <p:nvPr>
            <p:ph idx="1"/>
          </p:nvPr>
        </p:nvSpPr>
        <p:spPr>
          <a:xfrm>
            <a:off x="395536" y="1268760"/>
            <a:ext cx="6777317" cy="5112568"/>
          </a:xfrm>
        </p:spPr>
        <p:txBody>
          <a:bodyPr>
            <a:noAutofit/>
          </a:bodyPr>
          <a:lstStyle/>
          <a:p>
            <a:r>
              <a:rPr lang="de-DE" sz="2000" dirty="0"/>
              <a:t>00 NP in einem Fach als Kurshalbjahresbewertung </a:t>
            </a:r>
            <a:r>
              <a:rPr lang="de-DE" sz="2000" dirty="0">
                <a:sym typeface="Wingdings" panose="05000000000000000000" pitchFamily="2" charset="2"/>
              </a:rPr>
              <a:t> </a:t>
            </a:r>
            <a:r>
              <a:rPr lang="de-DE" sz="2000" dirty="0"/>
              <a:t>Rückstufung in die 11. bzw. 12. Klasse (wenn die Verweildauer noch nicht überschritten wurde) bzw. Nichtzulassung zur Abiturprüfung </a:t>
            </a:r>
          </a:p>
          <a:p>
            <a:r>
              <a:rPr lang="de-DE" sz="2000" dirty="0"/>
              <a:t>zwei Halbjahre der neu begonnen Fremdsprache (Frz od. </a:t>
            </a:r>
            <a:r>
              <a:rPr lang="de-DE" sz="2000" dirty="0" err="1"/>
              <a:t>Lat</a:t>
            </a:r>
            <a:r>
              <a:rPr lang="de-DE" sz="2000" dirty="0"/>
              <a:t>) müssen im Durchschnitt mit 05 NP bewertet sein </a:t>
            </a:r>
          </a:p>
          <a:p>
            <a:r>
              <a:rPr lang="de-DE" sz="2000" dirty="0"/>
              <a:t>die maximale Verweildauer in der gymnasialen Oberstufe beträgt 4 Jahre, bei Wiederholung einer nicht bestandenen Abiturprüfung 5 Jahre</a:t>
            </a:r>
          </a:p>
          <a:p>
            <a:r>
              <a:rPr lang="de-DE" sz="2000" dirty="0"/>
              <a:t>d.h. es ist nur eine Wiederholung der Klassenstufe 11 </a:t>
            </a:r>
            <a:r>
              <a:rPr lang="de-DE" sz="2000" u="sng" dirty="0"/>
              <a:t>oder</a:t>
            </a:r>
            <a:r>
              <a:rPr lang="de-DE" sz="2000" dirty="0"/>
              <a:t> 12 </a:t>
            </a:r>
            <a:r>
              <a:rPr lang="de-DE" sz="2000" u="sng" dirty="0"/>
              <a:t>oder</a:t>
            </a:r>
            <a:r>
              <a:rPr lang="de-DE" sz="2000" dirty="0"/>
              <a:t> 13 möglich </a:t>
            </a:r>
          </a:p>
        </p:txBody>
      </p:sp>
    </p:spTree>
    <p:extLst>
      <p:ext uri="{BB962C8B-B14F-4D97-AF65-F5344CB8AC3E}">
        <p14:creationId xmlns:p14="http://schemas.microsoft.com/office/powerpoint/2010/main" val="225396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2298" y="552272"/>
            <a:ext cx="7024744" cy="792088"/>
          </a:xfrm>
        </p:spPr>
        <p:txBody>
          <a:bodyPr>
            <a:normAutofit fontScale="90000"/>
          </a:bodyPr>
          <a:lstStyle/>
          <a:p>
            <a:r>
              <a:rPr lang="de-DE" dirty="0">
                <a:sym typeface="Wingdings" panose="05000000000000000000" pitchFamily="2" charset="2"/>
              </a:rPr>
              <a:t>Bewertungssystem: Notenpunkte</a:t>
            </a:r>
            <a:br>
              <a:rPr lang="de-DE" dirty="0">
                <a:sym typeface="Wingdings" panose="05000000000000000000" pitchFamily="2" charset="2"/>
              </a:rPr>
            </a:br>
            <a:br>
              <a:rPr lang="de-DE" dirty="0">
                <a:sym typeface="Wingdings" panose="05000000000000000000" pitchFamily="2" charset="2"/>
              </a:rPr>
            </a:br>
            <a:br>
              <a:rPr lang="de-DE" dirty="0">
                <a:sym typeface="Wingdings" panose="05000000000000000000" pitchFamily="2" charset="2"/>
              </a:rPr>
            </a:br>
            <a:br>
              <a:rPr lang="de-DE" dirty="0">
                <a:sym typeface="Wingdings" panose="05000000000000000000" pitchFamily="2" charset="2"/>
              </a:rPr>
            </a:br>
            <a:br>
              <a:rPr lang="de-DE" dirty="0">
                <a:sym typeface="Wingdings" panose="05000000000000000000" pitchFamily="2" charset="2"/>
              </a:rPr>
            </a:br>
            <a:br>
              <a:rPr lang="de-DE" dirty="0">
                <a:sym typeface="Wingdings" panose="05000000000000000000" pitchFamily="2" charset="2"/>
              </a:rPr>
            </a:br>
            <a:endParaRPr lang="de-DE" sz="3600" dirty="0"/>
          </a:p>
        </p:txBody>
      </p:sp>
      <p:sp>
        <p:nvSpPr>
          <p:cNvPr id="3" name="Inhaltsplatzhalter 2"/>
          <p:cNvSpPr>
            <a:spLocks noGrp="1"/>
          </p:cNvSpPr>
          <p:nvPr>
            <p:ph idx="1"/>
          </p:nvPr>
        </p:nvSpPr>
        <p:spPr>
          <a:xfrm>
            <a:off x="251520" y="1196752"/>
            <a:ext cx="7632848" cy="2024013"/>
          </a:xfrm>
        </p:spPr>
        <p:txBody>
          <a:bodyPr>
            <a:normAutofit/>
          </a:bodyPr>
          <a:lstStyle/>
          <a:p>
            <a:pPr marL="68580" indent="0">
              <a:buNone/>
            </a:pPr>
            <a:endParaRPr lang="de-DE" dirty="0"/>
          </a:p>
          <a:p>
            <a:pPr marL="68580" indent="0">
              <a:buNone/>
            </a:pPr>
            <a:endParaRPr lang="de-DE" dirty="0"/>
          </a:p>
          <a:p>
            <a:pPr marL="68580" indent="0">
              <a:buNone/>
            </a:pPr>
            <a:r>
              <a:rPr lang="de-DE" sz="2200" dirty="0"/>
              <a:t>NP:     15 14 13 12 11 10 09 08 07 06 05 04 03 02 01 00</a:t>
            </a:r>
          </a:p>
          <a:p>
            <a:pPr marL="68580" indent="0">
              <a:buNone/>
            </a:pPr>
            <a:r>
              <a:rPr lang="de-DE" sz="2200" dirty="0"/>
              <a:t>Note:	     1      |    2     |     3     |      4    |      5    |6</a:t>
            </a:r>
          </a:p>
        </p:txBody>
      </p:sp>
      <p:sp>
        <p:nvSpPr>
          <p:cNvPr id="4" name="Rechteck 3">
            <a:extLst>
              <a:ext uri="{FF2B5EF4-FFF2-40B4-BE49-F238E27FC236}">
                <a16:creationId xmlns:a16="http://schemas.microsoft.com/office/drawing/2014/main" id="{AA62D4BB-93AB-4E89-9FEA-6AACBF799812}"/>
              </a:ext>
            </a:extLst>
          </p:cNvPr>
          <p:cNvSpPr/>
          <p:nvPr/>
        </p:nvSpPr>
        <p:spPr>
          <a:xfrm>
            <a:off x="683568" y="3865138"/>
            <a:ext cx="4572000" cy="1200329"/>
          </a:xfrm>
          <a:prstGeom prst="rect">
            <a:avLst/>
          </a:prstGeom>
        </p:spPr>
        <p:txBody>
          <a:bodyPr>
            <a:spAutoFit/>
          </a:bodyPr>
          <a:lstStyle/>
          <a:p>
            <a:pPr marL="68580" indent="0">
              <a:buNone/>
            </a:pPr>
            <a:r>
              <a:rPr lang="de-DE" dirty="0"/>
              <a:t>Für Klausuren gilt:</a:t>
            </a:r>
          </a:p>
          <a:p>
            <a:pPr marL="68580" indent="0">
              <a:buNone/>
            </a:pPr>
            <a:endParaRPr lang="de-DE" dirty="0"/>
          </a:p>
          <a:p>
            <a:pPr marL="68580" indent="0">
              <a:buNone/>
            </a:pPr>
            <a:r>
              <a:rPr lang="de-DE" dirty="0"/>
              <a:t>NP</a:t>
            </a:r>
          </a:p>
          <a:p>
            <a:pPr marL="68580" indent="0">
              <a:buNone/>
            </a:pPr>
            <a:r>
              <a:rPr lang="de-DE" dirty="0"/>
              <a:t>%</a:t>
            </a:r>
          </a:p>
        </p:txBody>
      </p:sp>
      <p:graphicFrame>
        <p:nvGraphicFramePr>
          <p:cNvPr id="5" name="Tabelle 4">
            <a:extLst>
              <a:ext uri="{FF2B5EF4-FFF2-40B4-BE49-F238E27FC236}">
                <a16:creationId xmlns:a16="http://schemas.microsoft.com/office/drawing/2014/main" id="{AB351D8F-D8AF-4349-B2E9-55C4CF295AC2}"/>
              </a:ext>
            </a:extLst>
          </p:cNvPr>
          <p:cNvGraphicFramePr>
            <a:graphicFrameLocks noGrp="1"/>
          </p:cNvGraphicFramePr>
          <p:nvPr>
            <p:extLst>
              <p:ext uri="{D42A27DB-BD31-4B8C-83A1-F6EECF244321}">
                <p14:modId xmlns:p14="http://schemas.microsoft.com/office/powerpoint/2010/main" val="515855723"/>
              </p:ext>
            </p:extLst>
          </p:nvPr>
        </p:nvGraphicFramePr>
        <p:xfrm>
          <a:off x="1259632" y="4392097"/>
          <a:ext cx="6096000" cy="7416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81000">
                  <a:extLst>
                    <a:ext uri="{9D8B030D-6E8A-4147-A177-3AD203B41FA5}">
                      <a16:colId xmlns:a16="http://schemas.microsoft.com/office/drawing/2014/main" val="20009"/>
                    </a:ext>
                  </a:extLst>
                </a:gridCol>
                <a:gridCol w="381000">
                  <a:extLst>
                    <a:ext uri="{9D8B030D-6E8A-4147-A177-3AD203B41FA5}">
                      <a16:colId xmlns:a16="http://schemas.microsoft.com/office/drawing/2014/main" val="20010"/>
                    </a:ext>
                  </a:extLst>
                </a:gridCol>
                <a:gridCol w="381000">
                  <a:extLst>
                    <a:ext uri="{9D8B030D-6E8A-4147-A177-3AD203B41FA5}">
                      <a16:colId xmlns:a16="http://schemas.microsoft.com/office/drawing/2014/main" val="20011"/>
                    </a:ext>
                  </a:extLst>
                </a:gridCol>
                <a:gridCol w="381000">
                  <a:extLst>
                    <a:ext uri="{9D8B030D-6E8A-4147-A177-3AD203B41FA5}">
                      <a16:colId xmlns:a16="http://schemas.microsoft.com/office/drawing/2014/main" val="20012"/>
                    </a:ext>
                  </a:extLst>
                </a:gridCol>
                <a:gridCol w="381000">
                  <a:extLst>
                    <a:ext uri="{9D8B030D-6E8A-4147-A177-3AD203B41FA5}">
                      <a16:colId xmlns:a16="http://schemas.microsoft.com/office/drawing/2014/main" val="20013"/>
                    </a:ext>
                  </a:extLst>
                </a:gridCol>
                <a:gridCol w="381000">
                  <a:extLst>
                    <a:ext uri="{9D8B030D-6E8A-4147-A177-3AD203B41FA5}">
                      <a16:colId xmlns:a16="http://schemas.microsoft.com/office/drawing/2014/main" val="20014"/>
                    </a:ext>
                  </a:extLst>
                </a:gridCol>
                <a:gridCol w="381000">
                  <a:extLst>
                    <a:ext uri="{9D8B030D-6E8A-4147-A177-3AD203B41FA5}">
                      <a16:colId xmlns:a16="http://schemas.microsoft.com/office/drawing/2014/main" val="20015"/>
                    </a:ext>
                  </a:extLst>
                </a:gridCol>
              </a:tblGrid>
              <a:tr h="370840">
                <a:tc>
                  <a:txBody>
                    <a:bodyPr/>
                    <a:lstStyle/>
                    <a:p>
                      <a:r>
                        <a:rPr lang="de-DE" sz="1200" dirty="0"/>
                        <a:t>15</a:t>
                      </a:r>
                    </a:p>
                  </a:txBody>
                  <a:tcPr/>
                </a:tc>
                <a:tc>
                  <a:txBody>
                    <a:bodyPr/>
                    <a:lstStyle/>
                    <a:p>
                      <a:r>
                        <a:rPr lang="de-DE" sz="1200" dirty="0"/>
                        <a:t>14</a:t>
                      </a:r>
                    </a:p>
                  </a:txBody>
                  <a:tcPr/>
                </a:tc>
                <a:tc>
                  <a:txBody>
                    <a:bodyPr/>
                    <a:lstStyle/>
                    <a:p>
                      <a:r>
                        <a:rPr lang="de-DE" sz="1200" dirty="0"/>
                        <a:t>13</a:t>
                      </a:r>
                    </a:p>
                  </a:txBody>
                  <a:tcPr/>
                </a:tc>
                <a:tc>
                  <a:txBody>
                    <a:bodyPr/>
                    <a:lstStyle/>
                    <a:p>
                      <a:r>
                        <a:rPr lang="de-DE" sz="1200" dirty="0"/>
                        <a:t>12</a:t>
                      </a:r>
                    </a:p>
                  </a:txBody>
                  <a:tcPr/>
                </a:tc>
                <a:tc>
                  <a:txBody>
                    <a:bodyPr/>
                    <a:lstStyle/>
                    <a:p>
                      <a:r>
                        <a:rPr lang="de-DE" sz="1200" dirty="0"/>
                        <a:t>11</a:t>
                      </a:r>
                    </a:p>
                  </a:txBody>
                  <a:tcPr/>
                </a:tc>
                <a:tc>
                  <a:txBody>
                    <a:bodyPr/>
                    <a:lstStyle/>
                    <a:p>
                      <a:r>
                        <a:rPr lang="de-DE" sz="1200" dirty="0"/>
                        <a:t>10</a:t>
                      </a:r>
                    </a:p>
                  </a:txBody>
                  <a:tcPr/>
                </a:tc>
                <a:tc>
                  <a:txBody>
                    <a:bodyPr/>
                    <a:lstStyle/>
                    <a:p>
                      <a:r>
                        <a:rPr lang="de-DE" sz="1200" dirty="0"/>
                        <a:t>09</a:t>
                      </a:r>
                    </a:p>
                  </a:txBody>
                  <a:tcPr/>
                </a:tc>
                <a:tc>
                  <a:txBody>
                    <a:bodyPr/>
                    <a:lstStyle/>
                    <a:p>
                      <a:r>
                        <a:rPr lang="de-DE" sz="1200" dirty="0"/>
                        <a:t>08</a:t>
                      </a:r>
                    </a:p>
                  </a:txBody>
                  <a:tcPr/>
                </a:tc>
                <a:tc>
                  <a:txBody>
                    <a:bodyPr/>
                    <a:lstStyle/>
                    <a:p>
                      <a:r>
                        <a:rPr lang="de-DE" sz="1200"/>
                        <a:t>07</a:t>
                      </a:r>
                    </a:p>
                  </a:txBody>
                  <a:tcPr/>
                </a:tc>
                <a:tc>
                  <a:txBody>
                    <a:bodyPr/>
                    <a:lstStyle/>
                    <a:p>
                      <a:r>
                        <a:rPr lang="de-DE" sz="1200" dirty="0"/>
                        <a:t>06</a:t>
                      </a:r>
                    </a:p>
                  </a:txBody>
                  <a:tcPr/>
                </a:tc>
                <a:tc>
                  <a:txBody>
                    <a:bodyPr/>
                    <a:lstStyle/>
                    <a:p>
                      <a:r>
                        <a:rPr lang="de-DE" sz="1200" dirty="0"/>
                        <a:t>05</a:t>
                      </a:r>
                    </a:p>
                  </a:txBody>
                  <a:tcPr/>
                </a:tc>
                <a:tc>
                  <a:txBody>
                    <a:bodyPr/>
                    <a:lstStyle/>
                    <a:p>
                      <a:r>
                        <a:rPr lang="de-DE" sz="1200" dirty="0"/>
                        <a:t>04</a:t>
                      </a:r>
                    </a:p>
                  </a:txBody>
                  <a:tcPr/>
                </a:tc>
                <a:tc>
                  <a:txBody>
                    <a:bodyPr/>
                    <a:lstStyle/>
                    <a:p>
                      <a:r>
                        <a:rPr lang="de-DE" sz="1200" dirty="0"/>
                        <a:t>03</a:t>
                      </a:r>
                    </a:p>
                  </a:txBody>
                  <a:tcPr/>
                </a:tc>
                <a:tc>
                  <a:txBody>
                    <a:bodyPr/>
                    <a:lstStyle/>
                    <a:p>
                      <a:r>
                        <a:rPr lang="de-DE" sz="1200" dirty="0"/>
                        <a:t>02</a:t>
                      </a:r>
                    </a:p>
                  </a:txBody>
                  <a:tcPr/>
                </a:tc>
                <a:tc>
                  <a:txBody>
                    <a:bodyPr/>
                    <a:lstStyle/>
                    <a:p>
                      <a:r>
                        <a:rPr lang="de-DE" sz="1200" dirty="0"/>
                        <a:t>01</a:t>
                      </a:r>
                    </a:p>
                  </a:txBody>
                  <a:tcPr/>
                </a:tc>
                <a:tc>
                  <a:txBody>
                    <a:bodyPr/>
                    <a:lstStyle/>
                    <a:p>
                      <a:r>
                        <a:rPr lang="de-DE" sz="1200" dirty="0"/>
                        <a:t>00</a:t>
                      </a:r>
                    </a:p>
                  </a:txBody>
                  <a:tcPr/>
                </a:tc>
                <a:extLst>
                  <a:ext uri="{0D108BD9-81ED-4DB2-BD59-A6C34878D82A}">
                    <a16:rowId xmlns:a16="http://schemas.microsoft.com/office/drawing/2014/main" val="10000"/>
                  </a:ext>
                </a:extLst>
              </a:tr>
              <a:tr h="370840">
                <a:tc>
                  <a:txBody>
                    <a:bodyPr/>
                    <a:lstStyle/>
                    <a:p>
                      <a:r>
                        <a:rPr lang="de-DE" sz="1200" dirty="0"/>
                        <a:t>95</a:t>
                      </a:r>
                    </a:p>
                  </a:txBody>
                  <a:tcPr/>
                </a:tc>
                <a:tc>
                  <a:txBody>
                    <a:bodyPr/>
                    <a:lstStyle/>
                    <a:p>
                      <a:r>
                        <a:rPr lang="de-DE" sz="1200" dirty="0"/>
                        <a:t>90</a:t>
                      </a:r>
                    </a:p>
                  </a:txBody>
                  <a:tcPr/>
                </a:tc>
                <a:tc>
                  <a:txBody>
                    <a:bodyPr/>
                    <a:lstStyle/>
                    <a:p>
                      <a:r>
                        <a:rPr lang="de-DE" sz="1200" dirty="0"/>
                        <a:t>85</a:t>
                      </a:r>
                    </a:p>
                  </a:txBody>
                  <a:tcPr/>
                </a:tc>
                <a:tc>
                  <a:txBody>
                    <a:bodyPr/>
                    <a:lstStyle/>
                    <a:p>
                      <a:r>
                        <a:rPr lang="de-DE" sz="1200" dirty="0"/>
                        <a:t>80</a:t>
                      </a:r>
                    </a:p>
                  </a:txBody>
                  <a:tcPr/>
                </a:tc>
                <a:tc>
                  <a:txBody>
                    <a:bodyPr/>
                    <a:lstStyle/>
                    <a:p>
                      <a:r>
                        <a:rPr lang="de-DE" sz="1200" dirty="0"/>
                        <a:t>75</a:t>
                      </a:r>
                    </a:p>
                  </a:txBody>
                  <a:tcPr/>
                </a:tc>
                <a:tc>
                  <a:txBody>
                    <a:bodyPr/>
                    <a:lstStyle/>
                    <a:p>
                      <a:r>
                        <a:rPr lang="de-DE" sz="1200" dirty="0"/>
                        <a:t>70</a:t>
                      </a:r>
                    </a:p>
                  </a:txBody>
                  <a:tcPr/>
                </a:tc>
                <a:tc>
                  <a:txBody>
                    <a:bodyPr/>
                    <a:lstStyle/>
                    <a:p>
                      <a:r>
                        <a:rPr lang="de-DE" sz="1200" dirty="0"/>
                        <a:t>65</a:t>
                      </a:r>
                    </a:p>
                  </a:txBody>
                  <a:tcPr/>
                </a:tc>
                <a:tc>
                  <a:txBody>
                    <a:bodyPr/>
                    <a:lstStyle/>
                    <a:p>
                      <a:r>
                        <a:rPr lang="de-DE" sz="1200" dirty="0"/>
                        <a:t>60</a:t>
                      </a:r>
                    </a:p>
                  </a:txBody>
                  <a:tcPr/>
                </a:tc>
                <a:tc>
                  <a:txBody>
                    <a:bodyPr/>
                    <a:lstStyle/>
                    <a:p>
                      <a:r>
                        <a:rPr lang="de-DE" sz="1200" dirty="0"/>
                        <a:t>55</a:t>
                      </a:r>
                    </a:p>
                  </a:txBody>
                  <a:tcPr/>
                </a:tc>
                <a:tc>
                  <a:txBody>
                    <a:bodyPr/>
                    <a:lstStyle/>
                    <a:p>
                      <a:r>
                        <a:rPr lang="de-DE" sz="1200" dirty="0"/>
                        <a:t>50</a:t>
                      </a:r>
                    </a:p>
                  </a:txBody>
                  <a:tcPr/>
                </a:tc>
                <a:tc>
                  <a:txBody>
                    <a:bodyPr/>
                    <a:lstStyle/>
                    <a:p>
                      <a:r>
                        <a:rPr lang="de-DE" sz="1200" dirty="0"/>
                        <a:t>45</a:t>
                      </a:r>
                    </a:p>
                  </a:txBody>
                  <a:tcPr/>
                </a:tc>
                <a:tc>
                  <a:txBody>
                    <a:bodyPr/>
                    <a:lstStyle/>
                    <a:p>
                      <a:r>
                        <a:rPr lang="de-DE" sz="1200" dirty="0"/>
                        <a:t>40</a:t>
                      </a:r>
                    </a:p>
                  </a:txBody>
                  <a:tcPr/>
                </a:tc>
                <a:tc>
                  <a:txBody>
                    <a:bodyPr/>
                    <a:lstStyle/>
                    <a:p>
                      <a:r>
                        <a:rPr lang="de-DE" sz="1200" dirty="0"/>
                        <a:t>33</a:t>
                      </a:r>
                    </a:p>
                  </a:txBody>
                  <a:tcPr/>
                </a:tc>
                <a:tc>
                  <a:txBody>
                    <a:bodyPr/>
                    <a:lstStyle/>
                    <a:p>
                      <a:r>
                        <a:rPr lang="de-DE" sz="1200" dirty="0"/>
                        <a:t>27</a:t>
                      </a:r>
                    </a:p>
                  </a:txBody>
                  <a:tcPr/>
                </a:tc>
                <a:tc>
                  <a:txBody>
                    <a:bodyPr/>
                    <a:lstStyle/>
                    <a:p>
                      <a:r>
                        <a:rPr lang="de-DE" sz="1200" dirty="0"/>
                        <a:t>20</a:t>
                      </a:r>
                    </a:p>
                  </a:txBody>
                  <a:tcPr/>
                </a:tc>
                <a:tc>
                  <a:txBody>
                    <a:bodyPr/>
                    <a:lstStyle/>
                    <a:p>
                      <a:r>
                        <a:rPr lang="de-DE" sz="1200" dirty="0"/>
                        <a:t>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85089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96243"/>
            <a:ext cx="7024744" cy="529128"/>
          </a:xfrm>
        </p:spPr>
        <p:txBody>
          <a:bodyPr>
            <a:normAutofit fontScale="90000"/>
          </a:bodyPr>
          <a:lstStyle/>
          <a:p>
            <a:r>
              <a:rPr lang="de-DE" dirty="0"/>
              <a:t>Leistungsbewertung lt. </a:t>
            </a:r>
            <a:r>
              <a:rPr lang="de-DE" dirty="0" err="1"/>
              <a:t>OstV</a:t>
            </a:r>
            <a:endParaRPr lang="de-DE" dirty="0"/>
          </a:p>
        </p:txBody>
      </p:sp>
      <p:sp>
        <p:nvSpPr>
          <p:cNvPr id="3" name="Inhaltsplatzhalter 2"/>
          <p:cNvSpPr>
            <a:spLocks noGrp="1"/>
          </p:cNvSpPr>
          <p:nvPr>
            <p:ph idx="1"/>
          </p:nvPr>
        </p:nvSpPr>
        <p:spPr>
          <a:xfrm>
            <a:off x="107505" y="1484784"/>
            <a:ext cx="7200800" cy="4347845"/>
          </a:xfrm>
        </p:spPr>
        <p:txBody>
          <a:bodyPr>
            <a:normAutofit/>
          </a:bodyPr>
          <a:lstStyle/>
          <a:p>
            <a:r>
              <a:rPr lang="de-DE" dirty="0"/>
              <a:t>(1)„Wer eine Klausur oder sonstige Leistungserhebung aus wichtigen, nicht selbst zu vertretenden Gründen versäumt, erhält, wenn es pädagogisch sinnvoll und zeitlich möglich ist, zu einem späteren Zeitpunkt Gelegenheit, die Leistung zu erbringen. Gründe … sind umgehend – in der Regel vor der Leistungserhebung – unaufgefordert und schriftlich darzulegen.“</a:t>
            </a:r>
          </a:p>
          <a:p>
            <a:r>
              <a:rPr lang="de-DE" dirty="0"/>
              <a:t>(2) unentschuldigtes Fehlen zu einer Leistungserhebung führt zu 00 NP</a:t>
            </a:r>
          </a:p>
          <a:p>
            <a:r>
              <a:rPr lang="de-DE" dirty="0"/>
              <a:t>(3) „Kann auf Grund erheblicher Unterrichtsversäumnisse eine Halbjahresleistung in der Qualifikationsphase nicht bewertet werden, erfolgt die Bewertung mit 0 Punkten.“</a:t>
            </a:r>
          </a:p>
        </p:txBody>
      </p:sp>
    </p:spTree>
    <p:extLst>
      <p:ext uri="{BB962C8B-B14F-4D97-AF65-F5344CB8AC3E}">
        <p14:creationId xmlns:p14="http://schemas.microsoft.com/office/powerpoint/2010/main" val="396834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7846" y="692696"/>
            <a:ext cx="7024744" cy="745152"/>
          </a:xfrm>
        </p:spPr>
        <p:txBody>
          <a:bodyPr/>
          <a:lstStyle/>
          <a:p>
            <a:r>
              <a:rPr lang="de-DE" dirty="0" err="1"/>
              <a:t>Fachwahl</a:t>
            </a:r>
            <a:r>
              <a:rPr lang="de-DE" dirty="0"/>
              <a:t> </a:t>
            </a:r>
            <a:r>
              <a:rPr lang="de-DE" dirty="0" err="1"/>
              <a:t>Qualiphase</a:t>
            </a:r>
            <a:r>
              <a:rPr lang="de-DE" dirty="0"/>
              <a:t> </a:t>
            </a:r>
          </a:p>
        </p:txBody>
      </p:sp>
      <p:sp>
        <p:nvSpPr>
          <p:cNvPr id="3" name="Inhaltsplatzhalter 2"/>
          <p:cNvSpPr>
            <a:spLocks noGrp="1"/>
          </p:cNvSpPr>
          <p:nvPr>
            <p:ph idx="1"/>
          </p:nvPr>
        </p:nvSpPr>
        <p:spPr>
          <a:xfrm>
            <a:off x="611560" y="1988840"/>
            <a:ext cx="6777317" cy="4059813"/>
          </a:xfrm>
        </p:spPr>
        <p:txBody>
          <a:bodyPr>
            <a:normAutofit/>
          </a:bodyPr>
          <a:lstStyle/>
          <a:p>
            <a:r>
              <a:rPr lang="de-DE" sz="2400" dirty="0"/>
              <a:t>Insgesamt müssen angewählt werden: </a:t>
            </a:r>
          </a:p>
          <a:p>
            <a:endParaRPr lang="de-DE" sz="2400" dirty="0"/>
          </a:p>
          <a:p>
            <a:pPr lvl="1"/>
            <a:r>
              <a:rPr lang="de-DE" sz="2400" b="1" dirty="0"/>
              <a:t>3 Leistungskurse </a:t>
            </a:r>
            <a:r>
              <a:rPr lang="de-DE" sz="2400" dirty="0"/>
              <a:t>und </a:t>
            </a:r>
            <a:r>
              <a:rPr lang="de-DE" sz="2400" b="1" dirty="0"/>
              <a:t>3 Grundkurse </a:t>
            </a:r>
            <a:r>
              <a:rPr lang="de-DE" sz="2400" dirty="0"/>
              <a:t>aus den Kern- und Profilfächern </a:t>
            </a:r>
          </a:p>
          <a:p>
            <a:endParaRPr lang="de-DE" sz="2400" dirty="0"/>
          </a:p>
          <a:p>
            <a:pPr lvl="1"/>
            <a:r>
              <a:rPr lang="de-DE" sz="2400" b="1" dirty="0"/>
              <a:t>5 Wahlpflichtkurse</a:t>
            </a:r>
          </a:p>
          <a:p>
            <a:endParaRPr lang="de-DE" dirty="0"/>
          </a:p>
          <a:p>
            <a:pPr marL="68580" indent="0">
              <a:buNone/>
            </a:pPr>
            <a:endParaRPr lang="de-DE" sz="2000" dirty="0"/>
          </a:p>
        </p:txBody>
      </p:sp>
    </p:spTree>
    <p:extLst>
      <p:ext uri="{BB962C8B-B14F-4D97-AF65-F5344CB8AC3E}">
        <p14:creationId xmlns:p14="http://schemas.microsoft.com/office/powerpoint/2010/main" val="122597611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921</Words>
  <Application>Microsoft Office PowerPoint</Application>
  <PresentationFormat>Bildschirmpräsentation (4:3)</PresentationFormat>
  <Paragraphs>171</Paragraphs>
  <Slides>17</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Apple Chancery</vt:lpstr>
      <vt:lpstr>Arial</vt:lpstr>
      <vt:lpstr>Calibri</vt:lpstr>
      <vt:lpstr>Trebuchet MS</vt:lpstr>
      <vt:lpstr>Wingdings</vt:lpstr>
      <vt:lpstr>Wingdings 3</vt:lpstr>
      <vt:lpstr>Facette</vt:lpstr>
      <vt:lpstr>Belehrung Klasse 11</vt:lpstr>
      <vt:lpstr>Worum geht es heute? </vt:lpstr>
      <vt:lpstr>Rechtliche Grundlagen </vt:lpstr>
      <vt:lpstr>Versetzung in die Qualifikationsphase </vt:lpstr>
      <vt:lpstr>Unterrichtsorganisation I</vt:lpstr>
      <vt:lpstr>Unterrichtsorganisation II</vt:lpstr>
      <vt:lpstr>Bewertungssystem: Notenpunkte      </vt:lpstr>
      <vt:lpstr>Leistungsbewertung lt. OstV</vt:lpstr>
      <vt:lpstr>Fachwahl Qualiphase </vt:lpstr>
      <vt:lpstr>a) Pflichtbereich</vt:lpstr>
      <vt:lpstr>b) Wahlpflichtbereich</vt:lpstr>
      <vt:lpstr>Ausblick: Einbringungsverpflichtung für die Abiturberechnung (Block I) –Teil1</vt:lpstr>
      <vt:lpstr>Ausblick: Einbringungsverpflichtung für die Abiturberechnung (Block I) – Teil 2</vt:lpstr>
      <vt:lpstr>Prüfungsfächer (Block II)</vt:lpstr>
      <vt:lpstr>Prüfungsfächer (Kolleg)</vt:lpstr>
      <vt:lpstr>PowerPoint-Präsentation</vt:lpstr>
      <vt:lpstr>Berechnung des Abiturs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Belehrung Klasse 12</dc:title>
  <dc:creator>Katja Portius</dc:creator>
  <cp:lastModifiedBy>Portius</cp:lastModifiedBy>
  <cp:revision>49</cp:revision>
  <dcterms:created xsi:type="dcterms:W3CDTF">2018-05-30T10:11:27Z</dcterms:created>
  <dcterms:modified xsi:type="dcterms:W3CDTF">2023-03-13T15:25:04Z</dcterms:modified>
</cp:coreProperties>
</file>