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314" r:id="rId22"/>
    <p:sldId id="315" r:id="rId23"/>
    <p:sldId id="316" r:id="rId24"/>
    <p:sldId id="343" r:id="rId25"/>
    <p:sldId id="344" r:id="rId26"/>
    <p:sldId id="345" r:id="rId27"/>
    <p:sldId id="346" r:id="rId28"/>
    <p:sldId id="347" r:id="rId29"/>
    <p:sldId id="349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11" r:id="rId51"/>
    <p:sldId id="312" r:id="rId52"/>
    <p:sldId id="313" r:id="rId53"/>
  </p:sldIdLst>
  <p:sldSz cx="9144000" cy="6858000" type="screen4x3"/>
  <p:notesSz cx="6858000" cy="9144000"/>
  <p:custDataLst>
    <p:tags r:id="rId5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E01ADA7-9FD5-417F-80B3-E73F7E189A59}">
          <p14:sldIdLst>
            <p14:sldId id="257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14"/>
            <p14:sldId id="315"/>
            <p14:sldId id="316"/>
            <p14:sldId id="343"/>
            <p14:sldId id="344"/>
            <p14:sldId id="345"/>
            <p14:sldId id="346"/>
            <p14:sldId id="347"/>
            <p14:sldId id="349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pos="158">
          <p15:clr>
            <a:srgbClr val="A4A3A4"/>
          </p15:clr>
        </p15:guide>
        <p15:guide id="6" pos="5602">
          <p15:clr>
            <a:srgbClr val="A4A3A4"/>
          </p15:clr>
        </p15:guide>
        <p15:guide id="7" pos="2880">
          <p15:clr>
            <a:srgbClr val="A4A3A4"/>
          </p15:clr>
        </p15:guide>
        <p15:guide id="8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981"/>
        <p:guide orient="horz" pos="3838"/>
        <p:guide orient="horz" pos="2478"/>
        <p:guide orient="horz" pos="210"/>
        <p:guide pos="158"/>
        <p:guide pos="5602"/>
        <p:guide pos="2880"/>
        <p:guide pos="5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BEA4-30A4-45BB-9598-93A6F6FACC5B}" type="datetimeFigureOut">
              <a:rPr lang="de-CH" smtClean="0"/>
              <a:t>22.12.2020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6966C-A937-4B69-ACCC-B0DF23CCE8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407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92C6-EC63-4E9F-BAA3-4DE44D82438E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59CB2-3563-4795-8D9F-E1DBAB0CA13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9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33720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" y="0"/>
            <a:ext cx="913992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3238" y="2466641"/>
            <a:ext cx="6697662" cy="1107996"/>
          </a:xfrm>
          <a:noFill/>
        </p:spPr>
        <p:txBody>
          <a:bodyPr anchor="t"/>
          <a:lstStyle>
            <a:lvl1pPr algn="l">
              <a:spcAft>
                <a:spcPts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Prägnanter Titel </a:t>
            </a:r>
            <a:br>
              <a:rPr lang="de-DE" dirty="0" smtClean="0"/>
            </a:br>
            <a:r>
              <a:rPr lang="de-DE" dirty="0" smtClean="0"/>
              <a:t>der 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03239" y="3646184"/>
            <a:ext cx="6697661" cy="276999"/>
          </a:xfrm>
          <a:noFill/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Ergänzender Untertitel</a:t>
            </a:r>
            <a:endParaRPr lang="de-DE" dirty="0"/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4366265"/>
            <a:ext cx="6697661" cy="430887"/>
          </a:xfrm>
          <a:noFill/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Datum  |  Referent</a:t>
            </a:r>
            <a:br>
              <a:rPr lang="de-DE" dirty="0" smtClean="0"/>
            </a:br>
            <a:r>
              <a:rPr lang="de-DE" dirty="0" smtClean="0"/>
              <a:t>thyssenkrupp Steering</a:t>
            </a:r>
          </a:p>
        </p:txBody>
      </p:sp>
      <p:pic>
        <p:nvPicPr>
          <p:cNvPr id="7" name="Picture 10" descr="asdfas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85"/>
          <a:stretch>
            <a:fillRect/>
          </a:stretch>
        </p:blipFill>
        <p:spPr bwMode="auto">
          <a:xfrm>
            <a:off x="-26987" y="590550"/>
            <a:ext cx="1955801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3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01"/>
          <a:stretch>
            <a:fillRect/>
          </a:stretch>
        </p:blipFill>
        <p:spPr bwMode="auto">
          <a:xfrm>
            <a:off x="1779589" y="568325"/>
            <a:ext cx="2027237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2"/>
          <a:stretch>
            <a:fillRect/>
          </a:stretch>
        </p:blipFill>
        <p:spPr bwMode="auto">
          <a:xfrm>
            <a:off x="7553326" y="595312"/>
            <a:ext cx="15970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6"/>
          <a:stretch>
            <a:fillRect/>
          </a:stretch>
        </p:blipFill>
        <p:spPr bwMode="auto">
          <a:xfrm>
            <a:off x="5746751" y="590550"/>
            <a:ext cx="1900238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3"/>
          <p:cNvSpPr>
            <a:spLocks noChangeShapeType="1"/>
          </p:cNvSpPr>
          <p:nvPr userDrawn="1"/>
        </p:nvSpPr>
        <p:spPr bwMode="auto">
          <a:xfrm flipV="1">
            <a:off x="1792289" y="592138"/>
            <a:ext cx="1587" cy="1065212"/>
          </a:xfrm>
          <a:prstGeom prst="line">
            <a:avLst/>
          </a:prstGeom>
          <a:noFill/>
          <a:ln w="38100">
            <a:solidFill>
              <a:srgbClr val="F6F6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 flipV="1">
            <a:off x="7659689" y="592138"/>
            <a:ext cx="1587" cy="1065212"/>
          </a:xfrm>
          <a:prstGeom prst="line">
            <a:avLst/>
          </a:prstGeom>
          <a:noFill/>
          <a:ln w="38100">
            <a:solidFill>
              <a:srgbClr val="F6F6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4" name="Picture 69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7" t="15826" b="15621"/>
          <a:stretch/>
        </p:blipFill>
        <p:spPr bwMode="auto">
          <a:xfrm>
            <a:off x="3662364" y="568326"/>
            <a:ext cx="208438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17"/>
          <p:cNvSpPr>
            <a:spLocks noChangeShapeType="1"/>
          </p:cNvSpPr>
          <p:nvPr userDrawn="1"/>
        </p:nvSpPr>
        <p:spPr bwMode="auto">
          <a:xfrm flipV="1">
            <a:off x="5745164" y="585788"/>
            <a:ext cx="1587" cy="1065212"/>
          </a:xfrm>
          <a:prstGeom prst="line">
            <a:avLst/>
          </a:prstGeom>
          <a:noFill/>
          <a:ln w="38100">
            <a:solidFill>
              <a:srgbClr val="F6F6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6" name="Line 18"/>
          <p:cNvSpPr>
            <a:spLocks noChangeShapeType="1"/>
          </p:cNvSpPr>
          <p:nvPr userDrawn="1"/>
        </p:nvSpPr>
        <p:spPr bwMode="auto">
          <a:xfrm flipV="1">
            <a:off x="3659189" y="581025"/>
            <a:ext cx="3175" cy="1065213"/>
          </a:xfrm>
          <a:prstGeom prst="line">
            <a:avLst/>
          </a:prstGeom>
          <a:noFill/>
          <a:ln w="38100">
            <a:solidFill>
              <a:srgbClr val="F6F6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7" name="Line 19"/>
          <p:cNvSpPr>
            <a:spLocks noChangeShapeType="1"/>
          </p:cNvSpPr>
          <p:nvPr userDrawn="1"/>
        </p:nvSpPr>
        <p:spPr bwMode="auto">
          <a:xfrm>
            <a:off x="-7938" y="576263"/>
            <a:ext cx="9159875" cy="1587"/>
          </a:xfrm>
          <a:prstGeom prst="line">
            <a:avLst/>
          </a:prstGeom>
          <a:noFill/>
          <a:ln w="38100">
            <a:solidFill>
              <a:srgbClr val="F6F6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" name="Line 20"/>
          <p:cNvSpPr>
            <a:spLocks noChangeShapeType="1"/>
          </p:cNvSpPr>
          <p:nvPr userDrawn="1"/>
        </p:nvSpPr>
        <p:spPr bwMode="auto">
          <a:xfrm flipV="1">
            <a:off x="-7938" y="1660525"/>
            <a:ext cx="9159875" cy="1588"/>
          </a:xfrm>
          <a:prstGeom prst="line">
            <a:avLst/>
          </a:prstGeom>
          <a:noFill/>
          <a:ln w="38100">
            <a:solidFill>
              <a:srgbClr val="F6F6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480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24345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" y="0"/>
            <a:ext cx="913992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3238" y="2466641"/>
            <a:ext cx="6697661" cy="1107996"/>
          </a:xfrm>
        </p:spPr>
        <p:txBody>
          <a:bodyPr anchor="t"/>
          <a:lstStyle>
            <a:lvl1pPr algn="l">
              <a:spcAft>
                <a:spcPts val="0"/>
              </a:spcAft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Prägnanter Titel </a:t>
            </a:r>
            <a:br>
              <a:rPr lang="de-DE" dirty="0" smtClean="0"/>
            </a:br>
            <a:r>
              <a:rPr lang="de-DE" dirty="0" smtClean="0"/>
              <a:t>der 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03239" y="3646184"/>
            <a:ext cx="6697661" cy="276999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Ergänzender Untertitel</a:t>
            </a:r>
            <a:endParaRPr lang="de-DE" dirty="0"/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4366265"/>
            <a:ext cx="6697054" cy="430887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Datum  |  Referent</a:t>
            </a:r>
            <a:br>
              <a:rPr lang="de-DE" dirty="0" smtClean="0"/>
            </a:br>
            <a:r>
              <a:rPr lang="de-DE" dirty="0" smtClean="0"/>
              <a:t>thyssenkrupp Steering</a:t>
            </a:r>
          </a:p>
        </p:txBody>
      </p:sp>
      <p:pic>
        <p:nvPicPr>
          <p:cNvPr id="7" name="Picture 10" descr="asdfas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85"/>
          <a:stretch>
            <a:fillRect/>
          </a:stretch>
        </p:blipFill>
        <p:spPr bwMode="auto">
          <a:xfrm>
            <a:off x="-18966" y="590550"/>
            <a:ext cx="1955801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3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01"/>
          <a:stretch>
            <a:fillRect/>
          </a:stretch>
        </p:blipFill>
        <p:spPr bwMode="auto">
          <a:xfrm>
            <a:off x="1787610" y="568325"/>
            <a:ext cx="2027237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2"/>
          <a:stretch>
            <a:fillRect/>
          </a:stretch>
        </p:blipFill>
        <p:spPr bwMode="auto">
          <a:xfrm>
            <a:off x="7561347" y="590550"/>
            <a:ext cx="15970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6"/>
          <a:stretch>
            <a:fillRect/>
          </a:stretch>
        </p:blipFill>
        <p:spPr bwMode="auto">
          <a:xfrm>
            <a:off x="5754772" y="590550"/>
            <a:ext cx="1900238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3"/>
          <p:cNvSpPr>
            <a:spLocks noChangeShapeType="1"/>
          </p:cNvSpPr>
          <p:nvPr userDrawn="1"/>
        </p:nvSpPr>
        <p:spPr bwMode="auto">
          <a:xfrm flipV="1">
            <a:off x="1800310" y="592138"/>
            <a:ext cx="1587" cy="1065212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 flipV="1">
            <a:off x="7667710" y="592138"/>
            <a:ext cx="1587" cy="1065212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4" name="Picture 69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7" t="15826" b="15621"/>
          <a:stretch/>
        </p:blipFill>
        <p:spPr bwMode="auto">
          <a:xfrm>
            <a:off x="3670385" y="568326"/>
            <a:ext cx="208438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17"/>
          <p:cNvSpPr>
            <a:spLocks noChangeShapeType="1"/>
          </p:cNvSpPr>
          <p:nvPr userDrawn="1"/>
        </p:nvSpPr>
        <p:spPr bwMode="auto">
          <a:xfrm flipV="1">
            <a:off x="5753185" y="585788"/>
            <a:ext cx="1587" cy="1065212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6" name="Line 18"/>
          <p:cNvSpPr>
            <a:spLocks noChangeShapeType="1"/>
          </p:cNvSpPr>
          <p:nvPr userDrawn="1"/>
        </p:nvSpPr>
        <p:spPr bwMode="auto">
          <a:xfrm flipV="1">
            <a:off x="3667210" y="581025"/>
            <a:ext cx="3175" cy="1065213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7" name="Line 19"/>
          <p:cNvSpPr>
            <a:spLocks noChangeShapeType="1"/>
          </p:cNvSpPr>
          <p:nvPr userDrawn="1"/>
        </p:nvSpPr>
        <p:spPr bwMode="auto">
          <a:xfrm>
            <a:off x="-17378" y="576263"/>
            <a:ext cx="9159875" cy="1587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" name="Line 20"/>
          <p:cNvSpPr>
            <a:spLocks noChangeShapeType="1"/>
          </p:cNvSpPr>
          <p:nvPr userDrawn="1"/>
        </p:nvSpPr>
        <p:spPr bwMode="auto">
          <a:xfrm flipV="1">
            <a:off x="-17378" y="1660525"/>
            <a:ext cx="9159875" cy="1588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332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72"/>
          <p:cNvSpPr>
            <a:spLocks noChangeArrowheads="1"/>
          </p:cNvSpPr>
          <p:nvPr userDrawn="1"/>
        </p:nvSpPr>
        <p:spPr bwMode="auto">
          <a:xfrm>
            <a:off x="0" y="1324726"/>
            <a:ext cx="8280399" cy="504000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pPr marL="1588" eaLnBrk="0" hangingPunct="0">
              <a:lnSpc>
                <a:spcPct val="90000"/>
              </a:lnSpc>
              <a:defRPr/>
            </a:pPr>
            <a:endParaRPr lang="de-DE" sz="1600" kern="0" dirty="0">
              <a:solidFill>
                <a:srgbClr val="FFFFFF"/>
              </a:solidFill>
            </a:endParaRPr>
          </a:p>
        </p:txBody>
      </p:sp>
      <p:sp>
        <p:nvSpPr>
          <p:cNvPr id="16" name="AutoShape 72"/>
          <p:cNvSpPr>
            <a:spLocks noChangeArrowheads="1"/>
          </p:cNvSpPr>
          <p:nvPr userDrawn="1"/>
        </p:nvSpPr>
        <p:spPr bwMode="auto">
          <a:xfrm>
            <a:off x="-2" y="3977035"/>
            <a:ext cx="8280399" cy="504000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pPr marL="1588" eaLnBrk="0" hangingPunct="0">
              <a:lnSpc>
                <a:spcPct val="90000"/>
              </a:lnSpc>
              <a:defRPr/>
            </a:pPr>
            <a:endParaRPr lang="de-DE" sz="1600" kern="0" dirty="0">
              <a:solidFill>
                <a:srgbClr val="FFFFFF"/>
              </a:solidFill>
            </a:endParaRPr>
          </a:p>
        </p:txBody>
      </p:sp>
      <p:sp>
        <p:nvSpPr>
          <p:cNvPr id="17" name="AutoShape 72"/>
          <p:cNvSpPr>
            <a:spLocks noChangeArrowheads="1"/>
          </p:cNvSpPr>
          <p:nvPr userDrawn="1"/>
        </p:nvSpPr>
        <p:spPr bwMode="auto">
          <a:xfrm>
            <a:off x="-3" y="3092932"/>
            <a:ext cx="8280399" cy="504000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pPr marL="1588" eaLnBrk="0" hangingPunct="0">
              <a:lnSpc>
                <a:spcPct val="90000"/>
              </a:lnSpc>
              <a:defRPr/>
            </a:pPr>
            <a:endParaRPr lang="de-DE" sz="1600" kern="0" dirty="0">
              <a:solidFill>
                <a:srgbClr val="FFFFFF"/>
              </a:solidFill>
            </a:endParaRPr>
          </a:p>
        </p:txBody>
      </p:sp>
      <p:sp>
        <p:nvSpPr>
          <p:cNvPr id="18" name="AutoShape 72"/>
          <p:cNvSpPr>
            <a:spLocks noChangeArrowheads="1"/>
          </p:cNvSpPr>
          <p:nvPr userDrawn="1"/>
        </p:nvSpPr>
        <p:spPr bwMode="auto">
          <a:xfrm>
            <a:off x="-4" y="4861139"/>
            <a:ext cx="8280399" cy="504000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pPr marL="1588" eaLnBrk="0" hangingPunct="0">
              <a:lnSpc>
                <a:spcPct val="90000"/>
              </a:lnSpc>
              <a:defRPr/>
            </a:pPr>
            <a:endParaRPr lang="de-DE" sz="1600" kern="0" dirty="0">
              <a:solidFill>
                <a:srgbClr val="FFFFFF"/>
              </a:solidFill>
            </a:endParaRPr>
          </a:p>
        </p:txBody>
      </p:sp>
      <p:sp>
        <p:nvSpPr>
          <p:cNvPr id="3" name="AutoShape 72"/>
          <p:cNvSpPr>
            <a:spLocks noChangeArrowheads="1"/>
          </p:cNvSpPr>
          <p:nvPr userDrawn="1"/>
        </p:nvSpPr>
        <p:spPr bwMode="auto">
          <a:xfrm>
            <a:off x="0" y="2208829"/>
            <a:ext cx="8280399" cy="504000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pPr marL="1588" eaLnBrk="0" hangingPunct="0">
              <a:lnSpc>
                <a:spcPct val="90000"/>
              </a:lnSpc>
              <a:defRPr/>
            </a:pPr>
            <a:endParaRPr lang="de-DE" sz="1600" kern="0" dirty="0">
              <a:solidFill>
                <a:srgbClr val="FFFFFF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00681"/>
            <a:ext cx="8028879" cy="4248150"/>
          </a:xfrm>
        </p:spPr>
        <p:txBody>
          <a:bodyPr/>
          <a:lstStyle>
            <a:lvl1pPr marL="0" indent="0">
              <a:lnSpc>
                <a:spcPct val="300000"/>
              </a:lnSpc>
              <a:buNone/>
              <a:defRPr u="none" baseline="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e-CH" dirty="0" smtClean="0"/>
              <a:t>Überschrift Kapitel 1, anschliessend ENTER drücken und nächste Kapitelüberschrift einfügen … wenn nötig Zeilenabstand &amp; blaue Balken in Masterfolie anpassen </a:t>
            </a:r>
          </a:p>
          <a:p>
            <a:pPr lvl="0"/>
            <a:r>
              <a:rPr lang="de-CH" dirty="0" smtClean="0"/>
              <a:t>Überschrift Kapitel 2</a:t>
            </a:r>
          </a:p>
          <a:p>
            <a:pPr lvl="0"/>
            <a:r>
              <a:rPr lang="de-CH" dirty="0" smtClean="0"/>
              <a:t>Überschrift Kapitel 3 </a:t>
            </a:r>
          </a:p>
          <a:p>
            <a:pPr lvl="0"/>
            <a:r>
              <a:rPr lang="de-CH" dirty="0" smtClean="0"/>
              <a:t>Überschrift Kapitel 4</a:t>
            </a:r>
          </a:p>
          <a:p>
            <a:pPr lvl="0"/>
            <a:r>
              <a:rPr lang="de-CH" dirty="0" smtClean="0"/>
              <a:t>Überschrift Kapitel 5</a:t>
            </a:r>
            <a:endParaRPr lang="de-CH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51520" y="292551"/>
            <a:ext cx="8028879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CH" sz="2200" dirty="0" smtClean="0">
                <a:solidFill>
                  <a:schemeClr val="accent5"/>
                </a:solidFill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69209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5" y="260351"/>
            <a:ext cx="8639999" cy="33855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max. zweizeilig 22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r>
              <a:rPr lang="de-DE" dirty="0" err="1" smtClean="0"/>
              <a:t>tk</a:t>
            </a:r>
            <a:r>
              <a:rPr lang="de-DE" dirty="0" smtClean="0"/>
              <a:t> Brand Blue (</a:t>
            </a:r>
            <a:r>
              <a:rPr lang="de-DE" dirty="0" err="1" smtClean="0"/>
              <a:t>Subline</a:t>
            </a:r>
            <a:r>
              <a:rPr lang="de-DE" dirty="0" smtClean="0"/>
              <a:t> einzeilig 18 </a:t>
            </a:r>
            <a:r>
              <a:rPr lang="de-DE" dirty="0" err="1" smtClean="0"/>
              <a:t>pt</a:t>
            </a:r>
            <a:r>
              <a:rPr lang="de-DE" dirty="0" smtClean="0"/>
              <a:t> grau)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196752"/>
            <a:ext cx="8639999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6164399"/>
            <a:ext cx="8029573" cy="144922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rtlCol="0" anchor="b">
            <a:noAutofit/>
          </a:bodyPr>
          <a:lstStyle>
            <a:lvl1pPr marL="180000" indent="-18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800" dirty="0" smtClean="0">
                <a:solidFill>
                  <a:schemeClr val="tx1"/>
                </a:solidFill>
                <a:latin typeface="TKTypeMedium" panose="020B0603040202020204" pitchFamily="34" charset="0"/>
              </a:defRPr>
            </a:lvl1pPr>
            <a:lvl2pPr marL="180975" indent="0">
              <a:buNone/>
              <a:defRPr lang="de-DE" sz="800" dirty="0" smtClean="0">
                <a:solidFill>
                  <a:schemeClr val="tx2"/>
                </a:solidFill>
              </a:defRPr>
            </a:lvl2pPr>
            <a:lvl3pPr marL="361950" indent="0">
              <a:buNone/>
              <a:defRPr lang="de-DE" sz="800" dirty="0" smtClean="0">
                <a:solidFill>
                  <a:schemeClr val="tx2"/>
                </a:solidFill>
              </a:defRPr>
            </a:lvl3pPr>
            <a:lvl4pPr marL="534988" indent="0">
              <a:buNone/>
              <a:defRPr lang="de-DE" sz="800" dirty="0" smtClean="0">
                <a:solidFill>
                  <a:schemeClr val="tx2"/>
                </a:solidFill>
              </a:defRPr>
            </a:lvl4pPr>
            <a:lvl5pPr marL="715962" indent="0">
              <a:buNone/>
              <a:defRPr lang="de-DE" sz="800" dirty="0">
                <a:solidFill>
                  <a:schemeClr val="tx2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buClr>
                <a:schemeClr val="tx2"/>
              </a:buClr>
            </a:pPr>
            <a:r>
              <a:rPr lang="de-DE" dirty="0" smtClean="0"/>
              <a:t>Platzhalter Quellenangabe und Fußnote: Fußnoten nummeriert (keine *)</a:t>
            </a:r>
          </a:p>
        </p:txBody>
      </p:sp>
    </p:spTree>
    <p:extLst>
      <p:ext uri="{BB962C8B-B14F-4D97-AF65-F5344CB8AC3E}">
        <p14:creationId xmlns:p14="http://schemas.microsoft.com/office/powerpoint/2010/main" val="232911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6164399"/>
            <a:ext cx="8029573" cy="144922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 lang="de-DE" sz="800" dirty="0" smtClean="0">
                <a:solidFill>
                  <a:schemeClr val="tx1"/>
                </a:solidFill>
                <a:latin typeface="TKTypeMedium" panose="020B0603040202020204" pitchFamily="34" charset="0"/>
              </a:defRPr>
            </a:lvl1pPr>
            <a:lvl2pPr marL="180975" indent="0">
              <a:buNone/>
              <a:defRPr lang="de-DE" sz="800" dirty="0" smtClean="0">
                <a:solidFill>
                  <a:schemeClr val="tx2"/>
                </a:solidFill>
              </a:defRPr>
            </a:lvl2pPr>
            <a:lvl3pPr marL="361950" indent="0">
              <a:buNone/>
              <a:defRPr lang="de-DE" sz="800" dirty="0" smtClean="0">
                <a:solidFill>
                  <a:schemeClr val="tx2"/>
                </a:solidFill>
              </a:defRPr>
            </a:lvl3pPr>
            <a:lvl4pPr marL="534988" indent="0">
              <a:buNone/>
              <a:defRPr lang="de-DE" sz="800" dirty="0" smtClean="0">
                <a:solidFill>
                  <a:schemeClr val="tx2"/>
                </a:solidFill>
              </a:defRPr>
            </a:lvl4pPr>
            <a:lvl5pPr marL="715962" indent="0">
              <a:buNone/>
              <a:defRPr lang="de-DE" sz="800" dirty="0">
                <a:solidFill>
                  <a:schemeClr val="tx2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buClr>
                <a:schemeClr val="tx2"/>
              </a:buClr>
            </a:pPr>
            <a:r>
              <a:rPr lang="de-DE" dirty="0" smtClean="0"/>
              <a:t>Platzhalter Quellenangabe und Fußnote: Fußnoten nummeriert (keine *)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max. zweizeilig 22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r>
              <a:rPr lang="de-DE" dirty="0" err="1" smtClean="0"/>
              <a:t>tk</a:t>
            </a:r>
            <a:r>
              <a:rPr lang="de-DE" dirty="0" smtClean="0"/>
              <a:t> Brand Blue (</a:t>
            </a:r>
            <a:r>
              <a:rPr lang="de-DE" dirty="0" err="1" smtClean="0"/>
              <a:t>Subline</a:t>
            </a:r>
            <a:r>
              <a:rPr lang="de-DE" dirty="0" smtClean="0"/>
              <a:t> einzeilig 18 </a:t>
            </a:r>
            <a:r>
              <a:rPr lang="de-DE" dirty="0" err="1" smtClean="0"/>
              <a:t>pt</a:t>
            </a:r>
            <a:r>
              <a:rPr lang="de-DE" dirty="0" smtClean="0"/>
              <a:t> grau)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5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2"/>
          <p:cNvSpPr>
            <a:spLocks noChangeArrowheads="1"/>
          </p:cNvSpPr>
          <p:nvPr userDrawn="1"/>
        </p:nvSpPr>
        <p:spPr bwMode="auto">
          <a:xfrm>
            <a:off x="0" y="2208829"/>
            <a:ext cx="8280399" cy="504000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pPr marL="1588" eaLnBrk="0" hangingPunct="0">
              <a:lnSpc>
                <a:spcPct val="90000"/>
              </a:lnSpc>
              <a:defRPr/>
            </a:pPr>
            <a:endParaRPr lang="de-DE" sz="1600" kern="0" dirty="0">
              <a:solidFill>
                <a:srgbClr val="FFFFFF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00681"/>
            <a:ext cx="8028879" cy="4248150"/>
          </a:xfrm>
        </p:spPr>
        <p:txBody>
          <a:bodyPr/>
          <a:lstStyle>
            <a:lvl1pPr marL="0" indent="0">
              <a:lnSpc>
                <a:spcPct val="300000"/>
              </a:lnSpc>
              <a:buNone/>
              <a:defRPr baseline="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e-CH" dirty="0" smtClean="0"/>
              <a:t>Überschrift Kapitel 1, nächstes Thema immer mit blauem Balken hinterlegen! </a:t>
            </a:r>
          </a:p>
          <a:p>
            <a:pPr lvl="0"/>
            <a:endParaRPr lang="de-CH" dirty="0" smtClean="0"/>
          </a:p>
          <a:p>
            <a:pPr lvl="0"/>
            <a:r>
              <a:rPr lang="de-CH" dirty="0" smtClean="0"/>
              <a:t>Überschrift Kapitel 3</a:t>
            </a:r>
          </a:p>
          <a:p>
            <a:pPr lvl="0"/>
            <a:r>
              <a:rPr lang="de-CH" dirty="0" smtClean="0"/>
              <a:t>Überschrift Kapitel 4</a:t>
            </a:r>
          </a:p>
          <a:p>
            <a:pPr lvl="0"/>
            <a:r>
              <a:rPr lang="de-CH" dirty="0" smtClean="0"/>
              <a:t>Überschrift Kapitel 5</a:t>
            </a:r>
          </a:p>
          <a:p>
            <a:pPr lvl="0"/>
            <a:endParaRPr lang="de-CH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51520" y="292551"/>
            <a:ext cx="8028879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CH" sz="2200" dirty="0" smtClean="0">
                <a:solidFill>
                  <a:schemeClr val="accent5"/>
                </a:solidFill>
              </a:rPr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2212885"/>
            <a:ext cx="8496944" cy="504056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39025" indent="0">
              <a:buNone/>
              <a:defRPr/>
            </a:lvl4pPr>
            <a:lvl5pPr marL="718525" indent="0">
              <a:buNone/>
              <a:defRPr/>
            </a:lvl5pPr>
          </a:lstStyle>
          <a:p>
            <a:pPr lvl="0"/>
            <a:r>
              <a:rPr lang="de-CH" dirty="0" smtClean="0"/>
              <a:t>Überschrift </a:t>
            </a:r>
            <a:r>
              <a:rPr lang="de-DE" dirty="0" smtClean="0"/>
              <a:t>Kapitel 2</a:t>
            </a:r>
          </a:p>
        </p:txBody>
      </p:sp>
    </p:spTree>
    <p:extLst>
      <p:ext uri="{BB962C8B-B14F-4D97-AF65-F5344CB8AC3E}">
        <p14:creationId xmlns:p14="http://schemas.microsoft.com/office/powerpoint/2010/main" val="205519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2055" y="-92075"/>
            <a:ext cx="3598237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SOL2/Briefing Beer Game DE V1.06</a:t>
            </a:r>
            <a:endParaRPr lang="de-CH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44020" y="-82550"/>
            <a:ext cx="60632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820D-66F0-41E9-8E4D-C3FB2C7A35D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477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8" y="4406901"/>
            <a:ext cx="7772637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8" y="2906713"/>
            <a:ext cx="77726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2055" y="-92075"/>
            <a:ext cx="3598237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SOL2/Briefing Beer Game DE V1.06</a:t>
            </a:r>
            <a:endParaRPr lang="de-CH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44020" y="-82550"/>
            <a:ext cx="60632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4AF0-E8A2-4EDA-9114-D4AC0D29A61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7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92055" y="-92075"/>
            <a:ext cx="3598237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smtClean="0"/>
              <a:t>SOL2/Briefing Beer Game DE V1.06</a:t>
            </a:r>
            <a:endParaRPr lang="de-CH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44020" y="-82550"/>
            <a:ext cx="60632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166D-4BC1-4908-AE52-71F188A0FD6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115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7793560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think-cell Folie" r:id="rId13" imgW="344" imgH="344" progId="TCLayout.ActiveDocument.1">
                  <p:embed/>
                </p:oleObj>
              </mc:Choice>
              <mc:Fallback>
                <p:oleObj name="think-cell Folie" r:id="rId13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>
            <a:spLocks/>
          </p:cNvSpPr>
          <p:nvPr/>
        </p:nvSpPr>
        <p:spPr>
          <a:xfrm>
            <a:off x="250825" y="6408794"/>
            <a:ext cx="8029575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indent="-252000">
              <a:defRPr/>
            </a:pPr>
            <a:r>
              <a:rPr lang="de-DE" sz="800" dirty="0" err="1" smtClean="0">
                <a:solidFill>
                  <a:srgbClr val="78879B"/>
                </a:solidFill>
              </a:rPr>
              <a:t>thyssenkrupp</a:t>
            </a:r>
            <a:r>
              <a:rPr lang="de-DE" sz="800" dirty="0" smtClean="0">
                <a:solidFill>
                  <a:srgbClr val="78879B"/>
                </a:solidFill>
              </a:rPr>
              <a:t> Steering</a:t>
            </a:r>
            <a:endParaRPr lang="de-DE" sz="800" dirty="0">
              <a:solidFill>
                <a:srgbClr val="78879B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639999" cy="33855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1520824"/>
            <a:ext cx="8639999" cy="4536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50825" y="6541362"/>
            <a:ext cx="252000" cy="1108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fld id="{93956F12-A918-41A9-A38F-C36C1096EDCE}" type="slidenum">
              <a:rPr lang="de-DE" sz="800">
                <a:solidFill>
                  <a:srgbClr val="78879B"/>
                </a:solidFill>
              </a:rPr>
              <a:pPr>
                <a:lnSpc>
                  <a:spcPct val="90000"/>
                </a:lnSpc>
              </a:pPr>
              <a:t>‹Nr.›</a:t>
            </a:fld>
            <a:endParaRPr lang="de-DE" sz="800" dirty="0">
              <a:solidFill>
                <a:srgbClr val="78879B"/>
              </a:solidFill>
            </a:endParaRPr>
          </a:p>
        </p:txBody>
      </p:sp>
      <p:sp>
        <p:nvSpPr>
          <p:cNvPr id="11" name="Rechteck 10"/>
          <p:cNvSpPr>
            <a:spLocks/>
          </p:cNvSpPr>
          <p:nvPr/>
        </p:nvSpPr>
        <p:spPr>
          <a:xfrm>
            <a:off x="466861" y="6541362"/>
            <a:ext cx="7813539" cy="1108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noProof="0" dirty="0" smtClean="0">
                <a:solidFill>
                  <a:srgbClr val="78879B"/>
                </a:solidFill>
              </a:rPr>
              <a:t>|  2017  |  Beer Game Briefing</a:t>
            </a:r>
            <a:endParaRPr lang="en-US" sz="800" noProof="0" dirty="0">
              <a:solidFill>
                <a:srgbClr val="78879B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6" y="6272825"/>
            <a:ext cx="372567" cy="3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5" r:id="rId4"/>
    <p:sldLayoutId id="2147483667" r:id="rId5"/>
    <p:sldLayoutId id="2147483669" r:id="rId6"/>
    <p:sldLayoutId id="2147483671" r:id="rId7"/>
    <p:sldLayoutId id="2147483672" r:id="rId8"/>
    <p:sldLayoutId id="214748367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975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80975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975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975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238" y="2466641"/>
            <a:ext cx="6697661" cy="553998"/>
          </a:xfrm>
        </p:spPr>
        <p:txBody>
          <a:bodyPr/>
          <a:lstStyle/>
          <a:p>
            <a:r>
              <a:rPr lang="de-CH" dirty="0" err="1"/>
              <a:t>thyssenkrupp</a:t>
            </a:r>
            <a:r>
              <a:rPr lang="de-CH" dirty="0"/>
              <a:t> </a:t>
            </a:r>
            <a:r>
              <a:rPr lang="de-CH" dirty="0" err="1" smtClean="0"/>
              <a:t>production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239" y="3646184"/>
            <a:ext cx="6697661" cy="553998"/>
          </a:xfrm>
        </p:spPr>
        <p:txBody>
          <a:bodyPr/>
          <a:lstStyle/>
          <a:p>
            <a:r>
              <a:rPr lang="de-CH" dirty="0" smtClean="0"/>
              <a:t>Limo </a:t>
            </a:r>
            <a:r>
              <a:rPr lang="de-CH" dirty="0"/>
              <a:t>Game – Supply Chain Management </a:t>
            </a:r>
            <a:r>
              <a:rPr lang="de-CH" dirty="0" smtClean="0"/>
              <a:t>erleben</a:t>
            </a:r>
            <a:endParaRPr lang="de-CH" dirty="0"/>
          </a:p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13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Rückstandsberechnung</a:t>
            </a:r>
          </a:p>
        </p:txBody>
      </p:sp>
      <p:graphicFrame>
        <p:nvGraphicFramePr>
          <p:cNvPr id="420966" name="Group 1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41960"/>
              </p:ext>
            </p:extLst>
          </p:nvPr>
        </p:nvGraphicFramePr>
        <p:xfrm>
          <a:off x="394749" y="1204322"/>
          <a:ext cx="4321243" cy="4737753"/>
        </p:xfrm>
        <a:graphic>
          <a:graphicData uri="http://schemas.openxmlformats.org/drawingml/2006/table">
            <a:tbl>
              <a:tblPr/>
              <a:tblGrid>
                <a:gridCol w="318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Lagerbestand Anfang Woche 8</a:t>
                      </a: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2</a:t>
                      </a: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Zu erfüllende Bestellung Woche 8</a:t>
                      </a: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-</a:t>
                      </a: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15</a:t>
                      </a: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Ausgelieferte Einheiten: 2</a:t>
                      </a: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Rückstand Ende Woche 8</a:t>
                      </a: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=</a:t>
                      </a: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Warenlieferung Anfang Woche 9</a:t>
                      </a:r>
                      <a:endParaRPr kumimoji="0" lang="de-C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20</a:t>
                      </a: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  <a:sym typeface="Wingdings" panose="05000000000000000000" pitchFamily="2" charset="2"/>
                        </a:rPr>
                        <a:t>Zu erfüllender Rückstand</a:t>
                      </a:r>
                      <a:endParaRPr kumimoji="0" lang="de-C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-</a:t>
                      </a: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13</a:t>
                      </a: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Zu erfüllende Bestellung Woche 9</a:t>
                      </a:r>
                      <a:endParaRPr kumimoji="0" lang="de-C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-</a:t>
                      </a:r>
                      <a:endParaRPr kumimoji="0" lang="de-C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18</a:t>
                      </a:r>
                      <a:endParaRPr kumimoji="0" lang="de-C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Ausgelieferte Einheiten: 7</a:t>
                      </a: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KTypeMedium" pitchFamily="34" charset="0"/>
                          <a:ea typeface="MS PGothic" pitchFamily="34" charset="-128"/>
                          <a:cs typeface="MS PGothic" pitchFamily="34" charset="-128"/>
                        </a:rPr>
                        <a:t>Rückstand Ende Woche 9</a:t>
                      </a:r>
                      <a:endParaRPr kumimoji="0" lang="de-C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C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KTypeMedium" pitchFamily="34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24" marR="9142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66" name="AutoShape 100"/>
          <p:cNvSpPr>
            <a:spLocks noChangeArrowheads="1"/>
          </p:cNvSpPr>
          <p:nvPr/>
        </p:nvSpPr>
        <p:spPr bwMode="auto">
          <a:xfrm>
            <a:off x="5017818" y="2620712"/>
            <a:ext cx="222248" cy="733663"/>
          </a:xfrm>
          <a:prstGeom prst="rightArrow">
            <a:avLst>
              <a:gd name="adj1" fmla="val 50000"/>
              <a:gd name="adj2" fmla="val 3458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0267" name="Text Box 101"/>
          <p:cNvSpPr txBox="1">
            <a:spLocks noChangeArrowheads="1"/>
          </p:cNvSpPr>
          <p:nvPr/>
        </p:nvSpPr>
        <p:spPr bwMode="auto">
          <a:xfrm>
            <a:off x="5529044" y="2662899"/>
            <a:ext cx="2444326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600" dirty="0">
                <a:latin typeface="+mn-lt"/>
              </a:rPr>
              <a:t>Rückstand </a:t>
            </a:r>
            <a:r>
              <a:rPr lang="de-CH" altLang="de-DE" sz="1600" dirty="0" smtClean="0">
                <a:latin typeface="+mn-lt"/>
              </a:rPr>
              <a:t>kumuliert in </a:t>
            </a:r>
            <a:r>
              <a:rPr lang="de-CH" altLang="de-DE" sz="1600" dirty="0">
                <a:latin typeface="+mn-lt"/>
              </a:rPr>
              <a:t>Spielprotokoll übertragen!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17" b="18266"/>
          <a:stretch/>
        </p:blipFill>
        <p:spPr bwMode="auto">
          <a:xfrm>
            <a:off x="5954542" y="3689912"/>
            <a:ext cx="2018828" cy="12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282506" y="2887986"/>
            <a:ext cx="359977" cy="18097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-13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4282506" y="5445225"/>
            <a:ext cx="359977" cy="18097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-11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313918" y="3284984"/>
            <a:ext cx="4391725" cy="256667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Freihandform 6"/>
          <p:cNvSpPr/>
          <p:nvPr/>
        </p:nvSpPr>
        <p:spPr bwMode="auto">
          <a:xfrm>
            <a:off x="4705643" y="2963009"/>
            <a:ext cx="298330" cy="940777"/>
          </a:xfrm>
          <a:custGeom>
            <a:avLst/>
            <a:gdLst>
              <a:gd name="connsiteX0" fmla="*/ 43961 w 228994"/>
              <a:gd name="connsiteY0" fmla="*/ 0 h 940777"/>
              <a:gd name="connsiteX1" fmla="*/ 228600 w 228994"/>
              <a:gd name="connsiteY1" fmla="*/ 527538 h 940777"/>
              <a:gd name="connsiteX2" fmla="*/ 0 w 228994"/>
              <a:gd name="connsiteY2" fmla="*/ 940777 h 94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994" h="940777">
                <a:moveTo>
                  <a:pt x="43961" y="0"/>
                </a:moveTo>
                <a:cubicBezTo>
                  <a:pt x="139944" y="185371"/>
                  <a:pt x="235927" y="370742"/>
                  <a:pt x="228600" y="527538"/>
                </a:cubicBezTo>
                <a:cubicBezTo>
                  <a:pt x="221273" y="684334"/>
                  <a:pt x="110636" y="812555"/>
                  <a:pt x="0" y="94077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35599" y="4490070"/>
            <a:ext cx="39639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CH" sz="1600" dirty="0" err="1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524859" y="4753719"/>
            <a:ext cx="39639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CH" sz="1600" dirty="0" err="1" smtClean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10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  <p:bldP spid="7" grpId="0" animBg="1"/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2188" y="4406901"/>
            <a:ext cx="7772637" cy="615553"/>
          </a:xfrm>
        </p:spPr>
        <p:txBody>
          <a:bodyPr/>
          <a:lstStyle/>
          <a:p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Limo</a:t>
            </a:r>
            <a:r>
              <a:rPr lang="en-US" dirty="0" smtClean="0"/>
              <a:t>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11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47"/>
          <p:cNvSpPr txBox="1">
            <a:spLocks noChangeArrowheads="1"/>
          </p:cNvSpPr>
          <p:nvPr/>
        </p:nvSpPr>
        <p:spPr bwMode="auto">
          <a:xfrm>
            <a:off x="1780866" y="5085184"/>
            <a:ext cx="6798082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marL="269875" indent="-269875"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dirty="0" smtClean="0">
                <a:latin typeface="+mn-lt"/>
              </a:rPr>
              <a:t>Limo</a:t>
            </a:r>
            <a:r>
              <a:rPr lang="de-CH" altLang="de-DE" sz="1800" dirty="0" smtClean="0">
                <a:latin typeface="+mn-lt"/>
              </a:rPr>
              <a:t> </a:t>
            </a:r>
            <a:r>
              <a:rPr lang="de-CH" altLang="de-DE" sz="1800" dirty="0">
                <a:latin typeface="+mn-lt"/>
              </a:rPr>
              <a:t>aus Wareneingang ins Lager ziehen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84" y="274095"/>
            <a:ext cx="8491650" cy="338554"/>
          </a:xfrm>
        </p:spPr>
        <p:txBody>
          <a:bodyPr anchor="ctr"/>
          <a:lstStyle/>
          <a:p>
            <a:pPr>
              <a:tabLst>
                <a:tab pos="8496300" algn="r"/>
              </a:tabLst>
            </a:pPr>
            <a:r>
              <a:rPr lang="en-US" altLang="de-DE" dirty="0" err="1" smtClean="0"/>
              <a:t>Spielschritt</a:t>
            </a:r>
            <a:r>
              <a:rPr lang="en-US" altLang="de-DE" dirty="0" smtClean="0"/>
              <a:t> 1: Ware </a:t>
            </a:r>
            <a:r>
              <a:rPr lang="en-US" altLang="de-DE" dirty="0" err="1" smtClean="0"/>
              <a:t>vereinnahmen</a:t>
            </a:r>
            <a:endParaRPr lang="en-US" altLang="de-DE" dirty="0" smtClean="0"/>
          </a:p>
        </p:txBody>
      </p:sp>
      <p:sp>
        <p:nvSpPr>
          <p:cNvPr id="12294" name="AutoShape 152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endParaRPr lang="en-US" altLang="de-DE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296" name="Rectangle 159"/>
          <p:cNvSpPr>
            <a:spLocks noChangeArrowheads="1"/>
          </p:cNvSpPr>
          <p:nvPr/>
        </p:nvSpPr>
        <p:spPr bwMode="auto">
          <a:xfrm>
            <a:off x="726948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297" name="Rectangle 160"/>
          <p:cNvSpPr>
            <a:spLocks noChangeArrowheads="1"/>
          </p:cNvSpPr>
          <p:nvPr/>
        </p:nvSpPr>
        <p:spPr bwMode="auto">
          <a:xfrm>
            <a:off x="457120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299" name="Rectangle 163"/>
          <p:cNvSpPr>
            <a:spLocks noChangeArrowheads="1"/>
          </p:cNvSpPr>
          <p:nvPr/>
        </p:nvSpPr>
        <p:spPr bwMode="auto">
          <a:xfrm>
            <a:off x="645682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00" name="Rectangle 164"/>
          <p:cNvSpPr>
            <a:spLocks noChangeArrowheads="1"/>
          </p:cNvSpPr>
          <p:nvPr/>
        </p:nvSpPr>
        <p:spPr bwMode="auto">
          <a:xfrm>
            <a:off x="726790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01" name="Rectangle 165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2302" name="Rectangle 167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2304" name="Rectangle 169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05" name="Rectangle 170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06" name="Rectangle 171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07" name="Rectangle 172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08" name="Rectangle 173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09" name="Rectangle 174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10" name="Rectangle 175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11" name="Rectangle 176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12" name="Rectangle 177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13" name="Rectangle 178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2314" name="Text Box 180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2315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sp>
        <p:nvSpPr>
          <p:cNvPr id="12316" name="Text Box 182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2317" name="Text Box 183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2318" name="Text Box 184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2319" name="Text Box 185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2320" name="Text Box 186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latin typeface="+mn-lt"/>
              </a:rPr>
              <a:t>Einzelhändler</a:t>
            </a:r>
            <a:endParaRPr lang="en-US" altLang="de-DE" sz="1600" dirty="0">
              <a:latin typeface="+mn-lt"/>
            </a:endParaRPr>
          </a:p>
        </p:txBody>
      </p:sp>
      <p:sp>
        <p:nvSpPr>
          <p:cNvPr id="12321" name="Text Box 187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2322" name="Text Box 188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2323" name="Group 189"/>
          <p:cNvGrpSpPr>
            <a:grpSpLocks/>
          </p:cNvGrpSpPr>
          <p:nvPr/>
        </p:nvGrpSpPr>
        <p:grpSpPr bwMode="auto">
          <a:xfrm>
            <a:off x="882497" y="3860800"/>
            <a:ext cx="299986" cy="304800"/>
            <a:chOff x="1248" y="3504"/>
            <a:chExt cx="190" cy="192"/>
          </a:xfrm>
        </p:grpSpPr>
        <p:sp>
          <p:nvSpPr>
            <p:cNvPr id="12439" name="Oval 19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40" name="Oval 19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41" name="Oval 19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42" name="Oval 19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2324" name="Text Box 219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2325" name="Text Box 220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2326" name="Text Box 221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2327" name="Text Box 222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2329" name="Text Box 225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2330" name="Text Box 226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2331" name="Line 227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32" name="Line 228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33" name="Line 229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34" name="Line 230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35" name="Line 231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36" name="Line 232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37" name="Line 233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38" name="Text Box 234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2339" name="Text Box 235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2340" name="Rectangle 236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41" name="Text Box 237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2342" name="Text Box 238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2343" name="Text Box 239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sp>
        <p:nvSpPr>
          <p:cNvPr id="12344" name="Text Box 245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2345" name="Text Box 246"/>
          <p:cNvSpPr txBox="1">
            <a:spLocks noChangeArrowheads="1"/>
          </p:cNvSpPr>
          <p:nvPr/>
        </p:nvSpPr>
        <p:spPr bwMode="auto">
          <a:xfrm>
            <a:off x="3276031" y="1504950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lung</a:t>
            </a:r>
          </a:p>
        </p:txBody>
      </p:sp>
      <p:sp>
        <p:nvSpPr>
          <p:cNvPr id="12346" name="Line 247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47" name="Line 248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2348" name="Rectangle 249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49" name="Rectangle 250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50" name="Rectangle 256"/>
          <p:cNvSpPr>
            <a:spLocks noChangeArrowheads="1"/>
          </p:cNvSpPr>
          <p:nvPr/>
        </p:nvSpPr>
        <p:spPr bwMode="auto">
          <a:xfrm>
            <a:off x="3598239" y="1958976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2352" name="Rectangle 258"/>
          <p:cNvSpPr>
            <a:spLocks noChangeArrowheads="1"/>
          </p:cNvSpPr>
          <p:nvPr/>
        </p:nvSpPr>
        <p:spPr bwMode="auto">
          <a:xfrm>
            <a:off x="2695108" y="1995489"/>
            <a:ext cx="263479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53" name="Rectangle 259"/>
          <p:cNvSpPr>
            <a:spLocks noChangeArrowheads="1"/>
          </p:cNvSpPr>
          <p:nvPr/>
        </p:nvSpPr>
        <p:spPr bwMode="auto">
          <a:xfrm>
            <a:off x="363156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2357" name="Group 285"/>
          <p:cNvGrpSpPr>
            <a:grpSpLocks/>
          </p:cNvGrpSpPr>
          <p:nvPr/>
        </p:nvGrpSpPr>
        <p:grpSpPr bwMode="auto">
          <a:xfrm>
            <a:off x="3076041" y="3860800"/>
            <a:ext cx="299986" cy="304800"/>
            <a:chOff x="1248" y="3504"/>
            <a:chExt cx="190" cy="192"/>
          </a:xfrm>
        </p:grpSpPr>
        <p:sp>
          <p:nvSpPr>
            <p:cNvPr id="12431" name="Oval 28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32" name="Oval 28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33" name="Oval 28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34" name="Oval 28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2359" name="Group 295"/>
          <p:cNvGrpSpPr>
            <a:grpSpLocks/>
          </p:cNvGrpSpPr>
          <p:nvPr/>
        </p:nvGrpSpPr>
        <p:grpSpPr bwMode="auto">
          <a:xfrm>
            <a:off x="5237840" y="3860800"/>
            <a:ext cx="299986" cy="304800"/>
            <a:chOff x="1248" y="3504"/>
            <a:chExt cx="190" cy="192"/>
          </a:xfrm>
        </p:grpSpPr>
        <p:sp>
          <p:nvSpPr>
            <p:cNvPr id="12423" name="Oval 29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24" name="Oval 29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25" name="Oval 29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26" name="Oval 29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2361" name="Group 305"/>
          <p:cNvGrpSpPr>
            <a:grpSpLocks/>
          </p:cNvGrpSpPr>
          <p:nvPr/>
        </p:nvGrpSpPr>
        <p:grpSpPr bwMode="auto">
          <a:xfrm>
            <a:off x="7429798" y="3860800"/>
            <a:ext cx="299985" cy="304800"/>
            <a:chOff x="1248" y="3504"/>
            <a:chExt cx="190" cy="192"/>
          </a:xfrm>
        </p:grpSpPr>
        <p:sp>
          <p:nvSpPr>
            <p:cNvPr id="12415" name="Oval 30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16" name="Oval 30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17" name="Oval 30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18" name="Oval 30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11963" name="Group 315"/>
          <p:cNvGrpSpPr>
            <a:grpSpLocks/>
          </p:cNvGrpSpPr>
          <p:nvPr/>
        </p:nvGrpSpPr>
        <p:grpSpPr bwMode="auto">
          <a:xfrm>
            <a:off x="1441200" y="3716338"/>
            <a:ext cx="299986" cy="304800"/>
            <a:chOff x="1248" y="3504"/>
            <a:chExt cx="190" cy="192"/>
          </a:xfrm>
        </p:grpSpPr>
        <p:sp>
          <p:nvSpPr>
            <p:cNvPr id="12407" name="Oval 31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08" name="Oval 31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09" name="Oval 31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10" name="Oval 31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11968" name="Group 320"/>
          <p:cNvGrpSpPr>
            <a:grpSpLocks/>
          </p:cNvGrpSpPr>
          <p:nvPr/>
        </p:nvGrpSpPr>
        <p:grpSpPr bwMode="auto">
          <a:xfrm>
            <a:off x="5788608" y="3716338"/>
            <a:ext cx="298398" cy="304800"/>
            <a:chOff x="1248" y="3504"/>
            <a:chExt cx="190" cy="192"/>
          </a:xfrm>
        </p:grpSpPr>
        <p:sp>
          <p:nvSpPr>
            <p:cNvPr id="12403" name="Oval 32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04" name="Oval 32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05" name="Oval 32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06" name="Oval 32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11973" name="Group 325"/>
          <p:cNvGrpSpPr>
            <a:grpSpLocks/>
          </p:cNvGrpSpPr>
          <p:nvPr/>
        </p:nvGrpSpPr>
        <p:grpSpPr bwMode="auto">
          <a:xfrm>
            <a:off x="8032943" y="3716338"/>
            <a:ext cx="299985" cy="304800"/>
            <a:chOff x="1248" y="3504"/>
            <a:chExt cx="190" cy="192"/>
          </a:xfrm>
        </p:grpSpPr>
        <p:sp>
          <p:nvSpPr>
            <p:cNvPr id="12399" name="Oval 32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00" name="Oval 32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01" name="Oval 32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402" name="Oval 32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11978" name="Group 330"/>
          <p:cNvGrpSpPr>
            <a:grpSpLocks/>
          </p:cNvGrpSpPr>
          <p:nvPr/>
        </p:nvGrpSpPr>
        <p:grpSpPr bwMode="auto">
          <a:xfrm>
            <a:off x="3610936" y="3716338"/>
            <a:ext cx="303159" cy="304800"/>
            <a:chOff x="1248" y="3504"/>
            <a:chExt cx="190" cy="192"/>
          </a:xfrm>
        </p:grpSpPr>
        <p:sp>
          <p:nvSpPr>
            <p:cNvPr id="12395" name="Oval 33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96" name="Oval 33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97" name="Oval 33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98" name="Oval 33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2367" name="Group 335"/>
          <p:cNvGrpSpPr>
            <a:grpSpLocks/>
          </p:cNvGrpSpPr>
          <p:nvPr/>
        </p:nvGrpSpPr>
        <p:grpSpPr bwMode="auto">
          <a:xfrm>
            <a:off x="2052282" y="3716338"/>
            <a:ext cx="303159" cy="304800"/>
            <a:chOff x="1248" y="3504"/>
            <a:chExt cx="190" cy="192"/>
          </a:xfrm>
        </p:grpSpPr>
        <p:sp>
          <p:nvSpPr>
            <p:cNvPr id="12391" name="Oval 33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92" name="Oval 33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93" name="Oval 33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94" name="Oval 33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2368" name="Group 340"/>
          <p:cNvGrpSpPr>
            <a:grpSpLocks/>
          </p:cNvGrpSpPr>
          <p:nvPr/>
        </p:nvGrpSpPr>
        <p:grpSpPr bwMode="auto">
          <a:xfrm>
            <a:off x="6391753" y="3716338"/>
            <a:ext cx="303159" cy="304800"/>
            <a:chOff x="1248" y="3504"/>
            <a:chExt cx="190" cy="192"/>
          </a:xfrm>
        </p:grpSpPr>
        <p:sp>
          <p:nvSpPr>
            <p:cNvPr id="12387" name="Oval 34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88" name="Oval 34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89" name="Oval 34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90" name="Oval 34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2369" name="Group 345"/>
          <p:cNvGrpSpPr>
            <a:grpSpLocks/>
          </p:cNvGrpSpPr>
          <p:nvPr/>
        </p:nvGrpSpPr>
        <p:grpSpPr bwMode="auto">
          <a:xfrm>
            <a:off x="4226779" y="3716338"/>
            <a:ext cx="298398" cy="304800"/>
            <a:chOff x="1248" y="3504"/>
            <a:chExt cx="190" cy="192"/>
          </a:xfrm>
        </p:grpSpPr>
        <p:sp>
          <p:nvSpPr>
            <p:cNvPr id="12383" name="Oval 34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84" name="Oval 34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85" name="Oval 34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86" name="Oval 34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2370" name="Group 350"/>
          <p:cNvGrpSpPr>
            <a:grpSpLocks/>
          </p:cNvGrpSpPr>
          <p:nvPr/>
        </p:nvGrpSpPr>
        <p:grpSpPr bwMode="auto">
          <a:xfrm>
            <a:off x="8032943" y="2619375"/>
            <a:ext cx="299985" cy="304800"/>
            <a:chOff x="1248" y="3504"/>
            <a:chExt cx="190" cy="192"/>
          </a:xfrm>
        </p:grpSpPr>
        <p:sp>
          <p:nvSpPr>
            <p:cNvPr id="12379" name="Oval 35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80" name="Oval 35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81" name="Oval 35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2382" name="Oval 35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2371" name="Text Box 355"/>
          <p:cNvSpPr txBox="1">
            <a:spLocks noChangeArrowheads="1"/>
          </p:cNvSpPr>
          <p:nvPr/>
        </p:nvSpPr>
        <p:spPr bwMode="auto">
          <a:xfrm>
            <a:off x="4372804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2373" name="Rectangle 357"/>
          <p:cNvSpPr>
            <a:spLocks noChangeArrowheads="1"/>
          </p:cNvSpPr>
          <p:nvPr/>
        </p:nvSpPr>
        <p:spPr bwMode="auto">
          <a:xfrm>
            <a:off x="5409261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2374" name="Rectangle 358"/>
          <p:cNvSpPr>
            <a:spLocks noChangeArrowheads="1"/>
          </p:cNvSpPr>
          <p:nvPr/>
        </p:nvSpPr>
        <p:spPr bwMode="auto">
          <a:xfrm>
            <a:off x="4596602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2375" name="Rectangle 359"/>
          <p:cNvSpPr>
            <a:spLocks noChangeArrowheads="1"/>
          </p:cNvSpPr>
          <p:nvPr/>
        </p:nvSpPr>
        <p:spPr bwMode="auto">
          <a:xfrm>
            <a:off x="4629934" y="1970089"/>
            <a:ext cx="265066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76" name="Rectangle 360"/>
          <p:cNvSpPr>
            <a:spLocks noChangeArrowheads="1"/>
          </p:cNvSpPr>
          <p:nvPr/>
        </p:nvSpPr>
        <p:spPr bwMode="auto">
          <a:xfrm>
            <a:off x="5442593" y="19700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77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2378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Woche 1</a:t>
            </a:r>
          </a:p>
        </p:txBody>
      </p:sp>
      <p:sp>
        <p:nvSpPr>
          <p:cNvPr id="156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58" name="Text Box 246"/>
          <p:cNvSpPr txBox="1">
            <a:spLocks noChangeArrowheads="1"/>
          </p:cNvSpPr>
          <p:nvPr/>
        </p:nvSpPr>
        <p:spPr bwMode="auto">
          <a:xfrm>
            <a:off x="5105307" y="1480344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59" name="Rectangle 5"/>
          <p:cNvSpPr>
            <a:spLocks noChangeArrowheads="1"/>
          </p:cNvSpPr>
          <p:nvPr/>
        </p:nvSpPr>
        <p:spPr bwMode="auto">
          <a:xfrm>
            <a:off x="154595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0" name="Rectangle 8"/>
          <p:cNvSpPr>
            <a:spLocks noChangeArrowheads="1"/>
          </p:cNvSpPr>
          <p:nvPr/>
        </p:nvSpPr>
        <p:spPr bwMode="auto">
          <a:xfrm>
            <a:off x="1547544" y="1995489"/>
            <a:ext cx="268241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1" name="Rectangle 13"/>
          <p:cNvSpPr>
            <a:spLocks noChangeArrowheads="1"/>
          </p:cNvSpPr>
          <p:nvPr/>
        </p:nvSpPr>
        <p:spPr bwMode="auto">
          <a:xfrm>
            <a:off x="1514213" y="1958976"/>
            <a:ext cx="334904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57" name="Rectangle 66"/>
          <p:cNvSpPr>
            <a:spLocks noChangeArrowheads="1"/>
          </p:cNvSpPr>
          <p:nvPr/>
        </p:nvSpPr>
        <p:spPr bwMode="auto">
          <a:xfrm>
            <a:off x="2661776" y="195897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5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6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3" name="Rechteck 13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12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7 L -0.10087 0.0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1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9844 0.021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1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09965 0.0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1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1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10556 0.021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1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781501" y="4977456"/>
            <a:ext cx="6798082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dirty="0" smtClean="0">
                <a:latin typeface="+mn-lt"/>
              </a:rPr>
              <a:t>Limo</a:t>
            </a:r>
            <a:r>
              <a:rPr lang="de-CH" altLang="de-DE" sz="1800" dirty="0" smtClean="0">
                <a:latin typeface="+mn-lt"/>
              </a:rPr>
              <a:t> </a:t>
            </a:r>
            <a:r>
              <a:rPr lang="de-CH" altLang="de-DE" sz="1800" dirty="0">
                <a:latin typeface="+mn-lt"/>
              </a:rPr>
              <a:t>von Warenausgang in Wareneingang ziehen</a:t>
            </a:r>
            <a:br>
              <a:rPr lang="de-CH" altLang="de-DE" sz="1800" dirty="0">
                <a:latin typeface="+mn-lt"/>
              </a:rPr>
            </a:br>
            <a:r>
              <a:rPr lang="de-CH" altLang="de-DE" sz="1800" u="sng" dirty="0">
                <a:latin typeface="+mn-lt"/>
              </a:rPr>
              <a:t>F</a:t>
            </a:r>
            <a:r>
              <a:rPr lang="de-CH" altLang="de-DE" sz="1800" u="sng" dirty="0">
                <a:latin typeface="+mn-lt"/>
                <a:sym typeface="Wingdings" pitchFamily="2" charset="2"/>
              </a:rPr>
              <a:t>abrik</a:t>
            </a:r>
            <a:r>
              <a:rPr lang="de-CH" altLang="de-DE" sz="1800" dirty="0">
                <a:latin typeface="+mn-lt"/>
                <a:sym typeface="Wingdings" pitchFamily="2" charset="2"/>
              </a:rPr>
              <a:t> zieht </a:t>
            </a:r>
            <a:r>
              <a:rPr lang="de-CH" altLang="de-DE" dirty="0" smtClean="0">
                <a:latin typeface="+mn-lt"/>
                <a:sym typeface="Wingdings" pitchFamily="2" charset="2"/>
              </a:rPr>
              <a:t>Limo</a:t>
            </a:r>
            <a:r>
              <a:rPr lang="de-CH" alt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CH" altLang="de-DE" sz="1800" dirty="0">
                <a:latin typeface="+mn-lt"/>
                <a:sym typeface="Wingdings" pitchFamily="2" charset="2"/>
              </a:rPr>
              <a:t>von </a:t>
            </a:r>
            <a:r>
              <a:rPr lang="de-CH" altLang="de-DE" sz="1800" dirty="0" smtClean="0">
                <a:latin typeface="+mn-lt"/>
                <a:sym typeface="Wingdings" pitchFamily="2" charset="2"/>
              </a:rPr>
              <a:t>Transport/Lieferung </a:t>
            </a:r>
            <a:r>
              <a:rPr lang="de-CH" altLang="de-DE" sz="1800" dirty="0">
                <a:latin typeface="+mn-lt"/>
                <a:sym typeface="Wingdings" pitchFamily="2" charset="2"/>
              </a:rPr>
              <a:t>in Wareneingang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9284" y="264272"/>
            <a:ext cx="8491650" cy="338554"/>
          </a:xfrm>
        </p:spPr>
        <p:txBody>
          <a:bodyPr/>
          <a:lstStyle/>
          <a:p>
            <a:r>
              <a:rPr lang="en-US" altLang="de-DE" dirty="0" err="1"/>
              <a:t>Spielschritt</a:t>
            </a:r>
            <a:r>
              <a:rPr lang="en-US" altLang="de-DE" dirty="0"/>
              <a:t> 2: </a:t>
            </a:r>
            <a:r>
              <a:rPr lang="en-US" altLang="de-DE" dirty="0" err="1"/>
              <a:t>Warenausgang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54595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26948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457120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1547544" y="1995489"/>
            <a:ext cx="268241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645682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726790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26" name="Rectangle 12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27" name="Rectangle 13"/>
          <p:cNvSpPr>
            <a:spLocks noChangeArrowheads="1"/>
          </p:cNvSpPr>
          <p:nvPr/>
        </p:nvSpPr>
        <p:spPr bwMode="auto">
          <a:xfrm>
            <a:off x="1514213" y="1958976"/>
            <a:ext cx="334904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3340" name="Text Box 27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3342" name="Text Box 29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3343" name="Text Box 30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3344" name="Text Box 31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>
                <a:latin typeface="+mn-lt"/>
              </a:rPr>
              <a:t>Einzelhändler</a:t>
            </a:r>
            <a:endParaRPr lang="en-US" altLang="de-DE" sz="1600" dirty="0">
              <a:latin typeface="+mn-lt"/>
            </a:endParaRPr>
          </a:p>
        </p:txBody>
      </p:sp>
      <p:sp>
        <p:nvSpPr>
          <p:cNvPr id="13345" name="Text Box 32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3346" name="Text Box 33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3347" name="Group 34"/>
          <p:cNvGrpSpPr>
            <a:grpSpLocks/>
          </p:cNvGrpSpPr>
          <p:nvPr/>
        </p:nvGrpSpPr>
        <p:grpSpPr bwMode="auto">
          <a:xfrm>
            <a:off x="882497" y="3860800"/>
            <a:ext cx="299986" cy="304800"/>
            <a:chOff x="1248" y="3504"/>
            <a:chExt cx="190" cy="192"/>
          </a:xfrm>
        </p:grpSpPr>
        <p:sp>
          <p:nvSpPr>
            <p:cNvPr id="13443" name="Oval 3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44" name="Oval 3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45" name="Oval 3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46" name="Oval 3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3348" name="Text Box 39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3349" name="Text Box 40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3350" name="Text Box 41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3351" name="Text Box 42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3353" name="Text Box 44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3354" name="Text Box 45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3355" name="Line 46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56" name="Line 47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57" name="Line 48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58" name="Line 49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59" name="Line 50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60" name="Line 51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61" name="Line 52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62" name="Text Box 53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3363" name="Text Box 54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3364" name="Rectangle 55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65" name="Text Box 56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3366" name="Text Box 57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3367" name="Text Box 58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sp>
        <p:nvSpPr>
          <p:cNvPr id="13368" name="Text Box 59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3369" name="Line 61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70" name="Line 62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3371" name="Rectangle 63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72" name="Rectangle 64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73" name="Rectangle 65"/>
          <p:cNvSpPr>
            <a:spLocks noChangeArrowheads="1"/>
          </p:cNvSpPr>
          <p:nvPr/>
        </p:nvSpPr>
        <p:spPr bwMode="auto">
          <a:xfrm>
            <a:off x="3598239" y="1958976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75" name="Rectangle 67"/>
          <p:cNvSpPr>
            <a:spLocks noChangeArrowheads="1"/>
          </p:cNvSpPr>
          <p:nvPr/>
        </p:nvSpPr>
        <p:spPr bwMode="auto">
          <a:xfrm>
            <a:off x="2695108" y="1995489"/>
            <a:ext cx="263479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76" name="Rectangle 68"/>
          <p:cNvSpPr>
            <a:spLocks noChangeArrowheads="1"/>
          </p:cNvSpPr>
          <p:nvPr/>
        </p:nvSpPr>
        <p:spPr bwMode="auto">
          <a:xfrm>
            <a:off x="363156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3377" name="Group 69"/>
          <p:cNvGrpSpPr>
            <a:grpSpLocks/>
          </p:cNvGrpSpPr>
          <p:nvPr/>
        </p:nvGrpSpPr>
        <p:grpSpPr bwMode="auto">
          <a:xfrm>
            <a:off x="517435" y="3860800"/>
            <a:ext cx="299986" cy="304800"/>
            <a:chOff x="1248" y="3504"/>
            <a:chExt cx="190" cy="192"/>
          </a:xfrm>
        </p:grpSpPr>
        <p:sp>
          <p:nvSpPr>
            <p:cNvPr id="13439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40" name="Oval 7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41" name="Oval 7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42" name="Oval 7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3380" name="Group 76"/>
          <p:cNvGrpSpPr>
            <a:grpSpLocks/>
          </p:cNvGrpSpPr>
          <p:nvPr/>
        </p:nvGrpSpPr>
        <p:grpSpPr bwMode="auto">
          <a:xfrm>
            <a:off x="3076041" y="3860800"/>
            <a:ext cx="299986" cy="304800"/>
            <a:chOff x="1248" y="3504"/>
            <a:chExt cx="190" cy="192"/>
          </a:xfrm>
        </p:grpSpPr>
        <p:sp>
          <p:nvSpPr>
            <p:cNvPr id="13435" name="Oval 7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36" name="Oval 7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37" name="Oval 7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38" name="Oval 8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3381" name="Group 81"/>
          <p:cNvGrpSpPr>
            <a:grpSpLocks/>
          </p:cNvGrpSpPr>
          <p:nvPr/>
        </p:nvGrpSpPr>
        <p:grpSpPr bwMode="auto">
          <a:xfrm>
            <a:off x="2710979" y="3860800"/>
            <a:ext cx="299986" cy="304800"/>
            <a:chOff x="1248" y="3504"/>
            <a:chExt cx="190" cy="192"/>
          </a:xfrm>
        </p:grpSpPr>
        <p:sp>
          <p:nvSpPr>
            <p:cNvPr id="13431" name="Oval 8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32" name="Oval 8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33" name="Oval 8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34" name="Oval 8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3382" name="Group 86"/>
          <p:cNvGrpSpPr>
            <a:grpSpLocks/>
          </p:cNvGrpSpPr>
          <p:nvPr/>
        </p:nvGrpSpPr>
        <p:grpSpPr bwMode="auto">
          <a:xfrm>
            <a:off x="5237840" y="3860800"/>
            <a:ext cx="299986" cy="304800"/>
            <a:chOff x="1248" y="3504"/>
            <a:chExt cx="190" cy="192"/>
          </a:xfrm>
        </p:grpSpPr>
        <p:sp>
          <p:nvSpPr>
            <p:cNvPr id="13427" name="Oval 8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28" name="Oval 8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29" name="Oval 8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30" name="Oval 9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3383" name="Group 91"/>
          <p:cNvGrpSpPr>
            <a:grpSpLocks/>
          </p:cNvGrpSpPr>
          <p:nvPr/>
        </p:nvGrpSpPr>
        <p:grpSpPr bwMode="auto">
          <a:xfrm>
            <a:off x="4872779" y="3860800"/>
            <a:ext cx="299986" cy="304800"/>
            <a:chOff x="1248" y="3504"/>
            <a:chExt cx="190" cy="192"/>
          </a:xfrm>
        </p:grpSpPr>
        <p:sp>
          <p:nvSpPr>
            <p:cNvPr id="13423" name="Oval 9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24" name="Oval 9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25" name="Oval 9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26" name="Oval 9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3384" name="Group 96"/>
          <p:cNvGrpSpPr>
            <a:grpSpLocks/>
          </p:cNvGrpSpPr>
          <p:nvPr/>
        </p:nvGrpSpPr>
        <p:grpSpPr bwMode="auto">
          <a:xfrm>
            <a:off x="7429798" y="3860800"/>
            <a:ext cx="299985" cy="304800"/>
            <a:chOff x="1248" y="3504"/>
            <a:chExt cx="190" cy="192"/>
          </a:xfrm>
        </p:grpSpPr>
        <p:sp>
          <p:nvSpPr>
            <p:cNvPr id="13419" name="Oval 9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20" name="Oval 9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21" name="Oval 9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22" name="Oval 10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3385" name="Group 101"/>
          <p:cNvGrpSpPr>
            <a:grpSpLocks/>
          </p:cNvGrpSpPr>
          <p:nvPr/>
        </p:nvGrpSpPr>
        <p:grpSpPr bwMode="auto">
          <a:xfrm>
            <a:off x="7064737" y="3860800"/>
            <a:ext cx="299985" cy="304800"/>
            <a:chOff x="1248" y="3504"/>
            <a:chExt cx="190" cy="192"/>
          </a:xfrm>
        </p:grpSpPr>
        <p:sp>
          <p:nvSpPr>
            <p:cNvPr id="13415" name="Oval 10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16" name="Oval 10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17" name="Oval 10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18" name="Oval 10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28158" name="Group 126"/>
          <p:cNvGrpSpPr>
            <a:grpSpLocks/>
          </p:cNvGrpSpPr>
          <p:nvPr/>
        </p:nvGrpSpPr>
        <p:grpSpPr bwMode="auto">
          <a:xfrm>
            <a:off x="2052282" y="3716338"/>
            <a:ext cx="303159" cy="304800"/>
            <a:chOff x="1248" y="3504"/>
            <a:chExt cx="190" cy="192"/>
          </a:xfrm>
        </p:grpSpPr>
        <p:sp>
          <p:nvSpPr>
            <p:cNvPr id="13411" name="Oval 12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12" name="Oval 12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13" name="Oval 12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14" name="Oval 13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28163" name="Group 131"/>
          <p:cNvGrpSpPr>
            <a:grpSpLocks/>
          </p:cNvGrpSpPr>
          <p:nvPr/>
        </p:nvGrpSpPr>
        <p:grpSpPr bwMode="auto">
          <a:xfrm>
            <a:off x="6391753" y="3716338"/>
            <a:ext cx="303159" cy="304800"/>
            <a:chOff x="1248" y="3504"/>
            <a:chExt cx="190" cy="192"/>
          </a:xfrm>
        </p:grpSpPr>
        <p:sp>
          <p:nvSpPr>
            <p:cNvPr id="13407" name="Oval 13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08" name="Oval 13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09" name="Oval 13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10" name="Oval 13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28168" name="Group 136"/>
          <p:cNvGrpSpPr>
            <a:grpSpLocks/>
          </p:cNvGrpSpPr>
          <p:nvPr/>
        </p:nvGrpSpPr>
        <p:grpSpPr bwMode="auto">
          <a:xfrm>
            <a:off x="4226779" y="3716338"/>
            <a:ext cx="298398" cy="304800"/>
            <a:chOff x="1248" y="3504"/>
            <a:chExt cx="190" cy="192"/>
          </a:xfrm>
        </p:grpSpPr>
        <p:sp>
          <p:nvSpPr>
            <p:cNvPr id="13403" name="Oval 13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04" name="Oval 13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05" name="Oval 13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06" name="Oval 14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28173" name="Group 141"/>
          <p:cNvGrpSpPr>
            <a:grpSpLocks/>
          </p:cNvGrpSpPr>
          <p:nvPr/>
        </p:nvGrpSpPr>
        <p:grpSpPr bwMode="auto">
          <a:xfrm>
            <a:off x="8032943" y="2619375"/>
            <a:ext cx="299985" cy="304800"/>
            <a:chOff x="1248" y="3504"/>
            <a:chExt cx="190" cy="192"/>
          </a:xfrm>
        </p:grpSpPr>
        <p:sp>
          <p:nvSpPr>
            <p:cNvPr id="13399" name="Oval 14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00" name="Oval 14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01" name="Oval 14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3402" name="Oval 14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3390" name="Text Box 146"/>
          <p:cNvSpPr txBox="1">
            <a:spLocks noChangeArrowheads="1"/>
          </p:cNvSpPr>
          <p:nvPr/>
        </p:nvSpPr>
        <p:spPr bwMode="auto">
          <a:xfrm>
            <a:off x="4372804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3392" name="Rectangle 148"/>
          <p:cNvSpPr>
            <a:spLocks noChangeArrowheads="1"/>
          </p:cNvSpPr>
          <p:nvPr/>
        </p:nvSpPr>
        <p:spPr bwMode="auto">
          <a:xfrm>
            <a:off x="5409261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93" name="Rectangle 149"/>
          <p:cNvSpPr>
            <a:spLocks noChangeArrowheads="1"/>
          </p:cNvSpPr>
          <p:nvPr/>
        </p:nvSpPr>
        <p:spPr bwMode="auto">
          <a:xfrm>
            <a:off x="4596602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94" name="Rectangle 150"/>
          <p:cNvSpPr>
            <a:spLocks noChangeArrowheads="1"/>
          </p:cNvSpPr>
          <p:nvPr/>
        </p:nvSpPr>
        <p:spPr bwMode="auto">
          <a:xfrm>
            <a:off x="4629934" y="1970089"/>
            <a:ext cx="265066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95" name="Rectangle 151"/>
          <p:cNvSpPr>
            <a:spLocks noChangeArrowheads="1"/>
          </p:cNvSpPr>
          <p:nvPr/>
        </p:nvSpPr>
        <p:spPr bwMode="auto">
          <a:xfrm>
            <a:off x="5442593" y="19700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396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3397" name="Text Box 246"/>
          <p:cNvSpPr txBox="1">
            <a:spLocks noChangeArrowheads="1"/>
          </p:cNvSpPr>
          <p:nvPr/>
        </p:nvSpPr>
        <p:spPr bwMode="auto">
          <a:xfrm>
            <a:off x="3276031" y="1504950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lung</a:t>
            </a:r>
          </a:p>
        </p:txBody>
      </p:sp>
      <p:sp>
        <p:nvSpPr>
          <p:cNvPr id="13398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Woche 1</a:t>
            </a:r>
          </a:p>
        </p:txBody>
      </p:sp>
      <p:sp>
        <p:nvSpPr>
          <p:cNvPr id="136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7" name="Text Box 246"/>
          <p:cNvSpPr txBox="1">
            <a:spLocks noChangeArrowheads="1"/>
          </p:cNvSpPr>
          <p:nvPr/>
        </p:nvSpPr>
        <p:spPr bwMode="auto">
          <a:xfrm>
            <a:off x="5105307" y="1480344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8" name="Rectangle 66"/>
          <p:cNvSpPr>
            <a:spLocks noChangeArrowheads="1"/>
          </p:cNvSpPr>
          <p:nvPr/>
        </p:nvSpPr>
        <p:spPr bwMode="auto">
          <a:xfrm>
            <a:off x="2661776" y="195897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4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9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sp>
        <p:nvSpPr>
          <p:cNvPr id="135" name="Rechteck 134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13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3.7037E-7 L -0.06811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8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3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3.7037E-7 L -0.06571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8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5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6597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8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78 L -0.00122 0.158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8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1780866" y="4977606"/>
            <a:ext cx="6798082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latin typeface="+mn-lt"/>
              </a:rPr>
              <a:t>Bestellung in Auftragseingang ansehen</a:t>
            </a:r>
            <a:br>
              <a:rPr lang="de-CH" altLang="de-DE" sz="1800" dirty="0">
                <a:latin typeface="+mn-lt"/>
              </a:rPr>
            </a:br>
            <a:r>
              <a:rPr lang="de-CH" altLang="de-DE" sz="1800" dirty="0">
                <a:latin typeface="+mn-lt"/>
                <a:sym typeface="Wingdings" pitchFamily="2" charset="2"/>
              </a:rPr>
              <a:t> </a:t>
            </a:r>
            <a:r>
              <a:rPr lang="de-CH" altLang="de-DE" sz="1800" b="1" dirty="0" smtClean="0">
                <a:solidFill>
                  <a:srgbClr val="C50E1F"/>
                </a:solidFill>
                <a:latin typeface="+mn-lt"/>
                <a:sym typeface="Wingdings" pitchFamily="2" charset="2"/>
              </a:rPr>
              <a:t>Geheim </a:t>
            </a:r>
            <a:r>
              <a:rPr lang="de-CH" altLang="de-DE" sz="1800" b="1" dirty="0">
                <a:solidFill>
                  <a:srgbClr val="C50E1F"/>
                </a:solidFill>
                <a:latin typeface="+mn-lt"/>
                <a:sym typeface="Wingdings" pitchFamily="2" charset="2"/>
              </a:rPr>
              <a:t>halten!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249284" y="264272"/>
            <a:ext cx="8491650" cy="338554"/>
          </a:xfrm>
        </p:spPr>
        <p:txBody>
          <a:bodyPr/>
          <a:lstStyle/>
          <a:p>
            <a:r>
              <a:rPr lang="en-US" altLang="de-DE" dirty="0" err="1"/>
              <a:t>Spielschritt</a:t>
            </a:r>
            <a:r>
              <a:rPr lang="en-US" altLang="de-DE" dirty="0"/>
              <a:t> 3: </a:t>
            </a:r>
            <a:r>
              <a:rPr lang="en-US" altLang="de-DE" dirty="0" err="1"/>
              <a:t>Auftragseingang</a:t>
            </a:r>
            <a:r>
              <a:rPr lang="en-US" altLang="de-DE" dirty="0"/>
              <a:t> </a:t>
            </a:r>
            <a:r>
              <a:rPr lang="en-US" altLang="de-DE" dirty="0" err="1"/>
              <a:t>prüfen</a:t>
            </a:r>
            <a:endParaRPr lang="en-US" altLang="de-DE" dirty="0"/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549132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726948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457120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1550719" y="1995489"/>
            <a:ext cx="268241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645682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726790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1517387" y="1958976"/>
            <a:ext cx="334904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362" name="Text Box 25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4364" name="Text Box 27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4365" name="Text Box 28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4366" name="Text Box 29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4367" name="Text Box 30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4368" name="Text Box 31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Einzelhändler</a:t>
            </a:r>
          </a:p>
        </p:txBody>
      </p:sp>
      <p:sp>
        <p:nvSpPr>
          <p:cNvPr id="14369" name="Text Box 32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4370" name="Text Box 33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4371" name="Group 34"/>
          <p:cNvGrpSpPr>
            <a:grpSpLocks/>
          </p:cNvGrpSpPr>
          <p:nvPr/>
        </p:nvGrpSpPr>
        <p:grpSpPr bwMode="auto">
          <a:xfrm>
            <a:off x="882497" y="3860800"/>
            <a:ext cx="299986" cy="304800"/>
            <a:chOff x="1248" y="3504"/>
            <a:chExt cx="190" cy="192"/>
          </a:xfrm>
        </p:grpSpPr>
        <p:sp>
          <p:nvSpPr>
            <p:cNvPr id="14471" name="Oval 3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72" name="Oval 3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73" name="Oval 3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74" name="Oval 3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4372" name="Text Box 39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4373" name="Text Box 40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4374" name="Text Box 41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4375" name="Text Box 42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4377" name="Text Box 44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4378" name="Text Box 45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4379" name="Line 46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80" name="Line 47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81" name="Line 48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82" name="Line 49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83" name="Line 50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84" name="Line 51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85" name="Line 52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86" name="Text Box 53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4387" name="Text Box 54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4388" name="Rectangle 55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89" name="Text Box 56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4390" name="Text Box 57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4391" name="Text Box 58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sp>
        <p:nvSpPr>
          <p:cNvPr id="14392" name="Text Box 59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4393" name="Line 61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94" name="Line 62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4395" name="Rectangle 63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96" name="Rectangle 64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397" name="Rectangle 65"/>
          <p:cNvSpPr>
            <a:spLocks noChangeArrowheads="1"/>
          </p:cNvSpPr>
          <p:nvPr/>
        </p:nvSpPr>
        <p:spPr bwMode="auto">
          <a:xfrm>
            <a:off x="3598239" y="1958976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398" name="Rectangle 66"/>
          <p:cNvSpPr>
            <a:spLocks noChangeArrowheads="1"/>
          </p:cNvSpPr>
          <p:nvPr/>
        </p:nvSpPr>
        <p:spPr bwMode="auto">
          <a:xfrm>
            <a:off x="2670566" y="195897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399" name="Rectangle 67"/>
          <p:cNvSpPr>
            <a:spLocks noChangeArrowheads="1"/>
          </p:cNvSpPr>
          <p:nvPr/>
        </p:nvSpPr>
        <p:spPr bwMode="auto">
          <a:xfrm>
            <a:off x="2703898" y="1995489"/>
            <a:ext cx="263479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14400" name="Rectangle 68"/>
          <p:cNvSpPr>
            <a:spLocks noChangeArrowheads="1"/>
          </p:cNvSpPr>
          <p:nvPr/>
        </p:nvSpPr>
        <p:spPr bwMode="auto">
          <a:xfrm>
            <a:off x="363156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4401" name="Group 69"/>
          <p:cNvGrpSpPr>
            <a:grpSpLocks/>
          </p:cNvGrpSpPr>
          <p:nvPr/>
        </p:nvGrpSpPr>
        <p:grpSpPr bwMode="auto">
          <a:xfrm>
            <a:off x="517435" y="3860800"/>
            <a:ext cx="299986" cy="304800"/>
            <a:chOff x="1248" y="3504"/>
            <a:chExt cx="190" cy="192"/>
          </a:xfrm>
        </p:grpSpPr>
        <p:sp>
          <p:nvSpPr>
            <p:cNvPr id="14467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68" name="Oval 7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69" name="Oval 7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70" name="Oval 7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04" name="Group 76"/>
          <p:cNvGrpSpPr>
            <a:grpSpLocks/>
          </p:cNvGrpSpPr>
          <p:nvPr/>
        </p:nvGrpSpPr>
        <p:grpSpPr bwMode="auto">
          <a:xfrm>
            <a:off x="3076041" y="3860800"/>
            <a:ext cx="299986" cy="304800"/>
            <a:chOff x="1248" y="3504"/>
            <a:chExt cx="190" cy="192"/>
          </a:xfrm>
        </p:grpSpPr>
        <p:sp>
          <p:nvSpPr>
            <p:cNvPr id="14463" name="Oval 7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64" name="Oval 7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65" name="Oval 7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66" name="Oval 8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05" name="Group 81"/>
          <p:cNvGrpSpPr>
            <a:grpSpLocks/>
          </p:cNvGrpSpPr>
          <p:nvPr/>
        </p:nvGrpSpPr>
        <p:grpSpPr bwMode="auto">
          <a:xfrm>
            <a:off x="2710979" y="3860800"/>
            <a:ext cx="299986" cy="304800"/>
            <a:chOff x="1248" y="3504"/>
            <a:chExt cx="190" cy="192"/>
          </a:xfrm>
        </p:grpSpPr>
        <p:sp>
          <p:nvSpPr>
            <p:cNvPr id="14459" name="Oval 8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60" name="Oval 8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61" name="Oval 8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62" name="Oval 8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06" name="Group 86"/>
          <p:cNvGrpSpPr>
            <a:grpSpLocks/>
          </p:cNvGrpSpPr>
          <p:nvPr/>
        </p:nvGrpSpPr>
        <p:grpSpPr bwMode="auto">
          <a:xfrm>
            <a:off x="5237840" y="3860800"/>
            <a:ext cx="299986" cy="304800"/>
            <a:chOff x="1248" y="3504"/>
            <a:chExt cx="190" cy="192"/>
          </a:xfrm>
        </p:grpSpPr>
        <p:sp>
          <p:nvSpPr>
            <p:cNvPr id="14455" name="Oval 8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56" name="Oval 8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57" name="Oval 8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58" name="Oval 9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07" name="Group 91"/>
          <p:cNvGrpSpPr>
            <a:grpSpLocks/>
          </p:cNvGrpSpPr>
          <p:nvPr/>
        </p:nvGrpSpPr>
        <p:grpSpPr bwMode="auto">
          <a:xfrm>
            <a:off x="4872779" y="3860800"/>
            <a:ext cx="299986" cy="304800"/>
            <a:chOff x="1248" y="3504"/>
            <a:chExt cx="190" cy="192"/>
          </a:xfrm>
        </p:grpSpPr>
        <p:sp>
          <p:nvSpPr>
            <p:cNvPr id="14451" name="Oval 9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52" name="Oval 9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53" name="Oval 9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54" name="Oval 9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08" name="Group 96"/>
          <p:cNvGrpSpPr>
            <a:grpSpLocks/>
          </p:cNvGrpSpPr>
          <p:nvPr/>
        </p:nvGrpSpPr>
        <p:grpSpPr bwMode="auto">
          <a:xfrm>
            <a:off x="7429798" y="3860800"/>
            <a:ext cx="299985" cy="304800"/>
            <a:chOff x="1248" y="3504"/>
            <a:chExt cx="190" cy="192"/>
          </a:xfrm>
        </p:grpSpPr>
        <p:sp>
          <p:nvSpPr>
            <p:cNvPr id="14447" name="Oval 9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48" name="Oval 9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49" name="Oval 9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50" name="Oval 10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09" name="Group 101"/>
          <p:cNvGrpSpPr>
            <a:grpSpLocks/>
          </p:cNvGrpSpPr>
          <p:nvPr/>
        </p:nvGrpSpPr>
        <p:grpSpPr bwMode="auto">
          <a:xfrm>
            <a:off x="7064737" y="3860800"/>
            <a:ext cx="299985" cy="304800"/>
            <a:chOff x="1248" y="3504"/>
            <a:chExt cx="190" cy="192"/>
          </a:xfrm>
        </p:grpSpPr>
        <p:sp>
          <p:nvSpPr>
            <p:cNvPr id="14443" name="Oval 10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44" name="Oval 10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45" name="Oval 10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46" name="Oval 10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11" name="Group 111"/>
          <p:cNvGrpSpPr>
            <a:grpSpLocks/>
          </p:cNvGrpSpPr>
          <p:nvPr/>
        </p:nvGrpSpPr>
        <p:grpSpPr bwMode="auto">
          <a:xfrm>
            <a:off x="5787021" y="3716338"/>
            <a:ext cx="303160" cy="304800"/>
            <a:chOff x="1248" y="3504"/>
            <a:chExt cx="190" cy="192"/>
          </a:xfrm>
        </p:grpSpPr>
        <p:sp>
          <p:nvSpPr>
            <p:cNvPr id="14435" name="Oval 11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36" name="Oval 11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37" name="Oval 11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38" name="Oval 11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12" name="Group 116"/>
          <p:cNvGrpSpPr>
            <a:grpSpLocks/>
          </p:cNvGrpSpPr>
          <p:nvPr/>
        </p:nvGrpSpPr>
        <p:grpSpPr bwMode="auto">
          <a:xfrm>
            <a:off x="3620460" y="3716338"/>
            <a:ext cx="299985" cy="304800"/>
            <a:chOff x="1248" y="3504"/>
            <a:chExt cx="190" cy="192"/>
          </a:xfrm>
        </p:grpSpPr>
        <p:sp>
          <p:nvSpPr>
            <p:cNvPr id="14431" name="Oval 11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32" name="Oval 11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33" name="Oval 11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34" name="Oval 12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413" name="Group 121"/>
          <p:cNvGrpSpPr>
            <a:grpSpLocks/>
          </p:cNvGrpSpPr>
          <p:nvPr/>
        </p:nvGrpSpPr>
        <p:grpSpPr bwMode="auto">
          <a:xfrm>
            <a:off x="8032943" y="3716338"/>
            <a:ext cx="299985" cy="304800"/>
            <a:chOff x="1248" y="3504"/>
            <a:chExt cx="190" cy="192"/>
          </a:xfrm>
        </p:grpSpPr>
        <p:sp>
          <p:nvSpPr>
            <p:cNvPr id="14427" name="Oval 12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28" name="Oval 12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29" name="Oval 12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30" name="Oval 12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4414" name="Text Box 126"/>
          <p:cNvSpPr txBox="1">
            <a:spLocks noChangeArrowheads="1"/>
          </p:cNvSpPr>
          <p:nvPr/>
        </p:nvSpPr>
        <p:spPr bwMode="auto">
          <a:xfrm>
            <a:off x="4372804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4416" name="Rectangle 128"/>
          <p:cNvSpPr>
            <a:spLocks noChangeArrowheads="1"/>
          </p:cNvSpPr>
          <p:nvPr/>
        </p:nvSpPr>
        <p:spPr bwMode="auto">
          <a:xfrm>
            <a:off x="5409261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417" name="Rectangle 129"/>
          <p:cNvSpPr>
            <a:spLocks noChangeArrowheads="1"/>
          </p:cNvSpPr>
          <p:nvPr/>
        </p:nvSpPr>
        <p:spPr bwMode="auto">
          <a:xfrm>
            <a:off x="4596602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418" name="Rectangle 130"/>
          <p:cNvSpPr>
            <a:spLocks noChangeArrowheads="1"/>
          </p:cNvSpPr>
          <p:nvPr/>
        </p:nvSpPr>
        <p:spPr bwMode="auto">
          <a:xfrm>
            <a:off x="4629934" y="1970089"/>
            <a:ext cx="265066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14419" name="Rectangle 131"/>
          <p:cNvSpPr>
            <a:spLocks noChangeArrowheads="1"/>
          </p:cNvSpPr>
          <p:nvPr/>
        </p:nvSpPr>
        <p:spPr bwMode="auto">
          <a:xfrm>
            <a:off x="5442593" y="19700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430212" name="Rectangle 132"/>
          <p:cNvSpPr>
            <a:spLocks noChangeArrowheads="1"/>
          </p:cNvSpPr>
          <p:nvPr/>
        </p:nvSpPr>
        <p:spPr bwMode="auto">
          <a:xfrm>
            <a:off x="450772" y="198913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430213" name="Rectangle 133"/>
          <p:cNvSpPr>
            <a:spLocks noChangeArrowheads="1"/>
          </p:cNvSpPr>
          <p:nvPr/>
        </p:nvSpPr>
        <p:spPr bwMode="auto">
          <a:xfrm>
            <a:off x="2702189" y="1997931"/>
            <a:ext cx="263479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430214" name="Rectangle 134"/>
          <p:cNvSpPr>
            <a:spLocks noChangeArrowheads="1"/>
          </p:cNvSpPr>
          <p:nvPr/>
        </p:nvSpPr>
        <p:spPr bwMode="auto">
          <a:xfrm>
            <a:off x="4629080" y="1971555"/>
            <a:ext cx="263479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430215" name="Rectangle 135"/>
          <p:cNvSpPr>
            <a:spLocks noChangeArrowheads="1"/>
          </p:cNvSpPr>
          <p:nvPr/>
        </p:nvSpPr>
        <p:spPr bwMode="auto">
          <a:xfrm>
            <a:off x="6459392" y="1997931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424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4425" name="Text Box 246"/>
          <p:cNvSpPr txBox="1">
            <a:spLocks noChangeArrowheads="1"/>
          </p:cNvSpPr>
          <p:nvPr/>
        </p:nvSpPr>
        <p:spPr bwMode="auto">
          <a:xfrm>
            <a:off x="3276031" y="1504950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lung</a:t>
            </a:r>
          </a:p>
        </p:txBody>
      </p:sp>
      <p:sp>
        <p:nvSpPr>
          <p:cNvPr id="14426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Woche 1</a:t>
            </a:r>
          </a:p>
        </p:txBody>
      </p:sp>
      <p:sp>
        <p:nvSpPr>
          <p:cNvPr id="140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41" name="Text Box 246"/>
          <p:cNvSpPr txBox="1">
            <a:spLocks noChangeArrowheads="1"/>
          </p:cNvSpPr>
          <p:nvPr/>
        </p:nvSpPr>
        <p:spPr bwMode="auto">
          <a:xfrm>
            <a:off x="5105307" y="1480344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grpSp>
        <p:nvGrpSpPr>
          <p:cNvPr id="142" name="Group 106"/>
          <p:cNvGrpSpPr>
            <a:grpSpLocks/>
          </p:cNvGrpSpPr>
          <p:nvPr/>
        </p:nvGrpSpPr>
        <p:grpSpPr bwMode="auto">
          <a:xfrm>
            <a:off x="1438758" y="3716338"/>
            <a:ext cx="301573" cy="304800"/>
            <a:chOff x="1248" y="3504"/>
            <a:chExt cx="190" cy="192"/>
          </a:xfrm>
        </p:grpSpPr>
        <p:sp>
          <p:nvSpPr>
            <p:cNvPr id="143" name="Oval 10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4" name="Oval 10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5" name="Oval 10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6" name="Oval 11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37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8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7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sp>
        <p:nvSpPr>
          <p:cNvPr id="148" name="Rechteck 147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14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0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30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3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30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2" grpId="0" animBg="1"/>
      <p:bldP spid="430213" grpId="0" animBg="1"/>
      <p:bldP spid="430214" grpId="0" animBg="1"/>
      <p:bldP spid="4302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780866" y="4869656"/>
            <a:ext cx="6780622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latin typeface="+mn-lt"/>
                <a:sym typeface="Wingdings" pitchFamily="2" charset="2"/>
              </a:rPr>
              <a:t>Bestellte Menge </a:t>
            </a:r>
            <a:r>
              <a:rPr lang="de-CH" altLang="de-DE" dirty="0" smtClean="0">
                <a:latin typeface="+mn-lt"/>
                <a:sym typeface="Wingdings" pitchFamily="2" charset="2"/>
              </a:rPr>
              <a:t>Limo</a:t>
            </a:r>
            <a:r>
              <a:rPr lang="de-CH" alt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CH" altLang="de-DE" sz="1800" dirty="0">
                <a:latin typeface="+mn-lt"/>
                <a:sym typeface="Wingdings" pitchFamily="2" charset="2"/>
              </a:rPr>
              <a:t>aus Lager in Warenausgang schieben (= Bestellung aus Auftragseingang erfüllen) &amp; Bestellung vernichten  </a:t>
            </a:r>
            <a:r>
              <a:rPr lang="de-CH" altLang="de-DE" sz="1800" b="1" dirty="0" smtClean="0">
                <a:latin typeface="+mn-lt"/>
                <a:sym typeface="Wingdings" pitchFamily="2" charset="2"/>
              </a:rPr>
              <a:t>Achtung: Zuerst </a:t>
            </a:r>
            <a:r>
              <a:rPr lang="de-CH" altLang="de-DE" sz="1800" b="1" dirty="0">
                <a:latin typeface="+mn-lt"/>
                <a:sym typeface="Wingdings" pitchFamily="2" charset="2"/>
              </a:rPr>
              <a:t>Rückstände erfüllen!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249284" y="264272"/>
            <a:ext cx="8491650" cy="338554"/>
          </a:xfrm>
        </p:spPr>
        <p:txBody>
          <a:bodyPr/>
          <a:lstStyle/>
          <a:p>
            <a:r>
              <a:rPr lang="en-US" altLang="de-DE" dirty="0" err="1"/>
              <a:t>Spielschritt</a:t>
            </a:r>
            <a:r>
              <a:rPr lang="en-US" altLang="de-DE" dirty="0"/>
              <a:t> 4: </a:t>
            </a:r>
            <a:r>
              <a:rPr lang="en-US" altLang="de-DE" dirty="0" err="1"/>
              <a:t>Bestellungen</a:t>
            </a:r>
            <a:r>
              <a:rPr lang="en-US" altLang="de-DE" dirty="0"/>
              <a:t> </a:t>
            </a:r>
            <a:r>
              <a:rPr lang="en-US" altLang="de-DE" dirty="0" err="1"/>
              <a:t>erfüllen</a:t>
            </a:r>
            <a:endParaRPr lang="en-US" altLang="de-DE" dirty="0"/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726948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457120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645682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726790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78" name="Rectangle 16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79" name="Rectangle 17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80" name="Rectangle 18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81" name="Rectangle 19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83" name="Rectangle 21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385" name="Rectangle 23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5386" name="Text Box 25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5388" name="Text Box 27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5389" name="Text Box 28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5390" name="Text Box 29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5391" name="Text Box 30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5392" name="Text Box 31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Einzelhändler</a:t>
            </a:r>
          </a:p>
        </p:txBody>
      </p:sp>
      <p:sp>
        <p:nvSpPr>
          <p:cNvPr id="15393" name="Text Box 32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5394" name="Text Box 33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5395" name="Group 34"/>
          <p:cNvGrpSpPr>
            <a:grpSpLocks/>
          </p:cNvGrpSpPr>
          <p:nvPr/>
        </p:nvGrpSpPr>
        <p:grpSpPr bwMode="auto">
          <a:xfrm>
            <a:off x="882497" y="3860800"/>
            <a:ext cx="299986" cy="304800"/>
            <a:chOff x="1248" y="3504"/>
            <a:chExt cx="190" cy="192"/>
          </a:xfrm>
        </p:grpSpPr>
        <p:sp>
          <p:nvSpPr>
            <p:cNvPr id="15491" name="Oval 3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92" name="Oval 3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93" name="Oval 3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94" name="Oval 3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5396" name="Text Box 39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5397" name="Text Box 40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5398" name="Text Box 41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5399" name="Text Box 42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5401" name="Text Box 44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5402" name="Text Box 45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5403" name="Line 46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04" name="Line 47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05" name="Line 48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06" name="Line 49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07" name="Line 50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08" name="Line 51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09" name="Line 52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10" name="Text Box 53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5411" name="Text Box 54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5412" name="Rectangle 55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413" name="Text Box 56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5414" name="Text Box 57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5415" name="Text Box 58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sp>
        <p:nvSpPr>
          <p:cNvPr id="15416" name="Text Box 59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5417" name="Line 61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18" name="Line 62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5419" name="Rectangle 63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420" name="Rectangle 64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421" name="Rectangle 65"/>
          <p:cNvSpPr>
            <a:spLocks noChangeArrowheads="1"/>
          </p:cNvSpPr>
          <p:nvPr/>
        </p:nvSpPr>
        <p:spPr bwMode="auto">
          <a:xfrm>
            <a:off x="3598239" y="1958976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431171" name="Rectangle 67"/>
          <p:cNvSpPr>
            <a:spLocks noChangeArrowheads="1"/>
          </p:cNvSpPr>
          <p:nvPr/>
        </p:nvSpPr>
        <p:spPr bwMode="auto">
          <a:xfrm>
            <a:off x="2703898" y="1995489"/>
            <a:ext cx="263479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15424" name="Rectangle 68"/>
          <p:cNvSpPr>
            <a:spLocks noChangeArrowheads="1"/>
          </p:cNvSpPr>
          <p:nvPr/>
        </p:nvSpPr>
        <p:spPr bwMode="auto">
          <a:xfrm>
            <a:off x="363156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431173" name="Group 69"/>
          <p:cNvGrpSpPr>
            <a:grpSpLocks/>
          </p:cNvGrpSpPr>
          <p:nvPr/>
        </p:nvGrpSpPr>
        <p:grpSpPr bwMode="auto">
          <a:xfrm>
            <a:off x="517435" y="3860800"/>
            <a:ext cx="299986" cy="304800"/>
            <a:chOff x="1248" y="3504"/>
            <a:chExt cx="190" cy="192"/>
          </a:xfrm>
        </p:grpSpPr>
        <p:sp>
          <p:nvSpPr>
            <p:cNvPr id="15487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88" name="Oval 7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89" name="Oval 7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90" name="Oval 7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5428" name="Group 76"/>
          <p:cNvGrpSpPr>
            <a:grpSpLocks/>
          </p:cNvGrpSpPr>
          <p:nvPr/>
        </p:nvGrpSpPr>
        <p:grpSpPr bwMode="auto">
          <a:xfrm>
            <a:off x="3076041" y="3860800"/>
            <a:ext cx="299986" cy="304800"/>
            <a:chOff x="1248" y="3504"/>
            <a:chExt cx="190" cy="192"/>
          </a:xfrm>
        </p:grpSpPr>
        <p:sp>
          <p:nvSpPr>
            <p:cNvPr id="15483" name="Oval 7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84" name="Oval 7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85" name="Oval 7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86" name="Oval 8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31185" name="Group 81"/>
          <p:cNvGrpSpPr>
            <a:grpSpLocks/>
          </p:cNvGrpSpPr>
          <p:nvPr/>
        </p:nvGrpSpPr>
        <p:grpSpPr bwMode="auto">
          <a:xfrm>
            <a:off x="2710979" y="3860800"/>
            <a:ext cx="299986" cy="304800"/>
            <a:chOff x="1248" y="3504"/>
            <a:chExt cx="190" cy="192"/>
          </a:xfrm>
        </p:grpSpPr>
        <p:sp>
          <p:nvSpPr>
            <p:cNvPr id="15479" name="Oval 8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80" name="Oval 8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81" name="Oval 8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82" name="Oval 8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5430" name="Group 86"/>
          <p:cNvGrpSpPr>
            <a:grpSpLocks/>
          </p:cNvGrpSpPr>
          <p:nvPr/>
        </p:nvGrpSpPr>
        <p:grpSpPr bwMode="auto">
          <a:xfrm>
            <a:off x="5237840" y="3860800"/>
            <a:ext cx="299986" cy="304800"/>
            <a:chOff x="1248" y="3504"/>
            <a:chExt cx="190" cy="192"/>
          </a:xfrm>
        </p:grpSpPr>
        <p:sp>
          <p:nvSpPr>
            <p:cNvPr id="15475" name="Oval 8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76" name="Oval 8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77" name="Oval 8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78" name="Oval 9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31195" name="Group 91"/>
          <p:cNvGrpSpPr>
            <a:grpSpLocks/>
          </p:cNvGrpSpPr>
          <p:nvPr/>
        </p:nvGrpSpPr>
        <p:grpSpPr bwMode="auto">
          <a:xfrm>
            <a:off x="4872779" y="3860800"/>
            <a:ext cx="299986" cy="304800"/>
            <a:chOff x="1248" y="3504"/>
            <a:chExt cx="190" cy="192"/>
          </a:xfrm>
        </p:grpSpPr>
        <p:sp>
          <p:nvSpPr>
            <p:cNvPr id="15471" name="Oval 9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72" name="Oval 9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73" name="Oval 9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74" name="Oval 9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5432" name="Group 96"/>
          <p:cNvGrpSpPr>
            <a:grpSpLocks/>
          </p:cNvGrpSpPr>
          <p:nvPr/>
        </p:nvGrpSpPr>
        <p:grpSpPr bwMode="auto">
          <a:xfrm>
            <a:off x="7429798" y="3860800"/>
            <a:ext cx="299985" cy="304800"/>
            <a:chOff x="1248" y="3504"/>
            <a:chExt cx="190" cy="192"/>
          </a:xfrm>
        </p:grpSpPr>
        <p:sp>
          <p:nvSpPr>
            <p:cNvPr id="15467" name="Oval 9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68" name="Oval 9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69" name="Oval 9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70" name="Oval 10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31205" name="Group 101"/>
          <p:cNvGrpSpPr>
            <a:grpSpLocks/>
          </p:cNvGrpSpPr>
          <p:nvPr/>
        </p:nvGrpSpPr>
        <p:grpSpPr bwMode="auto">
          <a:xfrm>
            <a:off x="7064737" y="3860800"/>
            <a:ext cx="299985" cy="304800"/>
            <a:chOff x="1248" y="3504"/>
            <a:chExt cx="190" cy="192"/>
          </a:xfrm>
        </p:grpSpPr>
        <p:sp>
          <p:nvSpPr>
            <p:cNvPr id="15463" name="Oval 10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64" name="Oval 10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65" name="Oval 10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66" name="Oval 10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5434" name="Group 106"/>
          <p:cNvGrpSpPr>
            <a:grpSpLocks/>
          </p:cNvGrpSpPr>
          <p:nvPr/>
        </p:nvGrpSpPr>
        <p:grpSpPr bwMode="auto">
          <a:xfrm>
            <a:off x="1438758" y="3716338"/>
            <a:ext cx="301573" cy="304800"/>
            <a:chOff x="1248" y="3504"/>
            <a:chExt cx="190" cy="192"/>
          </a:xfrm>
        </p:grpSpPr>
        <p:sp>
          <p:nvSpPr>
            <p:cNvPr id="15459" name="Oval 10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60" name="Oval 10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61" name="Oval 10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62" name="Oval 11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5435" name="Group 111"/>
          <p:cNvGrpSpPr>
            <a:grpSpLocks/>
          </p:cNvGrpSpPr>
          <p:nvPr/>
        </p:nvGrpSpPr>
        <p:grpSpPr bwMode="auto">
          <a:xfrm>
            <a:off x="5787021" y="3716338"/>
            <a:ext cx="303160" cy="304800"/>
            <a:chOff x="1248" y="3504"/>
            <a:chExt cx="190" cy="192"/>
          </a:xfrm>
        </p:grpSpPr>
        <p:sp>
          <p:nvSpPr>
            <p:cNvPr id="15455" name="Oval 11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56" name="Oval 11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57" name="Oval 11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58" name="Oval 11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5436" name="Group 116"/>
          <p:cNvGrpSpPr>
            <a:grpSpLocks/>
          </p:cNvGrpSpPr>
          <p:nvPr/>
        </p:nvGrpSpPr>
        <p:grpSpPr bwMode="auto">
          <a:xfrm>
            <a:off x="3620460" y="3716338"/>
            <a:ext cx="299985" cy="304800"/>
            <a:chOff x="1248" y="3504"/>
            <a:chExt cx="190" cy="192"/>
          </a:xfrm>
        </p:grpSpPr>
        <p:sp>
          <p:nvSpPr>
            <p:cNvPr id="15451" name="Oval 11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52" name="Oval 11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53" name="Oval 11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54" name="Oval 12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5437" name="Group 121"/>
          <p:cNvGrpSpPr>
            <a:grpSpLocks/>
          </p:cNvGrpSpPr>
          <p:nvPr/>
        </p:nvGrpSpPr>
        <p:grpSpPr bwMode="auto">
          <a:xfrm>
            <a:off x="8032943" y="3716338"/>
            <a:ext cx="299985" cy="304800"/>
            <a:chOff x="1248" y="3504"/>
            <a:chExt cx="190" cy="192"/>
          </a:xfrm>
        </p:grpSpPr>
        <p:sp>
          <p:nvSpPr>
            <p:cNvPr id="15447" name="Oval 12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48" name="Oval 12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49" name="Oval 12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450" name="Oval 12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5438" name="Text Box 126"/>
          <p:cNvSpPr txBox="1">
            <a:spLocks noChangeArrowheads="1"/>
          </p:cNvSpPr>
          <p:nvPr/>
        </p:nvSpPr>
        <p:spPr bwMode="auto">
          <a:xfrm>
            <a:off x="4372804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5440" name="Rectangle 128"/>
          <p:cNvSpPr>
            <a:spLocks noChangeArrowheads="1"/>
          </p:cNvSpPr>
          <p:nvPr/>
        </p:nvSpPr>
        <p:spPr bwMode="auto">
          <a:xfrm>
            <a:off x="5409261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5441" name="Rectangle 129"/>
          <p:cNvSpPr>
            <a:spLocks noChangeArrowheads="1"/>
          </p:cNvSpPr>
          <p:nvPr/>
        </p:nvSpPr>
        <p:spPr bwMode="auto">
          <a:xfrm>
            <a:off x="4596602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431234" name="Rectangle 130"/>
          <p:cNvSpPr>
            <a:spLocks noChangeArrowheads="1"/>
          </p:cNvSpPr>
          <p:nvPr/>
        </p:nvSpPr>
        <p:spPr bwMode="auto">
          <a:xfrm>
            <a:off x="4629934" y="1970089"/>
            <a:ext cx="265066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15443" name="Rectangle 131"/>
          <p:cNvSpPr>
            <a:spLocks noChangeArrowheads="1"/>
          </p:cNvSpPr>
          <p:nvPr/>
        </p:nvSpPr>
        <p:spPr bwMode="auto">
          <a:xfrm>
            <a:off x="5442593" y="19700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5444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5445" name="Text Box 246"/>
          <p:cNvSpPr txBox="1">
            <a:spLocks noChangeArrowheads="1"/>
          </p:cNvSpPr>
          <p:nvPr/>
        </p:nvSpPr>
        <p:spPr bwMode="auto">
          <a:xfrm>
            <a:off x="3276031" y="1504950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lung</a:t>
            </a:r>
          </a:p>
        </p:txBody>
      </p:sp>
      <p:sp>
        <p:nvSpPr>
          <p:cNvPr id="15446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Woche 1</a:t>
            </a:r>
          </a:p>
        </p:txBody>
      </p:sp>
      <p:sp>
        <p:nvSpPr>
          <p:cNvPr id="136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7" name="Text Box 246"/>
          <p:cNvSpPr txBox="1">
            <a:spLocks noChangeArrowheads="1"/>
          </p:cNvSpPr>
          <p:nvPr/>
        </p:nvSpPr>
        <p:spPr bwMode="auto">
          <a:xfrm>
            <a:off x="5105307" y="1480344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8" name="Rectangle 5"/>
          <p:cNvSpPr>
            <a:spLocks noChangeArrowheads="1"/>
          </p:cNvSpPr>
          <p:nvPr/>
        </p:nvSpPr>
        <p:spPr bwMode="auto">
          <a:xfrm>
            <a:off x="1549132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9" name="Rectangle 8"/>
          <p:cNvSpPr>
            <a:spLocks noChangeArrowheads="1"/>
          </p:cNvSpPr>
          <p:nvPr/>
        </p:nvSpPr>
        <p:spPr bwMode="auto">
          <a:xfrm>
            <a:off x="1550719" y="1995489"/>
            <a:ext cx="268241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40" name="Rectangle 13"/>
          <p:cNvSpPr>
            <a:spLocks noChangeArrowheads="1"/>
          </p:cNvSpPr>
          <p:nvPr/>
        </p:nvSpPr>
        <p:spPr bwMode="auto">
          <a:xfrm>
            <a:off x="1517387" y="1958976"/>
            <a:ext cx="334904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2" name="Rectangle 66"/>
          <p:cNvSpPr>
            <a:spLocks noChangeArrowheads="1"/>
          </p:cNvSpPr>
          <p:nvPr/>
        </p:nvSpPr>
        <p:spPr bwMode="auto">
          <a:xfrm>
            <a:off x="2670566" y="195897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4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1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sp>
        <p:nvSpPr>
          <p:cNvPr id="135" name="Rechteck 134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15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07257 -0.0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1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7101 -0.02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1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07239 -0.02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1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6111  E" pathEditMode="relative" ptsTypes="">
                                      <p:cBhvr>
                                        <p:cTn id="12" dur="2000" fill="hold"/>
                                        <p:tgtEl>
                                          <p:spTgt spid="431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3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31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31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1" grpId="0" animBg="1"/>
      <p:bldP spid="431113" grpId="0" animBg="1"/>
      <p:bldP spid="431171" grpId="0" animBg="1"/>
      <p:bldP spid="4312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84" y="264272"/>
            <a:ext cx="8491650" cy="338554"/>
          </a:xfrm>
        </p:spPr>
        <p:txBody>
          <a:bodyPr/>
          <a:lstStyle/>
          <a:p>
            <a:r>
              <a:rPr lang="en-US" altLang="de-DE" dirty="0" err="1"/>
              <a:t>Spielschritt</a:t>
            </a:r>
            <a:r>
              <a:rPr lang="en-US" altLang="de-DE" dirty="0"/>
              <a:t> 5: </a:t>
            </a:r>
            <a:r>
              <a:rPr lang="en-US" altLang="de-DE" dirty="0" err="1"/>
              <a:t>Spielprotokoll</a:t>
            </a:r>
            <a:r>
              <a:rPr lang="en-US" altLang="de-DE" dirty="0"/>
              <a:t> </a:t>
            </a:r>
            <a:r>
              <a:rPr lang="en-US" altLang="de-DE" dirty="0" err="1"/>
              <a:t>ausfüllen</a:t>
            </a:r>
            <a:endParaRPr lang="en-US" altLang="de-DE" dirty="0"/>
          </a:p>
        </p:txBody>
      </p:sp>
      <p:sp>
        <p:nvSpPr>
          <p:cNvPr id="16390" name="Text Box 146"/>
          <p:cNvSpPr txBox="1">
            <a:spLocks noChangeArrowheads="1"/>
          </p:cNvSpPr>
          <p:nvPr/>
        </p:nvSpPr>
        <p:spPr bwMode="auto">
          <a:xfrm>
            <a:off x="1780866" y="4905375"/>
            <a:ext cx="6798082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tabLst>
                <a:tab pos="1162050" algn="l"/>
              </a:tabLst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tabLst>
                <a:tab pos="1162050" algn="l"/>
              </a:tabLst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tabLst>
                <a:tab pos="1162050" algn="l"/>
              </a:tabLst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1162050" algn="l"/>
              </a:tabLst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1162050" algn="l"/>
              </a:tabLst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2050" algn="l"/>
              </a:tabLst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2050" algn="l"/>
              </a:tabLst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2050" algn="l"/>
              </a:tabLst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2050" algn="l"/>
              </a:tabLst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600" dirty="0">
                <a:latin typeface="+mn-lt"/>
              </a:rPr>
              <a:t>Notiert Lagerbestand oder Rückstand auf Spielprotokoll </a:t>
            </a:r>
            <a:r>
              <a:rPr lang="de-CH" altLang="de-DE" sz="1600" dirty="0">
                <a:latin typeface="+mn-lt"/>
                <a:sym typeface="Wingdings" pitchFamily="2" charset="2"/>
              </a:rPr>
              <a:t> </a:t>
            </a:r>
            <a:r>
              <a:rPr lang="de-CH" altLang="de-DE" sz="1800" b="1" dirty="0">
                <a:solidFill>
                  <a:srgbClr val="C50E1F"/>
                </a:solidFill>
                <a:latin typeface="+mn-lt"/>
                <a:sym typeface="Wingdings" pitchFamily="2" charset="2"/>
              </a:rPr>
              <a:t>Geheim halten!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600" dirty="0">
                <a:latin typeface="+mn-lt"/>
              </a:rPr>
              <a:t>Rückstand: 	Rückstand Vorwoche + Neue Bestellungen = Offene Lieferungen</a:t>
            </a:r>
            <a:br>
              <a:rPr lang="de-CH" altLang="de-DE" sz="1600" dirty="0">
                <a:latin typeface="+mn-lt"/>
              </a:rPr>
            </a:br>
            <a:r>
              <a:rPr lang="de-CH" altLang="de-DE" sz="1600" dirty="0">
                <a:latin typeface="+mn-lt"/>
              </a:rPr>
              <a:t>	Offene Lieferungen – Ausliefermenge = Neuer Rückstand</a:t>
            </a:r>
          </a:p>
        </p:txBody>
      </p:sp>
      <p:sp>
        <p:nvSpPr>
          <p:cNvPr id="16391" name="Rectangle 149"/>
          <p:cNvSpPr>
            <a:spLocks noChangeArrowheads="1"/>
          </p:cNvSpPr>
          <p:nvPr/>
        </p:nvSpPr>
        <p:spPr bwMode="auto">
          <a:xfrm>
            <a:off x="1549131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392" name="Rectangle 151"/>
          <p:cNvSpPr>
            <a:spLocks noChangeArrowheads="1"/>
          </p:cNvSpPr>
          <p:nvPr/>
        </p:nvSpPr>
        <p:spPr bwMode="auto">
          <a:xfrm>
            <a:off x="726948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393" name="Rectangle 153"/>
          <p:cNvSpPr>
            <a:spLocks noChangeArrowheads="1"/>
          </p:cNvSpPr>
          <p:nvPr/>
        </p:nvSpPr>
        <p:spPr bwMode="auto">
          <a:xfrm>
            <a:off x="1552305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394" name="Rectangle 156"/>
          <p:cNvSpPr>
            <a:spLocks noChangeArrowheads="1"/>
          </p:cNvSpPr>
          <p:nvPr/>
        </p:nvSpPr>
        <p:spPr bwMode="auto">
          <a:xfrm>
            <a:off x="726790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395" name="Rectangle 157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6396" name="Rectangle 159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6397" name="Rectangle 160"/>
          <p:cNvSpPr>
            <a:spLocks noChangeArrowheads="1"/>
          </p:cNvSpPr>
          <p:nvPr/>
        </p:nvSpPr>
        <p:spPr bwMode="auto">
          <a:xfrm>
            <a:off x="1517387" y="1958976"/>
            <a:ext cx="334905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6398" name="Rectangle 161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399" name="Rectangle 162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00" name="Rectangle 163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01" name="Rectangle 164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02" name="Rectangle 165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03" name="Rectangle 166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04" name="Rectangle 167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05" name="Rectangle 168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06" name="Rectangle 169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07" name="Rectangle 170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6408" name="Text Box 172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6410" name="Text Box 174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6411" name="Text Box 175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6412" name="Text Box 176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6413" name="Text Box 177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6414" name="Text Box 178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Einzelhändler</a:t>
            </a:r>
          </a:p>
        </p:txBody>
      </p:sp>
      <p:sp>
        <p:nvSpPr>
          <p:cNvPr id="16415" name="Text Box 179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6416" name="Text Box 180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6417" name="Group 181"/>
          <p:cNvGrpSpPr>
            <a:grpSpLocks/>
          </p:cNvGrpSpPr>
          <p:nvPr/>
        </p:nvGrpSpPr>
        <p:grpSpPr bwMode="auto">
          <a:xfrm>
            <a:off x="1441200" y="3716338"/>
            <a:ext cx="299986" cy="304800"/>
            <a:chOff x="1248" y="3504"/>
            <a:chExt cx="190" cy="192"/>
          </a:xfrm>
        </p:grpSpPr>
        <p:sp>
          <p:nvSpPr>
            <p:cNvPr id="16507" name="Oval 18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08" name="Oval 18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09" name="Oval 18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10" name="Oval 18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6418" name="Group 186"/>
          <p:cNvGrpSpPr>
            <a:grpSpLocks/>
          </p:cNvGrpSpPr>
          <p:nvPr/>
        </p:nvGrpSpPr>
        <p:grpSpPr bwMode="auto">
          <a:xfrm>
            <a:off x="2052282" y="3716338"/>
            <a:ext cx="303159" cy="304800"/>
            <a:chOff x="1248" y="3504"/>
            <a:chExt cx="190" cy="192"/>
          </a:xfrm>
        </p:grpSpPr>
        <p:sp>
          <p:nvSpPr>
            <p:cNvPr id="16503" name="Oval 18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04" name="Oval 18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05" name="Oval 18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06" name="Oval 19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6419" name="Group 191"/>
          <p:cNvGrpSpPr>
            <a:grpSpLocks/>
          </p:cNvGrpSpPr>
          <p:nvPr/>
        </p:nvGrpSpPr>
        <p:grpSpPr bwMode="auto">
          <a:xfrm>
            <a:off x="5788608" y="3716338"/>
            <a:ext cx="298398" cy="304800"/>
            <a:chOff x="1248" y="3504"/>
            <a:chExt cx="190" cy="192"/>
          </a:xfrm>
        </p:grpSpPr>
        <p:sp>
          <p:nvSpPr>
            <p:cNvPr id="16499" name="Oval 19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00" name="Oval 19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01" name="Oval 19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502" name="Oval 19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6420" name="Group 196"/>
          <p:cNvGrpSpPr>
            <a:grpSpLocks/>
          </p:cNvGrpSpPr>
          <p:nvPr/>
        </p:nvGrpSpPr>
        <p:grpSpPr bwMode="auto">
          <a:xfrm>
            <a:off x="6391753" y="3716338"/>
            <a:ext cx="303159" cy="304800"/>
            <a:chOff x="1248" y="3504"/>
            <a:chExt cx="190" cy="192"/>
          </a:xfrm>
        </p:grpSpPr>
        <p:sp>
          <p:nvSpPr>
            <p:cNvPr id="16495" name="Oval 19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96" name="Oval 19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97" name="Oval 19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98" name="Oval 20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6421" name="Group 201"/>
          <p:cNvGrpSpPr>
            <a:grpSpLocks/>
          </p:cNvGrpSpPr>
          <p:nvPr/>
        </p:nvGrpSpPr>
        <p:grpSpPr bwMode="auto">
          <a:xfrm>
            <a:off x="8032943" y="3716338"/>
            <a:ext cx="299985" cy="304800"/>
            <a:chOff x="1248" y="3504"/>
            <a:chExt cx="190" cy="192"/>
          </a:xfrm>
        </p:grpSpPr>
        <p:sp>
          <p:nvSpPr>
            <p:cNvPr id="16491" name="Oval 20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92" name="Oval 20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93" name="Oval 20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94" name="Oval 20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6422" name="Text Box 211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6423" name="Text Box 212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6424" name="Text Box 213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6425" name="Text Box 214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6427" name="Text Box 217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6428" name="Text Box 218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6429" name="Line 219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30" name="Line 220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31" name="Line 221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32" name="Line 222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33" name="Line 223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34" name="Line 224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35" name="Line 225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36" name="Text Box 226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6437" name="Text Box 227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6438" name="Rectangle 228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39" name="Text Box 229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6440" name="Text Box 230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6441" name="Text Box 231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grpSp>
        <p:nvGrpSpPr>
          <p:cNvPr id="16442" name="Group 232"/>
          <p:cNvGrpSpPr>
            <a:grpSpLocks/>
          </p:cNvGrpSpPr>
          <p:nvPr/>
        </p:nvGrpSpPr>
        <p:grpSpPr bwMode="auto">
          <a:xfrm>
            <a:off x="4226779" y="3716338"/>
            <a:ext cx="298398" cy="304800"/>
            <a:chOff x="1248" y="3504"/>
            <a:chExt cx="190" cy="192"/>
          </a:xfrm>
        </p:grpSpPr>
        <p:sp>
          <p:nvSpPr>
            <p:cNvPr id="16487" name="Oval 233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88" name="Oval 234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89" name="Oval 235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90" name="Oval 236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6443" name="Text Box 237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6444" name="Line 239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45" name="Rectangle 241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46" name="Rectangle 242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6447" name="Group 243"/>
          <p:cNvGrpSpPr>
            <a:grpSpLocks/>
          </p:cNvGrpSpPr>
          <p:nvPr/>
        </p:nvGrpSpPr>
        <p:grpSpPr bwMode="auto">
          <a:xfrm>
            <a:off x="3610936" y="3716338"/>
            <a:ext cx="303159" cy="304800"/>
            <a:chOff x="1248" y="3504"/>
            <a:chExt cx="190" cy="192"/>
          </a:xfrm>
        </p:grpSpPr>
        <p:sp>
          <p:nvSpPr>
            <p:cNvPr id="16483" name="Oval 244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84" name="Oval 245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85" name="Oval 246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86" name="Oval 247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6448" name="Rectangle 248"/>
          <p:cNvSpPr>
            <a:spLocks noChangeArrowheads="1"/>
          </p:cNvSpPr>
          <p:nvPr/>
        </p:nvSpPr>
        <p:spPr bwMode="auto">
          <a:xfrm>
            <a:off x="3541099" y="1958976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6450" name="Rectangle 251"/>
          <p:cNvSpPr>
            <a:spLocks noChangeArrowheads="1"/>
          </p:cNvSpPr>
          <p:nvPr/>
        </p:nvSpPr>
        <p:spPr bwMode="auto">
          <a:xfrm>
            <a:off x="357442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6453" name="Group 262"/>
          <p:cNvGrpSpPr>
            <a:grpSpLocks/>
          </p:cNvGrpSpPr>
          <p:nvPr/>
        </p:nvGrpSpPr>
        <p:grpSpPr bwMode="auto">
          <a:xfrm>
            <a:off x="5072769" y="3846513"/>
            <a:ext cx="301573" cy="304800"/>
            <a:chOff x="1248" y="3504"/>
            <a:chExt cx="190" cy="192"/>
          </a:xfrm>
        </p:grpSpPr>
        <p:sp>
          <p:nvSpPr>
            <p:cNvPr id="16471" name="Oval 263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72" name="Oval 264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73" name="Oval 265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74" name="Oval 266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6454" name="Group 267"/>
          <p:cNvGrpSpPr>
            <a:grpSpLocks/>
          </p:cNvGrpSpPr>
          <p:nvPr/>
        </p:nvGrpSpPr>
        <p:grpSpPr bwMode="auto">
          <a:xfrm>
            <a:off x="7245680" y="3846513"/>
            <a:ext cx="301573" cy="304800"/>
            <a:chOff x="1248" y="3504"/>
            <a:chExt cx="190" cy="192"/>
          </a:xfrm>
        </p:grpSpPr>
        <p:sp>
          <p:nvSpPr>
            <p:cNvPr id="16467" name="Oval 268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68" name="Oval 269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69" name="Oval 270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6470" name="Oval 271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6455" name="Rectangle 275"/>
          <p:cNvSpPr>
            <a:spLocks noChangeArrowheads="1"/>
          </p:cNvSpPr>
          <p:nvPr/>
        </p:nvSpPr>
        <p:spPr bwMode="auto">
          <a:xfrm>
            <a:off x="7271563" y="2704584"/>
            <a:ext cx="184730" cy="369332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57" name="Text Box 279"/>
          <p:cNvSpPr txBox="1">
            <a:spLocks noChangeArrowheads="1"/>
          </p:cNvSpPr>
          <p:nvPr/>
        </p:nvSpPr>
        <p:spPr bwMode="auto">
          <a:xfrm>
            <a:off x="4372804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6458" name="Rectangle 280"/>
          <p:cNvSpPr>
            <a:spLocks noChangeArrowheads="1"/>
          </p:cNvSpPr>
          <p:nvPr/>
        </p:nvSpPr>
        <p:spPr bwMode="auto">
          <a:xfrm>
            <a:off x="5409261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6459" name="Rectangle 281"/>
          <p:cNvSpPr>
            <a:spLocks noChangeArrowheads="1"/>
          </p:cNvSpPr>
          <p:nvPr/>
        </p:nvSpPr>
        <p:spPr bwMode="auto">
          <a:xfrm>
            <a:off x="4596602" y="19335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6460" name="Rectangle 283"/>
          <p:cNvSpPr>
            <a:spLocks noChangeArrowheads="1"/>
          </p:cNvSpPr>
          <p:nvPr/>
        </p:nvSpPr>
        <p:spPr bwMode="auto">
          <a:xfrm>
            <a:off x="5442593" y="19700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61" name="Oval 284"/>
          <p:cNvSpPr>
            <a:spLocks noChangeArrowheads="1"/>
          </p:cNvSpPr>
          <p:nvPr/>
        </p:nvSpPr>
        <p:spPr bwMode="auto">
          <a:xfrm>
            <a:off x="3774419" y="2448600"/>
            <a:ext cx="1728488" cy="519351"/>
          </a:xfrm>
          <a:prstGeom prst="ellipse">
            <a:avLst/>
          </a:prstGeom>
          <a:noFill/>
          <a:ln w="31750" algn="ctr">
            <a:solidFill>
              <a:srgbClr val="C50E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6462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6463" name="Text Box 246"/>
          <p:cNvSpPr txBox="1">
            <a:spLocks noChangeArrowheads="1"/>
          </p:cNvSpPr>
          <p:nvPr/>
        </p:nvSpPr>
        <p:spPr bwMode="auto">
          <a:xfrm>
            <a:off x="3276031" y="1504950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lung</a:t>
            </a:r>
          </a:p>
        </p:txBody>
      </p:sp>
      <p:sp>
        <p:nvSpPr>
          <p:cNvPr id="16464" name="Line 62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6466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Woche 1</a:t>
            </a:r>
          </a:p>
        </p:txBody>
      </p:sp>
      <p:sp>
        <p:nvSpPr>
          <p:cNvPr id="128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29" name="Rectangle 66"/>
          <p:cNvSpPr>
            <a:spLocks noChangeArrowheads="1"/>
          </p:cNvSpPr>
          <p:nvPr/>
        </p:nvSpPr>
        <p:spPr bwMode="auto">
          <a:xfrm>
            <a:off x="2670566" y="195897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" name="AutoShape 4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44" name="Group 101"/>
          <p:cNvGrpSpPr>
            <a:grpSpLocks/>
          </p:cNvGrpSpPr>
          <p:nvPr/>
        </p:nvGrpSpPr>
        <p:grpSpPr bwMode="auto">
          <a:xfrm>
            <a:off x="730123" y="3846513"/>
            <a:ext cx="299986" cy="304800"/>
            <a:chOff x="1248" y="3504"/>
            <a:chExt cx="190" cy="192"/>
          </a:xfrm>
        </p:grpSpPr>
        <p:sp>
          <p:nvSpPr>
            <p:cNvPr id="145" name="Oval 10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6" name="Oval 10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7" name="Oval 10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48" name="Oval 10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49" name="Group 106"/>
          <p:cNvGrpSpPr>
            <a:grpSpLocks/>
          </p:cNvGrpSpPr>
          <p:nvPr/>
        </p:nvGrpSpPr>
        <p:grpSpPr bwMode="auto">
          <a:xfrm>
            <a:off x="2903034" y="3846513"/>
            <a:ext cx="299985" cy="304800"/>
            <a:chOff x="1248" y="3504"/>
            <a:chExt cx="190" cy="192"/>
          </a:xfrm>
        </p:grpSpPr>
        <p:sp>
          <p:nvSpPr>
            <p:cNvPr id="150" name="Oval 10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1" name="Oval 10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2" name="Oval 10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53" name="Oval 11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34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5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3676355" y="1345224"/>
            <a:ext cx="3953433" cy="3366477"/>
            <a:chOff x="3676993" y="1345223"/>
            <a:chExt cx="3954120" cy="3366477"/>
          </a:xfrm>
        </p:grpSpPr>
        <p:pic>
          <p:nvPicPr>
            <p:cNvPr id="16465" name="Picture 28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" t="3069" r="20186" b="27259"/>
            <a:stretch/>
          </p:blipFill>
          <p:spPr bwMode="auto">
            <a:xfrm>
              <a:off x="3676993" y="1345223"/>
              <a:ext cx="3954120" cy="3366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hteck 1"/>
            <p:cNvSpPr/>
            <p:nvPr/>
          </p:nvSpPr>
          <p:spPr bwMode="auto">
            <a:xfrm>
              <a:off x="4654709" y="2664778"/>
              <a:ext cx="138906" cy="11271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0" name="Rechteck 129"/>
            <p:cNvSpPr/>
            <p:nvPr/>
          </p:nvSpPr>
          <p:spPr bwMode="auto">
            <a:xfrm>
              <a:off x="5232956" y="2678113"/>
              <a:ext cx="138906" cy="11271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1" name="Rechteck 130"/>
            <p:cNvSpPr/>
            <p:nvPr/>
          </p:nvSpPr>
          <p:spPr bwMode="auto">
            <a:xfrm>
              <a:off x="4433888" y="2636912"/>
              <a:ext cx="138906" cy="11271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</a:rPr>
                <a:t>4</a:t>
              </a:r>
            </a:p>
          </p:txBody>
        </p:sp>
        <p:sp>
          <p:nvSpPr>
            <p:cNvPr id="132" name="Rechteck 131"/>
            <p:cNvSpPr/>
            <p:nvPr/>
          </p:nvSpPr>
          <p:spPr bwMode="auto">
            <a:xfrm>
              <a:off x="5027702" y="2636912"/>
              <a:ext cx="138906" cy="11271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</a:rPr>
                <a:t>0</a:t>
              </a:r>
            </a:p>
          </p:txBody>
        </p:sp>
      </p:grpSp>
      <p:sp>
        <p:nvSpPr>
          <p:cNvPr id="136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sp>
        <p:nvSpPr>
          <p:cNvPr id="137" name="Rechteck 136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16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1552305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84" y="264272"/>
            <a:ext cx="8491650" cy="338554"/>
          </a:xfrm>
        </p:spPr>
        <p:txBody>
          <a:bodyPr/>
          <a:lstStyle/>
          <a:p>
            <a:r>
              <a:rPr lang="en-US" altLang="de-DE" dirty="0" err="1"/>
              <a:t>Spielschritt</a:t>
            </a:r>
            <a:r>
              <a:rPr lang="en-US" altLang="de-DE" dirty="0"/>
              <a:t> 6: </a:t>
            </a:r>
            <a:r>
              <a:rPr lang="en-US" altLang="de-DE" dirty="0" err="1"/>
              <a:t>Bestellungen</a:t>
            </a:r>
            <a:r>
              <a:rPr lang="en-US" altLang="de-DE" dirty="0"/>
              <a:t> </a:t>
            </a:r>
            <a:r>
              <a:rPr lang="en-US" altLang="de-DE" dirty="0" err="1"/>
              <a:t>weitergeben</a:t>
            </a:r>
            <a:endParaRPr lang="en-US" altLang="de-DE" dirty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1781451" y="5067776"/>
            <a:ext cx="6798082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latin typeface="+mn-lt"/>
              </a:rPr>
              <a:t>Bestellzettel in Auftragseingang ziehen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726948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726790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latin typeface="+mn-lt"/>
            </a:endParaRP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1517387" y="1958976"/>
            <a:ext cx="334905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Einzelhändler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441200" y="3716338"/>
            <a:ext cx="299986" cy="304800"/>
            <a:chOff x="1248" y="3504"/>
            <a:chExt cx="190" cy="192"/>
          </a:xfrm>
        </p:grpSpPr>
        <p:sp>
          <p:nvSpPr>
            <p:cNvPr id="17529" name="Oval 33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30" name="Oval 34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31" name="Oval 35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32" name="Oval 36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7441" name="Group 37"/>
          <p:cNvGrpSpPr>
            <a:grpSpLocks/>
          </p:cNvGrpSpPr>
          <p:nvPr/>
        </p:nvGrpSpPr>
        <p:grpSpPr bwMode="auto">
          <a:xfrm>
            <a:off x="2052282" y="3716338"/>
            <a:ext cx="303159" cy="304800"/>
            <a:chOff x="1248" y="3504"/>
            <a:chExt cx="190" cy="192"/>
          </a:xfrm>
        </p:grpSpPr>
        <p:sp>
          <p:nvSpPr>
            <p:cNvPr id="17525" name="Oval 38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26" name="Oval 39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27" name="Oval 40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28" name="Oval 41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7442" name="Group 42"/>
          <p:cNvGrpSpPr>
            <a:grpSpLocks/>
          </p:cNvGrpSpPr>
          <p:nvPr/>
        </p:nvGrpSpPr>
        <p:grpSpPr bwMode="auto">
          <a:xfrm>
            <a:off x="5788608" y="3716338"/>
            <a:ext cx="298398" cy="304800"/>
            <a:chOff x="1248" y="3504"/>
            <a:chExt cx="190" cy="192"/>
          </a:xfrm>
        </p:grpSpPr>
        <p:sp>
          <p:nvSpPr>
            <p:cNvPr id="17521" name="Oval 43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22" name="Oval 44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23" name="Oval 45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24" name="Oval 46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7443" name="Group 47"/>
          <p:cNvGrpSpPr>
            <a:grpSpLocks/>
          </p:cNvGrpSpPr>
          <p:nvPr/>
        </p:nvGrpSpPr>
        <p:grpSpPr bwMode="auto">
          <a:xfrm>
            <a:off x="6391753" y="3716338"/>
            <a:ext cx="303159" cy="304800"/>
            <a:chOff x="1248" y="3504"/>
            <a:chExt cx="190" cy="192"/>
          </a:xfrm>
        </p:grpSpPr>
        <p:sp>
          <p:nvSpPr>
            <p:cNvPr id="17517" name="Oval 48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18" name="Oval 49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19" name="Oval 50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20" name="Oval 51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7444" name="Group 52"/>
          <p:cNvGrpSpPr>
            <a:grpSpLocks/>
          </p:cNvGrpSpPr>
          <p:nvPr/>
        </p:nvGrpSpPr>
        <p:grpSpPr bwMode="auto">
          <a:xfrm>
            <a:off x="8032943" y="3716338"/>
            <a:ext cx="299985" cy="304800"/>
            <a:chOff x="1248" y="3504"/>
            <a:chExt cx="190" cy="192"/>
          </a:xfrm>
        </p:grpSpPr>
        <p:sp>
          <p:nvSpPr>
            <p:cNvPr id="17513" name="Oval 53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14" name="Oval 54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15" name="Oval 55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16" name="Oval 56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7445" name="Text Box 62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7446" name="Text Box 63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7447" name="Text Box 64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7448" name="Text Box 65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7450" name="Text Box 67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7451" name="Text Box 68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7452" name="Line 69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53" name="Line 70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54" name="Line 71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55" name="Line 72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56" name="Line 73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57" name="Line 74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58" name="Line 75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59" name="Text Box 76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7460" name="Text Box 77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7461" name="Rectangle 78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62" name="Text Box 79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7463" name="Text Box 80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7464" name="Text Box 81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grpSp>
        <p:nvGrpSpPr>
          <p:cNvPr id="17465" name="Group 82"/>
          <p:cNvGrpSpPr>
            <a:grpSpLocks/>
          </p:cNvGrpSpPr>
          <p:nvPr/>
        </p:nvGrpSpPr>
        <p:grpSpPr bwMode="auto">
          <a:xfrm>
            <a:off x="4226779" y="3716338"/>
            <a:ext cx="298398" cy="304800"/>
            <a:chOff x="1248" y="3504"/>
            <a:chExt cx="190" cy="192"/>
          </a:xfrm>
        </p:grpSpPr>
        <p:sp>
          <p:nvSpPr>
            <p:cNvPr id="17509" name="Oval 83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10" name="Oval 84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11" name="Oval 85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12" name="Oval 86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7466" name="Text Box 87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7467" name="Line 89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68" name="Rectangle 91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69" name="Rectangle 92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7470" name="Group 93"/>
          <p:cNvGrpSpPr>
            <a:grpSpLocks/>
          </p:cNvGrpSpPr>
          <p:nvPr/>
        </p:nvGrpSpPr>
        <p:grpSpPr bwMode="auto">
          <a:xfrm>
            <a:off x="3610936" y="3716338"/>
            <a:ext cx="303159" cy="304800"/>
            <a:chOff x="1248" y="3504"/>
            <a:chExt cx="190" cy="192"/>
          </a:xfrm>
        </p:grpSpPr>
        <p:sp>
          <p:nvSpPr>
            <p:cNvPr id="17505" name="Oval 94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06" name="Oval 95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07" name="Oval 96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08" name="Oval 97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7471" name="Rectangle 98"/>
          <p:cNvSpPr>
            <a:spLocks noChangeArrowheads="1"/>
          </p:cNvSpPr>
          <p:nvPr/>
        </p:nvSpPr>
        <p:spPr bwMode="auto">
          <a:xfrm>
            <a:off x="3587127" y="1968501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432228" name="Rectangle 100"/>
          <p:cNvSpPr>
            <a:spLocks noChangeArrowheads="1"/>
          </p:cNvSpPr>
          <p:nvPr/>
        </p:nvSpPr>
        <p:spPr bwMode="auto">
          <a:xfrm>
            <a:off x="3620459" y="20050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7474" name="Group 101"/>
          <p:cNvGrpSpPr>
            <a:grpSpLocks/>
          </p:cNvGrpSpPr>
          <p:nvPr/>
        </p:nvGrpSpPr>
        <p:grpSpPr bwMode="auto">
          <a:xfrm>
            <a:off x="730123" y="3846513"/>
            <a:ext cx="299986" cy="304800"/>
            <a:chOff x="1248" y="3504"/>
            <a:chExt cx="190" cy="192"/>
          </a:xfrm>
        </p:grpSpPr>
        <p:sp>
          <p:nvSpPr>
            <p:cNvPr id="17501" name="Oval 10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02" name="Oval 10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03" name="Oval 10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04" name="Oval 10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7475" name="Group 106"/>
          <p:cNvGrpSpPr>
            <a:grpSpLocks/>
          </p:cNvGrpSpPr>
          <p:nvPr/>
        </p:nvGrpSpPr>
        <p:grpSpPr bwMode="auto">
          <a:xfrm>
            <a:off x="2903034" y="3846513"/>
            <a:ext cx="299985" cy="304800"/>
            <a:chOff x="1248" y="3504"/>
            <a:chExt cx="190" cy="192"/>
          </a:xfrm>
        </p:grpSpPr>
        <p:sp>
          <p:nvSpPr>
            <p:cNvPr id="17497" name="Oval 10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498" name="Oval 10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499" name="Oval 10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500" name="Oval 11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7476" name="Group 111"/>
          <p:cNvGrpSpPr>
            <a:grpSpLocks/>
          </p:cNvGrpSpPr>
          <p:nvPr/>
        </p:nvGrpSpPr>
        <p:grpSpPr bwMode="auto">
          <a:xfrm>
            <a:off x="5072769" y="3846513"/>
            <a:ext cx="301573" cy="304800"/>
            <a:chOff x="1248" y="3504"/>
            <a:chExt cx="190" cy="192"/>
          </a:xfrm>
        </p:grpSpPr>
        <p:sp>
          <p:nvSpPr>
            <p:cNvPr id="17493" name="Oval 11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494" name="Oval 11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495" name="Oval 11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496" name="Oval 11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7477" name="Group 116"/>
          <p:cNvGrpSpPr>
            <a:grpSpLocks/>
          </p:cNvGrpSpPr>
          <p:nvPr/>
        </p:nvGrpSpPr>
        <p:grpSpPr bwMode="auto">
          <a:xfrm>
            <a:off x="7245680" y="3846513"/>
            <a:ext cx="301573" cy="304800"/>
            <a:chOff x="1248" y="3504"/>
            <a:chExt cx="190" cy="192"/>
          </a:xfrm>
        </p:grpSpPr>
        <p:sp>
          <p:nvSpPr>
            <p:cNvPr id="17489" name="Oval 11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490" name="Oval 11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491" name="Oval 11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7492" name="Oval 12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7480" name="Text Box 124"/>
          <p:cNvSpPr txBox="1">
            <a:spLocks noChangeArrowheads="1"/>
          </p:cNvSpPr>
          <p:nvPr/>
        </p:nvSpPr>
        <p:spPr bwMode="auto">
          <a:xfrm>
            <a:off x="4314076" y="1488929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7481" name="Rectangle 125"/>
          <p:cNvSpPr>
            <a:spLocks noChangeArrowheads="1"/>
          </p:cNvSpPr>
          <p:nvPr/>
        </p:nvSpPr>
        <p:spPr bwMode="auto">
          <a:xfrm>
            <a:off x="5423548" y="1941513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7482" name="Rectangle 126"/>
          <p:cNvSpPr>
            <a:spLocks noChangeArrowheads="1"/>
          </p:cNvSpPr>
          <p:nvPr/>
        </p:nvSpPr>
        <p:spPr bwMode="auto">
          <a:xfrm>
            <a:off x="4590253" y="1941514"/>
            <a:ext cx="330143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432256" name="Rectangle 128"/>
          <p:cNvSpPr>
            <a:spLocks noChangeArrowheads="1"/>
          </p:cNvSpPr>
          <p:nvPr/>
        </p:nvSpPr>
        <p:spPr bwMode="auto">
          <a:xfrm>
            <a:off x="5456878" y="1978026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7485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7486" name="Text Box 246"/>
          <p:cNvSpPr txBox="1">
            <a:spLocks noChangeArrowheads="1"/>
          </p:cNvSpPr>
          <p:nvPr/>
        </p:nvSpPr>
        <p:spPr bwMode="auto">
          <a:xfrm>
            <a:off x="3276031" y="1504950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lung</a:t>
            </a:r>
          </a:p>
        </p:txBody>
      </p:sp>
      <p:sp>
        <p:nvSpPr>
          <p:cNvPr id="17487" name="Line 62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7488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+mn-lt"/>
              </a:rPr>
              <a:t>Woche 1</a:t>
            </a:r>
          </a:p>
        </p:txBody>
      </p:sp>
      <p:sp>
        <p:nvSpPr>
          <p:cNvPr id="126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27" name="Text Box 246"/>
          <p:cNvSpPr txBox="1">
            <a:spLocks noChangeArrowheads="1"/>
          </p:cNvSpPr>
          <p:nvPr/>
        </p:nvSpPr>
        <p:spPr bwMode="auto">
          <a:xfrm>
            <a:off x="5105307" y="1480344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28" name="Rectangle 66"/>
          <p:cNvSpPr>
            <a:spLocks noChangeArrowheads="1"/>
          </p:cNvSpPr>
          <p:nvPr/>
        </p:nvSpPr>
        <p:spPr bwMode="auto">
          <a:xfrm>
            <a:off x="2670566" y="195897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29" name="AutoShape 4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3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24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0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sp>
        <p:nvSpPr>
          <p:cNvPr id="125" name="Rechteck 124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17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2674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10938 -0.004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1092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5" grpId="0" animBg="1"/>
      <p:bldP spid="432228" grpId="0" animBg="1"/>
      <p:bldP spid="4322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2708221" y="199675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249284" y="264272"/>
            <a:ext cx="8491650" cy="338554"/>
          </a:xfrm>
        </p:spPr>
        <p:txBody>
          <a:bodyPr/>
          <a:lstStyle/>
          <a:p>
            <a:r>
              <a:rPr lang="en-US" altLang="de-DE" dirty="0" err="1"/>
              <a:t>Spielschritt</a:t>
            </a:r>
            <a:r>
              <a:rPr lang="en-US" altLang="de-DE" dirty="0"/>
              <a:t> 7: </a:t>
            </a:r>
            <a:r>
              <a:rPr lang="en-US" altLang="de-DE" dirty="0" err="1"/>
              <a:t>Rohmaterial</a:t>
            </a:r>
            <a:r>
              <a:rPr lang="en-US" altLang="de-DE" dirty="0"/>
              <a:t> </a:t>
            </a:r>
            <a:r>
              <a:rPr lang="en-US" altLang="de-DE" dirty="0" err="1"/>
              <a:t>besorgen</a:t>
            </a:r>
            <a:r>
              <a:rPr lang="en-US" altLang="de-DE" dirty="0"/>
              <a:t> (</a:t>
            </a:r>
            <a:r>
              <a:rPr lang="en-US" altLang="de-DE" dirty="0" err="1"/>
              <a:t>nur</a:t>
            </a:r>
            <a:r>
              <a:rPr lang="en-US" altLang="de-DE" dirty="0"/>
              <a:t> </a:t>
            </a:r>
            <a:r>
              <a:rPr lang="en-US" altLang="de-DE" dirty="0" err="1"/>
              <a:t>Fabrik</a:t>
            </a:r>
            <a:r>
              <a:rPr lang="en-US" altLang="de-DE" dirty="0"/>
              <a:t>)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785311" y="5047679"/>
            <a:ext cx="6798082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latin typeface="+mn-lt"/>
              </a:rPr>
              <a:t>Fabrik: Produktionsanforderung erfüllen &amp; Bestellung vernichten</a:t>
            </a: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7269487" y="1992314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727551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4</a:t>
            </a: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1517387" y="1958976"/>
            <a:ext cx="334905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49" name="Rectangle 15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50" name="Rectangle 16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52" name="Rectangle 18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53" name="Rectangle 19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8455" name="Text Box 22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8457" name="Text Box 24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8458" name="Text Box 25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8459" name="Text Box 26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8460" name="Text Box 27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8461" name="Text Box 28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Einzelhändler</a:t>
            </a:r>
          </a:p>
        </p:txBody>
      </p:sp>
      <p:sp>
        <p:nvSpPr>
          <p:cNvPr id="18462" name="Text Box 29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8463" name="Text Box 30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8464" name="Group 31"/>
          <p:cNvGrpSpPr>
            <a:grpSpLocks/>
          </p:cNvGrpSpPr>
          <p:nvPr/>
        </p:nvGrpSpPr>
        <p:grpSpPr bwMode="auto">
          <a:xfrm>
            <a:off x="1441200" y="3716338"/>
            <a:ext cx="299986" cy="304800"/>
            <a:chOff x="1248" y="3504"/>
            <a:chExt cx="190" cy="192"/>
          </a:xfrm>
        </p:grpSpPr>
        <p:sp>
          <p:nvSpPr>
            <p:cNvPr id="18559" name="Oval 3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60" name="Oval 3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61" name="Oval 3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62" name="Oval 3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8465" name="Group 36"/>
          <p:cNvGrpSpPr>
            <a:grpSpLocks/>
          </p:cNvGrpSpPr>
          <p:nvPr/>
        </p:nvGrpSpPr>
        <p:grpSpPr bwMode="auto">
          <a:xfrm>
            <a:off x="2052282" y="3716338"/>
            <a:ext cx="303159" cy="304800"/>
            <a:chOff x="1248" y="3504"/>
            <a:chExt cx="190" cy="192"/>
          </a:xfrm>
        </p:grpSpPr>
        <p:sp>
          <p:nvSpPr>
            <p:cNvPr id="18555" name="Oval 3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56" name="Oval 3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57" name="Oval 3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58" name="Oval 4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8466" name="Group 41"/>
          <p:cNvGrpSpPr>
            <a:grpSpLocks/>
          </p:cNvGrpSpPr>
          <p:nvPr/>
        </p:nvGrpSpPr>
        <p:grpSpPr bwMode="auto">
          <a:xfrm>
            <a:off x="5788608" y="3716338"/>
            <a:ext cx="298398" cy="304800"/>
            <a:chOff x="1248" y="3504"/>
            <a:chExt cx="190" cy="192"/>
          </a:xfrm>
        </p:grpSpPr>
        <p:sp>
          <p:nvSpPr>
            <p:cNvPr id="18551" name="Oval 4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52" name="Oval 4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53" name="Oval 4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54" name="Oval 4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8467" name="Group 46"/>
          <p:cNvGrpSpPr>
            <a:grpSpLocks/>
          </p:cNvGrpSpPr>
          <p:nvPr/>
        </p:nvGrpSpPr>
        <p:grpSpPr bwMode="auto">
          <a:xfrm>
            <a:off x="6391753" y="3716338"/>
            <a:ext cx="303159" cy="304800"/>
            <a:chOff x="1248" y="3504"/>
            <a:chExt cx="190" cy="192"/>
          </a:xfrm>
        </p:grpSpPr>
        <p:sp>
          <p:nvSpPr>
            <p:cNvPr id="18547" name="Oval 4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48" name="Oval 4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49" name="Oval 4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50" name="Oval 5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8468" name="Group 51"/>
          <p:cNvGrpSpPr>
            <a:grpSpLocks/>
          </p:cNvGrpSpPr>
          <p:nvPr/>
        </p:nvGrpSpPr>
        <p:grpSpPr bwMode="auto">
          <a:xfrm>
            <a:off x="8032943" y="3716338"/>
            <a:ext cx="299985" cy="304800"/>
            <a:chOff x="1248" y="3504"/>
            <a:chExt cx="190" cy="192"/>
          </a:xfrm>
        </p:grpSpPr>
        <p:sp>
          <p:nvSpPr>
            <p:cNvPr id="18543" name="Oval 5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44" name="Oval 5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45" name="Oval 5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46" name="Oval 5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433208" name="Group 56"/>
          <p:cNvGrpSpPr>
            <a:grpSpLocks/>
          </p:cNvGrpSpPr>
          <p:nvPr/>
        </p:nvGrpSpPr>
        <p:grpSpPr bwMode="auto">
          <a:xfrm>
            <a:off x="8032943" y="2611438"/>
            <a:ext cx="299985" cy="304800"/>
            <a:chOff x="1248" y="3504"/>
            <a:chExt cx="190" cy="192"/>
          </a:xfrm>
        </p:grpSpPr>
        <p:sp>
          <p:nvSpPr>
            <p:cNvPr id="18539" name="Oval 5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40" name="Oval 5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41" name="Oval 5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42" name="Oval 6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8470" name="Text Box 61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8471" name="Text Box 62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8472" name="Text Box 63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8473" name="Text Box 64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8475" name="Text Box 66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8476" name="Text Box 67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8477" name="Line 68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78" name="Line 69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79" name="Line 70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80" name="Line 71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81" name="Line 72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82" name="Line 73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83" name="Line 74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84" name="Text Box 75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8485" name="Text Box 76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8486" name="Rectangle 77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87" name="Text Box 78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8488" name="Text Box 79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8489" name="Text Box 80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grpSp>
        <p:nvGrpSpPr>
          <p:cNvPr id="18490" name="Group 81"/>
          <p:cNvGrpSpPr>
            <a:grpSpLocks/>
          </p:cNvGrpSpPr>
          <p:nvPr/>
        </p:nvGrpSpPr>
        <p:grpSpPr bwMode="auto">
          <a:xfrm>
            <a:off x="4226779" y="3716338"/>
            <a:ext cx="298398" cy="304800"/>
            <a:chOff x="1248" y="3504"/>
            <a:chExt cx="190" cy="192"/>
          </a:xfrm>
        </p:grpSpPr>
        <p:sp>
          <p:nvSpPr>
            <p:cNvPr id="18535" name="Oval 8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36" name="Oval 8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37" name="Oval 8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38" name="Oval 8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8491" name="Text Box 86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8492" name="Line 88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93" name="Line 89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8494" name="Rectangle 90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8495" name="Rectangle 91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8496" name="Group 92"/>
          <p:cNvGrpSpPr>
            <a:grpSpLocks/>
          </p:cNvGrpSpPr>
          <p:nvPr/>
        </p:nvGrpSpPr>
        <p:grpSpPr bwMode="auto">
          <a:xfrm>
            <a:off x="3610936" y="3716338"/>
            <a:ext cx="303159" cy="304800"/>
            <a:chOff x="1248" y="3504"/>
            <a:chExt cx="190" cy="192"/>
          </a:xfrm>
        </p:grpSpPr>
        <p:sp>
          <p:nvSpPr>
            <p:cNvPr id="18531" name="Oval 93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32" name="Oval 94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33" name="Oval 95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34" name="Oval 96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8500" name="Group 100"/>
          <p:cNvGrpSpPr>
            <a:grpSpLocks/>
          </p:cNvGrpSpPr>
          <p:nvPr/>
        </p:nvGrpSpPr>
        <p:grpSpPr bwMode="auto">
          <a:xfrm>
            <a:off x="730123" y="3846513"/>
            <a:ext cx="299986" cy="304800"/>
            <a:chOff x="1248" y="3504"/>
            <a:chExt cx="190" cy="192"/>
          </a:xfrm>
        </p:grpSpPr>
        <p:sp>
          <p:nvSpPr>
            <p:cNvPr id="18527" name="Oval 10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28" name="Oval 10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29" name="Oval 10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30" name="Oval 10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8501" name="Group 105"/>
          <p:cNvGrpSpPr>
            <a:grpSpLocks/>
          </p:cNvGrpSpPr>
          <p:nvPr/>
        </p:nvGrpSpPr>
        <p:grpSpPr bwMode="auto">
          <a:xfrm>
            <a:off x="2903034" y="3846513"/>
            <a:ext cx="299985" cy="304800"/>
            <a:chOff x="1248" y="3504"/>
            <a:chExt cx="190" cy="192"/>
          </a:xfrm>
        </p:grpSpPr>
        <p:sp>
          <p:nvSpPr>
            <p:cNvPr id="18523" name="Oval 10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24" name="Oval 10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25" name="Oval 10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26" name="Oval 10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8502" name="Group 110"/>
          <p:cNvGrpSpPr>
            <a:grpSpLocks/>
          </p:cNvGrpSpPr>
          <p:nvPr/>
        </p:nvGrpSpPr>
        <p:grpSpPr bwMode="auto">
          <a:xfrm>
            <a:off x="5072769" y="3846513"/>
            <a:ext cx="301573" cy="304800"/>
            <a:chOff x="1248" y="3504"/>
            <a:chExt cx="190" cy="192"/>
          </a:xfrm>
        </p:grpSpPr>
        <p:sp>
          <p:nvSpPr>
            <p:cNvPr id="18519" name="Oval 11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20" name="Oval 11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21" name="Oval 11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22" name="Oval 11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8503" name="Group 115"/>
          <p:cNvGrpSpPr>
            <a:grpSpLocks/>
          </p:cNvGrpSpPr>
          <p:nvPr/>
        </p:nvGrpSpPr>
        <p:grpSpPr bwMode="auto">
          <a:xfrm>
            <a:off x="7245680" y="3846513"/>
            <a:ext cx="301573" cy="304800"/>
            <a:chOff x="1248" y="3504"/>
            <a:chExt cx="190" cy="192"/>
          </a:xfrm>
        </p:grpSpPr>
        <p:sp>
          <p:nvSpPr>
            <p:cNvPr id="18515" name="Oval 11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16" name="Oval 11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17" name="Oval 11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8518" name="Oval 11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8509" name="Rectangle 125"/>
          <p:cNvSpPr>
            <a:spLocks noChangeArrowheads="1"/>
          </p:cNvSpPr>
          <p:nvPr/>
        </p:nvSpPr>
        <p:spPr bwMode="auto">
          <a:xfrm>
            <a:off x="6461908" y="199675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433279" name="Rectangle 127"/>
          <p:cNvSpPr>
            <a:spLocks noChangeArrowheads="1"/>
          </p:cNvSpPr>
          <p:nvPr/>
        </p:nvSpPr>
        <p:spPr bwMode="auto">
          <a:xfrm>
            <a:off x="7283138" y="199675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latin typeface="+mn-lt"/>
            </a:endParaRPr>
          </a:p>
        </p:txBody>
      </p:sp>
      <p:sp>
        <p:nvSpPr>
          <p:cNvPr id="18512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8513" name="Text Box 246"/>
          <p:cNvSpPr txBox="1">
            <a:spLocks noChangeArrowheads="1"/>
          </p:cNvSpPr>
          <p:nvPr/>
        </p:nvSpPr>
        <p:spPr bwMode="auto">
          <a:xfrm>
            <a:off x="3276031" y="1504950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lung</a:t>
            </a:r>
          </a:p>
        </p:txBody>
      </p:sp>
      <p:sp>
        <p:nvSpPr>
          <p:cNvPr id="18514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Woche 1</a:t>
            </a:r>
          </a:p>
        </p:txBody>
      </p:sp>
      <p:sp>
        <p:nvSpPr>
          <p:cNvPr id="132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5" name="Text Box 124"/>
          <p:cNvSpPr txBox="1">
            <a:spLocks noChangeArrowheads="1"/>
          </p:cNvSpPr>
          <p:nvPr/>
        </p:nvSpPr>
        <p:spPr bwMode="auto">
          <a:xfrm>
            <a:off x="4314076" y="1488929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36" name="Rectangle 125"/>
          <p:cNvSpPr>
            <a:spLocks noChangeArrowheads="1"/>
          </p:cNvSpPr>
          <p:nvPr/>
        </p:nvSpPr>
        <p:spPr bwMode="auto">
          <a:xfrm>
            <a:off x="5423548" y="1941513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7" name="Rectangle 126"/>
          <p:cNvSpPr>
            <a:spLocks noChangeArrowheads="1"/>
          </p:cNvSpPr>
          <p:nvPr/>
        </p:nvSpPr>
        <p:spPr bwMode="auto">
          <a:xfrm>
            <a:off x="4590253" y="1941514"/>
            <a:ext cx="330143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8" name="Rectangle 128"/>
          <p:cNvSpPr>
            <a:spLocks noChangeArrowheads="1"/>
          </p:cNvSpPr>
          <p:nvPr/>
        </p:nvSpPr>
        <p:spPr bwMode="auto">
          <a:xfrm>
            <a:off x="4621997" y="1978026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9" name="Text Box 246"/>
          <p:cNvSpPr txBox="1">
            <a:spLocks noChangeArrowheads="1"/>
          </p:cNvSpPr>
          <p:nvPr/>
        </p:nvSpPr>
        <p:spPr bwMode="auto">
          <a:xfrm>
            <a:off x="5105307" y="1480344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40" name="Rectangle 98"/>
          <p:cNvSpPr>
            <a:spLocks noChangeArrowheads="1"/>
          </p:cNvSpPr>
          <p:nvPr/>
        </p:nvSpPr>
        <p:spPr bwMode="auto">
          <a:xfrm>
            <a:off x="3587127" y="1968501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3" name="Rectangle 66"/>
          <p:cNvSpPr>
            <a:spLocks noChangeArrowheads="1"/>
          </p:cNvSpPr>
          <p:nvPr/>
        </p:nvSpPr>
        <p:spPr bwMode="auto">
          <a:xfrm>
            <a:off x="2670566" y="195897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4" name="AutoShape 4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29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0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1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sp>
        <p:nvSpPr>
          <p:cNvPr id="131" name="Rechteck 130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18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2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70231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title"/>
          </p:nvPr>
        </p:nvSpPr>
        <p:spPr>
          <a:xfrm>
            <a:off x="249284" y="264272"/>
            <a:ext cx="8491650" cy="338554"/>
          </a:xfrm>
        </p:spPr>
        <p:txBody>
          <a:bodyPr/>
          <a:lstStyle/>
          <a:p>
            <a:r>
              <a:rPr lang="en-US" altLang="de-DE" dirty="0" err="1"/>
              <a:t>Spielschritt</a:t>
            </a:r>
            <a:r>
              <a:rPr lang="en-US" altLang="de-DE" dirty="0"/>
              <a:t> 8: </a:t>
            </a:r>
            <a:r>
              <a:rPr lang="en-US" altLang="de-DE" dirty="0" err="1"/>
              <a:t>Neue</a:t>
            </a:r>
            <a:r>
              <a:rPr lang="en-US" altLang="de-DE" dirty="0"/>
              <a:t> </a:t>
            </a:r>
            <a:r>
              <a:rPr lang="en-US" altLang="de-DE" dirty="0" err="1"/>
              <a:t>Bestellungen</a:t>
            </a:r>
            <a:r>
              <a:rPr lang="en-US" altLang="de-DE" dirty="0"/>
              <a:t> </a:t>
            </a:r>
            <a:r>
              <a:rPr lang="en-US" altLang="de-DE" dirty="0" err="1"/>
              <a:t>platzieren</a:t>
            </a:r>
            <a:endParaRPr lang="en-US" altLang="de-DE" dirty="0"/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803881" y="4964658"/>
            <a:ext cx="6798082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dirty="0">
                <a:latin typeface="+mn-lt"/>
              </a:rPr>
              <a:t>Neue Bestellungen/Produktionsanforderung platzieren </a:t>
            </a:r>
            <a:br>
              <a:rPr lang="de-CH" altLang="de-DE" sz="1400" dirty="0">
                <a:latin typeface="+mn-lt"/>
              </a:rPr>
            </a:br>
            <a:r>
              <a:rPr lang="de-CH" altLang="de-DE" sz="1400" dirty="0">
                <a:latin typeface="+mn-lt"/>
              </a:rPr>
              <a:t>Wichtig: 	</a:t>
            </a:r>
            <a:r>
              <a:rPr lang="de-CH" altLang="de-DE" sz="1400" dirty="0">
                <a:latin typeface="+mn-lt"/>
                <a:sym typeface="Wingdings" pitchFamily="2" charset="2"/>
              </a:rPr>
              <a:t> </a:t>
            </a:r>
            <a:r>
              <a:rPr lang="de-CH" altLang="de-DE" sz="1400" b="1" dirty="0">
                <a:latin typeface="+mn-lt"/>
                <a:sym typeface="Wingdings" pitchFamily="2" charset="2"/>
              </a:rPr>
              <a:t>Freie Entscheidung</a:t>
            </a:r>
            <a:br>
              <a:rPr lang="de-CH" altLang="de-DE" sz="1400" b="1" dirty="0">
                <a:latin typeface="+mn-lt"/>
                <a:sym typeface="Wingdings" pitchFamily="2" charset="2"/>
              </a:rPr>
            </a:br>
            <a:r>
              <a:rPr lang="de-CH" altLang="de-DE" sz="1400" b="1" dirty="0">
                <a:latin typeface="+mn-lt"/>
                <a:sym typeface="Wingdings" pitchFamily="2" charset="2"/>
              </a:rPr>
              <a:t>	</a:t>
            </a:r>
            <a:r>
              <a:rPr lang="de-CH" altLang="de-DE" sz="1400" dirty="0" smtClean="0">
                <a:latin typeface="+mn-lt"/>
                <a:sym typeface="Wingdings" pitchFamily="2" charset="2"/>
              </a:rPr>
              <a:t> </a:t>
            </a:r>
            <a:r>
              <a:rPr lang="de-CH" altLang="de-DE" sz="1400" b="1" dirty="0" smtClean="0">
                <a:solidFill>
                  <a:srgbClr val="C50E1F"/>
                </a:solidFill>
                <a:latin typeface="+mn-lt"/>
                <a:sym typeface="Wingdings" pitchFamily="2" charset="2"/>
              </a:rPr>
              <a:t>Geheim </a:t>
            </a:r>
            <a:r>
              <a:rPr lang="de-CH" altLang="de-DE" sz="1400" b="1" dirty="0">
                <a:solidFill>
                  <a:srgbClr val="C50E1F"/>
                </a:solidFill>
                <a:latin typeface="+mn-lt"/>
                <a:sym typeface="Wingdings" pitchFamily="2" charset="2"/>
              </a:rPr>
              <a:t>halten!</a:t>
            </a:r>
            <a:endParaRPr lang="de-CH" altLang="de-DE" b="1" dirty="0">
              <a:solidFill>
                <a:srgbClr val="C50E1F"/>
              </a:solidFill>
              <a:latin typeface="+mn-lt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517387" y="1958976"/>
            <a:ext cx="334905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9481" name="Text Box 26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9482" name="Text Box 27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9483" name="Text Box 28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Einzelhändler</a:t>
            </a:r>
          </a:p>
        </p:txBody>
      </p:sp>
      <p:sp>
        <p:nvSpPr>
          <p:cNvPr id="19484" name="Text Box 29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9485" name="Text Box 30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9486" name="Group 31"/>
          <p:cNvGrpSpPr>
            <a:grpSpLocks/>
          </p:cNvGrpSpPr>
          <p:nvPr/>
        </p:nvGrpSpPr>
        <p:grpSpPr bwMode="auto">
          <a:xfrm>
            <a:off x="1441200" y="3716338"/>
            <a:ext cx="299986" cy="304800"/>
            <a:chOff x="1248" y="3504"/>
            <a:chExt cx="190" cy="192"/>
          </a:xfrm>
        </p:grpSpPr>
        <p:sp>
          <p:nvSpPr>
            <p:cNvPr id="19584" name="Oval 3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85" name="Oval 3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86" name="Oval 3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87" name="Oval 3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9487" name="Group 36"/>
          <p:cNvGrpSpPr>
            <a:grpSpLocks/>
          </p:cNvGrpSpPr>
          <p:nvPr/>
        </p:nvGrpSpPr>
        <p:grpSpPr bwMode="auto">
          <a:xfrm>
            <a:off x="2052282" y="3716338"/>
            <a:ext cx="303159" cy="304800"/>
            <a:chOff x="1248" y="3504"/>
            <a:chExt cx="190" cy="192"/>
          </a:xfrm>
        </p:grpSpPr>
        <p:sp>
          <p:nvSpPr>
            <p:cNvPr id="19580" name="Oval 3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81" name="Oval 3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82" name="Oval 3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83" name="Oval 4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9488" name="Group 41"/>
          <p:cNvGrpSpPr>
            <a:grpSpLocks/>
          </p:cNvGrpSpPr>
          <p:nvPr/>
        </p:nvGrpSpPr>
        <p:grpSpPr bwMode="auto">
          <a:xfrm>
            <a:off x="5788608" y="3716338"/>
            <a:ext cx="298398" cy="304800"/>
            <a:chOff x="1248" y="3504"/>
            <a:chExt cx="190" cy="192"/>
          </a:xfrm>
        </p:grpSpPr>
        <p:sp>
          <p:nvSpPr>
            <p:cNvPr id="19576" name="Oval 4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77" name="Oval 4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78" name="Oval 4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79" name="Oval 4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9489" name="Group 46"/>
          <p:cNvGrpSpPr>
            <a:grpSpLocks/>
          </p:cNvGrpSpPr>
          <p:nvPr/>
        </p:nvGrpSpPr>
        <p:grpSpPr bwMode="auto">
          <a:xfrm>
            <a:off x="6391753" y="3716338"/>
            <a:ext cx="303159" cy="304800"/>
            <a:chOff x="1248" y="3504"/>
            <a:chExt cx="190" cy="192"/>
          </a:xfrm>
        </p:grpSpPr>
        <p:sp>
          <p:nvSpPr>
            <p:cNvPr id="19572" name="Oval 4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73" name="Oval 4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74" name="Oval 4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75" name="Oval 5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9490" name="Group 51"/>
          <p:cNvGrpSpPr>
            <a:grpSpLocks/>
          </p:cNvGrpSpPr>
          <p:nvPr/>
        </p:nvGrpSpPr>
        <p:grpSpPr bwMode="auto">
          <a:xfrm>
            <a:off x="8032943" y="3716338"/>
            <a:ext cx="299985" cy="304800"/>
            <a:chOff x="1248" y="3504"/>
            <a:chExt cx="190" cy="192"/>
          </a:xfrm>
        </p:grpSpPr>
        <p:sp>
          <p:nvSpPr>
            <p:cNvPr id="19568" name="Oval 5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69" name="Oval 5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70" name="Oval 5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71" name="Oval 5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9491" name="Group 56"/>
          <p:cNvGrpSpPr>
            <a:grpSpLocks/>
          </p:cNvGrpSpPr>
          <p:nvPr/>
        </p:nvGrpSpPr>
        <p:grpSpPr bwMode="auto">
          <a:xfrm>
            <a:off x="8032943" y="2611438"/>
            <a:ext cx="299985" cy="304800"/>
            <a:chOff x="1248" y="3504"/>
            <a:chExt cx="190" cy="192"/>
          </a:xfrm>
        </p:grpSpPr>
        <p:sp>
          <p:nvSpPr>
            <p:cNvPr id="19564" name="Oval 57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65" name="Oval 58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66" name="Oval 59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67" name="Oval 60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9492" name="Text Box 61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9493" name="Text Box 62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9494" name="Text Box 63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9495" name="Text Box 64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9497" name="Text Box 66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9498" name="Text Box 67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9499" name="Line 68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00" name="Line 69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01" name="Line 70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02" name="Line 71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03" name="Line 72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04" name="Line 73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05" name="Line 74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06" name="Text Box 75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9507" name="Text Box 76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Auftrags-eingang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9508" name="Rectangle 77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509" name="Text Box 78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9510" name="Text Box 79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9511" name="Text Box 80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grpSp>
        <p:nvGrpSpPr>
          <p:cNvPr id="19512" name="Group 81"/>
          <p:cNvGrpSpPr>
            <a:grpSpLocks/>
          </p:cNvGrpSpPr>
          <p:nvPr/>
        </p:nvGrpSpPr>
        <p:grpSpPr bwMode="auto">
          <a:xfrm>
            <a:off x="4226779" y="3716338"/>
            <a:ext cx="298398" cy="304800"/>
            <a:chOff x="1248" y="3504"/>
            <a:chExt cx="190" cy="192"/>
          </a:xfrm>
        </p:grpSpPr>
        <p:sp>
          <p:nvSpPr>
            <p:cNvPr id="19560" name="Oval 8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61" name="Oval 8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62" name="Oval 8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63" name="Oval 8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9513" name="Text Box 86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9514" name="Line 88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15" name="Line 89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9516" name="Rectangle 90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9517" name="Rectangle 91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9518" name="Group 92"/>
          <p:cNvGrpSpPr>
            <a:grpSpLocks/>
          </p:cNvGrpSpPr>
          <p:nvPr/>
        </p:nvGrpSpPr>
        <p:grpSpPr bwMode="auto">
          <a:xfrm>
            <a:off x="3610936" y="3716338"/>
            <a:ext cx="303159" cy="304800"/>
            <a:chOff x="1248" y="3504"/>
            <a:chExt cx="190" cy="192"/>
          </a:xfrm>
        </p:grpSpPr>
        <p:sp>
          <p:nvSpPr>
            <p:cNvPr id="19556" name="Oval 93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57" name="Oval 94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58" name="Oval 95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59" name="Oval 96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9520" name="Rectangle 98"/>
          <p:cNvSpPr>
            <a:spLocks noChangeArrowheads="1"/>
          </p:cNvSpPr>
          <p:nvPr/>
        </p:nvSpPr>
        <p:spPr bwMode="auto">
          <a:xfrm>
            <a:off x="2670566" y="1958976"/>
            <a:ext cx="330143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grpSp>
        <p:nvGrpSpPr>
          <p:cNvPr id="19522" name="Group 100"/>
          <p:cNvGrpSpPr>
            <a:grpSpLocks/>
          </p:cNvGrpSpPr>
          <p:nvPr/>
        </p:nvGrpSpPr>
        <p:grpSpPr bwMode="auto">
          <a:xfrm>
            <a:off x="730123" y="3846513"/>
            <a:ext cx="299986" cy="304800"/>
            <a:chOff x="1248" y="3504"/>
            <a:chExt cx="190" cy="192"/>
          </a:xfrm>
        </p:grpSpPr>
        <p:sp>
          <p:nvSpPr>
            <p:cNvPr id="19552" name="Oval 10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53" name="Oval 10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54" name="Oval 10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55" name="Oval 10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9523" name="Group 105"/>
          <p:cNvGrpSpPr>
            <a:grpSpLocks/>
          </p:cNvGrpSpPr>
          <p:nvPr/>
        </p:nvGrpSpPr>
        <p:grpSpPr bwMode="auto">
          <a:xfrm>
            <a:off x="2903034" y="3846513"/>
            <a:ext cx="299985" cy="304800"/>
            <a:chOff x="1248" y="3504"/>
            <a:chExt cx="190" cy="192"/>
          </a:xfrm>
        </p:grpSpPr>
        <p:sp>
          <p:nvSpPr>
            <p:cNvPr id="19548" name="Oval 10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49" name="Oval 10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50" name="Oval 10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51" name="Oval 10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9524" name="Group 110"/>
          <p:cNvGrpSpPr>
            <a:grpSpLocks/>
          </p:cNvGrpSpPr>
          <p:nvPr/>
        </p:nvGrpSpPr>
        <p:grpSpPr bwMode="auto">
          <a:xfrm>
            <a:off x="5072769" y="3846513"/>
            <a:ext cx="301573" cy="304800"/>
            <a:chOff x="1248" y="3504"/>
            <a:chExt cx="190" cy="192"/>
          </a:xfrm>
        </p:grpSpPr>
        <p:sp>
          <p:nvSpPr>
            <p:cNvPr id="19544" name="Oval 11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45" name="Oval 11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46" name="Oval 11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47" name="Oval 11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9525" name="Group 115"/>
          <p:cNvGrpSpPr>
            <a:grpSpLocks/>
          </p:cNvGrpSpPr>
          <p:nvPr/>
        </p:nvGrpSpPr>
        <p:grpSpPr bwMode="auto">
          <a:xfrm>
            <a:off x="7245680" y="3846513"/>
            <a:ext cx="301573" cy="304800"/>
            <a:chOff x="1248" y="3504"/>
            <a:chExt cx="190" cy="192"/>
          </a:xfrm>
        </p:grpSpPr>
        <p:sp>
          <p:nvSpPr>
            <p:cNvPr id="19540" name="Oval 11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41" name="Oval 11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42" name="Oval 11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9543" name="Oval 11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9531" name="Rectangle 125"/>
          <p:cNvSpPr>
            <a:spLocks noChangeArrowheads="1"/>
          </p:cNvSpPr>
          <p:nvPr/>
        </p:nvSpPr>
        <p:spPr bwMode="auto">
          <a:xfrm>
            <a:off x="645682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434304" name="Rectangle 128"/>
          <p:cNvSpPr>
            <a:spLocks noChangeArrowheads="1"/>
          </p:cNvSpPr>
          <p:nvPr/>
        </p:nvSpPr>
        <p:spPr bwMode="auto">
          <a:xfrm>
            <a:off x="1552305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???</a:t>
            </a:r>
          </a:p>
        </p:txBody>
      </p:sp>
      <p:sp>
        <p:nvSpPr>
          <p:cNvPr id="434305" name="Rectangle 129"/>
          <p:cNvSpPr>
            <a:spLocks noChangeArrowheads="1"/>
          </p:cNvSpPr>
          <p:nvPr/>
        </p:nvSpPr>
        <p:spPr bwMode="auto">
          <a:xfrm>
            <a:off x="726790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+mn-lt"/>
              </a:rPr>
              <a:t>???</a:t>
            </a:r>
          </a:p>
        </p:txBody>
      </p:sp>
      <p:sp>
        <p:nvSpPr>
          <p:cNvPr id="434306" name="Rectangle 130"/>
          <p:cNvSpPr>
            <a:spLocks noChangeArrowheads="1"/>
          </p:cNvSpPr>
          <p:nvPr/>
        </p:nvSpPr>
        <p:spPr bwMode="auto">
          <a:xfrm>
            <a:off x="3617285" y="20081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+mn-lt"/>
              </a:rPr>
              <a:t>???</a:t>
            </a:r>
          </a:p>
        </p:txBody>
      </p:sp>
      <p:sp>
        <p:nvSpPr>
          <p:cNvPr id="434307" name="Rectangle 131"/>
          <p:cNvSpPr>
            <a:spLocks noChangeArrowheads="1"/>
          </p:cNvSpPr>
          <p:nvPr/>
        </p:nvSpPr>
        <p:spPr bwMode="auto">
          <a:xfrm>
            <a:off x="5447355" y="1978025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+mn-lt"/>
              </a:rPr>
              <a:t>???</a:t>
            </a:r>
          </a:p>
        </p:txBody>
      </p:sp>
      <p:sp>
        <p:nvSpPr>
          <p:cNvPr id="19537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9538" name="Text Box 246"/>
          <p:cNvSpPr txBox="1">
            <a:spLocks noChangeArrowheads="1"/>
          </p:cNvSpPr>
          <p:nvPr/>
        </p:nvSpPr>
        <p:spPr bwMode="auto">
          <a:xfrm>
            <a:off x="3276031" y="1504950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9539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Woche 1</a:t>
            </a:r>
          </a:p>
        </p:txBody>
      </p:sp>
      <p:sp>
        <p:nvSpPr>
          <p:cNvPr id="133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4" name="Text Box 246"/>
          <p:cNvSpPr txBox="1">
            <a:spLocks noChangeArrowheads="1"/>
          </p:cNvSpPr>
          <p:nvPr/>
        </p:nvSpPr>
        <p:spPr bwMode="auto">
          <a:xfrm>
            <a:off x="5105307" y="1480344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5" name="Text Box 124"/>
          <p:cNvSpPr txBox="1">
            <a:spLocks noChangeArrowheads="1"/>
          </p:cNvSpPr>
          <p:nvPr/>
        </p:nvSpPr>
        <p:spPr bwMode="auto">
          <a:xfrm>
            <a:off x="4314076" y="1488929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36" name="Rectangle 126"/>
          <p:cNvSpPr>
            <a:spLocks noChangeArrowheads="1"/>
          </p:cNvSpPr>
          <p:nvPr/>
        </p:nvSpPr>
        <p:spPr bwMode="auto">
          <a:xfrm>
            <a:off x="4590253" y="1941514"/>
            <a:ext cx="330143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7" name="Rectangle 128"/>
          <p:cNvSpPr>
            <a:spLocks noChangeArrowheads="1"/>
          </p:cNvSpPr>
          <p:nvPr/>
        </p:nvSpPr>
        <p:spPr bwMode="auto">
          <a:xfrm>
            <a:off x="4621997" y="1978026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8" name="Rectangle 98"/>
          <p:cNvSpPr>
            <a:spLocks noChangeArrowheads="1"/>
          </p:cNvSpPr>
          <p:nvPr/>
        </p:nvSpPr>
        <p:spPr bwMode="auto">
          <a:xfrm>
            <a:off x="3587127" y="1968501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9" name="Rectangle 125"/>
          <p:cNvSpPr>
            <a:spLocks noChangeArrowheads="1"/>
          </p:cNvSpPr>
          <p:nvPr/>
        </p:nvSpPr>
        <p:spPr bwMode="auto">
          <a:xfrm>
            <a:off x="5423548" y="1941513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40" name="AutoShape 4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0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1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1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sp>
        <p:nvSpPr>
          <p:cNvPr id="132" name="Rechteck 131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19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304" grpId="0" animBg="1"/>
      <p:bldP spid="434305" grpId="0" animBg="1"/>
      <p:bldP spid="434306" grpId="0" animBg="1"/>
      <p:bldP spid="4343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178" y="250825"/>
            <a:ext cx="8491650" cy="338554"/>
          </a:xfrm>
        </p:spPr>
        <p:txBody>
          <a:bodyPr/>
          <a:lstStyle/>
          <a:p>
            <a:r>
              <a:rPr lang="de-DE" altLang="de-DE" dirty="0" smtClean="0"/>
              <a:t>Vorbereitung</a:t>
            </a:r>
            <a:endParaRPr lang="de-CH" altLang="de-DE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05229"/>
            <a:ext cx="8639999" cy="4536467"/>
          </a:xfrm>
        </p:spPr>
        <p:txBody>
          <a:bodyPr/>
          <a:lstStyle/>
          <a:p>
            <a:r>
              <a:rPr lang="de-CH" altLang="de-DE" dirty="0" smtClean="0"/>
              <a:t>2 gleich große Teams bilden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Gemeinsamen Teamnamen finden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Spielprotokoll beschriften</a:t>
            </a:r>
          </a:p>
          <a:p>
            <a:pPr lvl="1"/>
            <a:r>
              <a:rPr lang="de-CH" altLang="de-DE" dirty="0" smtClean="0"/>
              <a:t>Position in </a:t>
            </a:r>
            <a:r>
              <a:rPr lang="de-CH" altLang="de-DE" dirty="0" err="1" smtClean="0"/>
              <a:t>Supply</a:t>
            </a:r>
            <a:r>
              <a:rPr lang="de-CH" altLang="de-DE" dirty="0" smtClean="0"/>
              <a:t> Chain (z.B. Grosshändler)</a:t>
            </a:r>
          </a:p>
          <a:p>
            <a:pPr lvl="1"/>
            <a:r>
              <a:rPr lang="de-CH" altLang="de-DE" dirty="0" smtClean="0"/>
              <a:t>Teamnamen</a:t>
            </a:r>
          </a:p>
          <a:p>
            <a:endParaRPr lang="de-CH" altLang="de-DE" dirty="0" smtClean="0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6" b="51060"/>
          <a:stretch>
            <a:fillRect/>
          </a:stretch>
        </p:blipFill>
        <p:spPr bwMode="auto">
          <a:xfrm>
            <a:off x="4306140" y="3573463"/>
            <a:ext cx="3722041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Oval 5"/>
          <p:cNvSpPr>
            <a:spLocks noChangeArrowheads="1"/>
          </p:cNvSpPr>
          <p:nvPr/>
        </p:nvSpPr>
        <p:spPr bwMode="auto">
          <a:xfrm>
            <a:off x="4437879" y="4131349"/>
            <a:ext cx="3391899" cy="519351"/>
          </a:xfrm>
          <a:prstGeom prst="ellipse">
            <a:avLst/>
          </a:prstGeom>
          <a:noFill/>
          <a:ln w="31750" algn="ctr">
            <a:solidFill>
              <a:srgbClr val="C50E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5169590" y="4757562"/>
            <a:ext cx="2663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95355" y="4777666"/>
            <a:ext cx="2663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43652" y="4775562"/>
            <a:ext cx="2663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943652" y="4987370"/>
            <a:ext cx="2663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43652" y="5188485"/>
            <a:ext cx="2663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943652" y="5399803"/>
            <a:ext cx="2663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" name="Rechteck 1"/>
          <p:cNvSpPr/>
          <p:nvPr/>
        </p:nvSpPr>
        <p:spPr>
          <a:xfrm>
            <a:off x="179512" y="6351329"/>
            <a:ext cx="1643099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70231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>
          <a:xfrm>
            <a:off x="256814" y="264272"/>
            <a:ext cx="8491650" cy="338554"/>
          </a:xfrm>
        </p:spPr>
        <p:txBody>
          <a:bodyPr/>
          <a:lstStyle/>
          <a:p>
            <a:r>
              <a:rPr lang="en-US" altLang="de-DE" dirty="0" err="1"/>
              <a:t>Spielschritt</a:t>
            </a:r>
            <a:r>
              <a:rPr lang="en-US" altLang="de-DE" dirty="0"/>
              <a:t> 8: </a:t>
            </a:r>
            <a:r>
              <a:rPr lang="en-US" altLang="de-DE" dirty="0" err="1"/>
              <a:t>Neue</a:t>
            </a:r>
            <a:r>
              <a:rPr lang="en-US" altLang="de-DE" dirty="0"/>
              <a:t> </a:t>
            </a:r>
            <a:r>
              <a:rPr lang="en-US" altLang="de-DE" dirty="0" err="1"/>
              <a:t>Bestellungen</a:t>
            </a:r>
            <a:r>
              <a:rPr lang="en-US" altLang="de-DE" dirty="0"/>
              <a:t> </a:t>
            </a:r>
            <a:r>
              <a:rPr lang="en-US" altLang="de-DE" dirty="0" err="1"/>
              <a:t>platzieren</a:t>
            </a:r>
            <a:endParaRPr lang="en-US" altLang="de-DE" dirty="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7234569" y="1958976"/>
            <a:ext cx="33490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423790" y="1958976"/>
            <a:ext cx="333317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517387" y="1958976"/>
            <a:ext cx="334905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1399933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201260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5747341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6355247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7994850" y="25733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7994850" y="3673476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4793418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966328" y="3335338"/>
            <a:ext cx="836467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449185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6423498" y="1958976"/>
            <a:ext cx="33331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796738" y="4048594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688515" y="2112816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52989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164780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1185658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28188" y="3028447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Einzelhändler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4807879" y="3028447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7054488" y="3028447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1441200" y="3716338"/>
            <a:ext cx="299986" cy="304800"/>
            <a:chOff x="1248" y="3504"/>
            <a:chExt cx="190" cy="192"/>
          </a:xfrm>
        </p:grpSpPr>
        <p:sp>
          <p:nvSpPr>
            <p:cNvPr id="20610" name="Oval 3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11" name="Oval 3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12" name="Oval 3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13" name="Oval 3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20510" name="Group 34"/>
          <p:cNvGrpSpPr>
            <a:grpSpLocks/>
          </p:cNvGrpSpPr>
          <p:nvPr/>
        </p:nvGrpSpPr>
        <p:grpSpPr bwMode="auto">
          <a:xfrm>
            <a:off x="2052282" y="3716338"/>
            <a:ext cx="303159" cy="304800"/>
            <a:chOff x="1248" y="3504"/>
            <a:chExt cx="190" cy="192"/>
          </a:xfrm>
        </p:grpSpPr>
        <p:sp>
          <p:nvSpPr>
            <p:cNvPr id="20606" name="Oval 3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07" name="Oval 3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08" name="Oval 3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09" name="Oval 3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20511" name="Group 39"/>
          <p:cNvGrpSpPr>
            <a:grpSpLocks/>
          </p:cNvGrpSpPr>
          <p:nvPr/>
        </p:nvGrpSpPr>
        <p:grpSpPr bwMode="auto">
          <a:xfrm>
            <a:off x="5788608" y="3716338"/>
            <a:ext cx="298398" cy="304800"/>
            <a:chOff x="1248" y="3504"/>
            <a:chExt cx="190" cy="192"/>
          </a:xfrm>
        </p:grpSpPr>
        <p:sp>
          <p:nvSpPr>
            <p:cNvPr id="20602" name="Oval 4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03" name="Oval 4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04" name="Oval 4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05" name="Oval 4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20512" name="Group 44"/>
          <p:cNvGrpSpPr>
            <a:grpSpLocks/>
          </p:cNvGrpSpPr>
          <p:nvPr/>
        </p:nvGrpSpPr>
        <p:grpSpPr bwMode="auto">
          <a:xfrm>
            <a:off x="6391753" y="3716338"/>
            <a:ext cx="303159" cy="304800"/>
            <a:chOff x="1248" y="3504"/>
            <a:chExt cx="190" cy="192"/>
          </a:xfrm>
        </p:grpSpPr>
        <p:sp>
          <p:nvSpPr>
            <p:cNvPr id="20598" name="Oval 4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99" name="Oval 4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00" name="Oval 4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601" name="Oval 4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20513" name="Group 49"/>
          <p:cNvGrpSpPr>
            <a:grpSpLocks/>
          </p:cNvGrpSpPr>
          <p:nvPr/>
        </p:nvGrpSpPr>
        <p:grpSpPr bwMode="auto">
          <a:xfrm>
            <a:off x="8032943" y="3716338"/>
            <a:ext cx="299985" cy="304800"/>
            <a:chOff x="1248" y="3504"/>
            <a:chExt cx="190" cy="192"/>
          </a:xfrm>
        </p:grpSpPr>
        <p:sp>
          <p:nvSpPr>
            <p:cNvPr id="20594" name="Oval 5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95" name="Oval 5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96" name="Oval 5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97" name="Oval 5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20514" name="Group 54"/>
          <p:cNvGrpSpPr>
            <a:grpSpLocks/>
          </p:cNvGrpSpPr>
          <p:nvPr/>
        </p:nvGrpSpPr>
        <p:grpSpPr bwMode="auto">
          <a:xfrm>
            <a:off x="8032943" y="2611438"/>
            <a:ext cx="299985" cy="304800"/>
            <a:chOff x="1248" y="3504"/>
            <a:chExt cx="190" cy="192"/>
          </a:xfrm>
        </p:grpSpPr>
        <p:sp>
          <p:nvSpPr>
            <p:cNvPr id="20590" name="Oval 5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91" name="Oval 5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92" name="Oval 5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93" name="Oval 5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20515" name="Text Box 59"/>
          <p:cNvSpPr txBox="1">
            <a:spLocks noChangeArrowheads="1"/>
          </p:cNvSpPr>
          <p:nvPr/>
        </p:nvSpPr>
        <p:spPr bwMode="auto">
          <a:xfrm>
            <a:off x="487279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20516" name="Text Box 60"/>
          <p:cNvSpPr txBox="1">
            <a:spLocks noChangeArrowheads="1"/>
          </p:cNvSpPr>
          <p:nvPr/>
        </p:nvSpPr>
        <p:spPr bwMode="auto">
          <a:xfrm>
            <a:off x="4829925" y="33119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20517" name="Text Box 61"/>
          <p:cNvSpPr txBox="1">
            <a:spLocks noChangeArrowheads="1"/>
          </p:cNvSpPr>
          <p:nvPr/>
        </p:nvSpPr>
        <p:spPr bwMode="auto">
          <a:xfrm>
            <a:off x="7002834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20518" name="Text Box 62"/>
          <p:cNvSpPr txBox="1">
            <a:spLocks noChangeArrowheads="1"/>
          </p:cNvSpPr>
          <p:nvPr/>
        </p:nvSpPr>
        <p:spPr bwMode="auto">
          <a:xfrm>
            <a:off x="119042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20520" name="Text Box 64"/>
          <p:cNvSpPr txBox="1">
            <a:spLocks noChangeArrowheads="1"/>
          </p:cNvSpPr>
          <p:nvPr/>
        </p:nvSpPr>
        <p:spPr bwMode="auto">
          <a:xfrm>
            <a:off x="6199698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20521" name="Text Box 65"/>
          <p:cNvSpPr txBox="1">
            <a:spLocks noChangeArrowheads="1"/>
          </p:cNvSpPr>
          <p:nvPr/>
        </p:nvSpPr>
        <p:spPr bwMode="auto">
          <a:xfrm>
            <a:off x="6952043" y="1538757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20522" name="Line 66"/>
          <p:cNvSpPr>
            <a:spLocks noChangeShapeType="1"/>
          </p:cNvSpPr>
          <p:nvPr/>
        </p:nvSpPr>
        <p:spPr bwMode="auto">
          <a:xfrm>
            <a:off x="8183729" y="16859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23" name="Line 67"/>
          <p:cNvSpPr>
            <a:spLocks noChangeShapeType="1"/>
          </p:cNvSpPr>
          <p:nvPr/>
        </p:nvSpPr>
        <p:spPr bwMode="auto">
          <a:xfrm>
            <a:off x="8183729" y="3106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24" name="Line 68"/>
          <p:cNvSpPr>
            <a:spLocks noChangeShapeType="1"/>
          </p:cNvSpPr>
          <p:nvPr/>
        </p:nvSpPr>
        <p:spPr bwMode="auto">
          <a:xfrm flipH="1">
            <a:off x="6010820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25" name="Line 69"/>
          <p:cNvSpPr>
            <a:spLocks noChangeShapeType="1"/>
          </p:cNvSpPr>
          <p:nvPr/>
        </p:nvSpPr>
        <p:spPr bwMode="auto">
          <a:xfrm flipH="1">
            <a:off x="1669760" y="34877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26" name="Line 70"/>
          <p:cNvSpPr>
            <a:spLocks noChangeShapeType="1"/>
          </p:cNvSpPr>
          <p:nvPr/>
        </p:nvSpPr>
        <p:spPr bwMode="auto">
          <a:xfrm>
            <a:off x="1744361" y="26495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27" name="Line 71"/>
          <p:cNvSpPr>
            <a:spLocks noChangeShapeType="1"/>
          </p:cNvSpPr>
          <p:nvPr/>
        </p:nvSpPr>
        <p:spPr bwMode="auto">
          <a:xfrm>
            <a:off x="6087006" y="2649538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28" name="Line 72"/>
          <p:cNvSpPr>
            <a:spLocks noChangeShapeType="1"/>
          </p:cNvSpPr>
          <p:nvPr/>
        </p:nvSpPr>
        <p:spPr bwMode="auto">
          <a:xfrm flipH="1" flipV="1">
            <a:off x="1034870" y="1582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29" name="Text Box 73"/>
          <p:cNvSpPr txBox="1">
            <a:spLocks noChangeArrowheads="1"/>
          </p:cNvSpPr>
          <p:nvPr/>
        </p:nvSpPr>
        <p:spPr bwMode="auto">
          <a:xfrm>
            <a:off x="499976" y="104919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20530" name="Text Box 74"/>
          <p:cNvSpPr txBox="1">
            <a:spLocks noChangeArrowheads="1"/>
          </p:cNvSpPr>
          <p:nvPr/>
        </p:nvSpPr>
        <p:spPr bwMode="auto">
          <a:xfrm>
            <a:off x="2436390" y="15063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20531" name="Rectangle 75"/>
          <p:cNvSpPr>
            <a:spLocks noChangeArrowheads="1"/>
          </p:cNvSpPr>
          <p:nvPr/>
        </p:nvSpPr>
        <p:spPr bwMode="auto">
          <a:xfrm>
            <a:off x="2618920" y="3335338"/>
            <a:ext cx="838054" cy="97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532" name="Text Box 76"/>
          <p:cNvSpPr txBox="1">
            <a:spLocks noChangeArrowheads="1"/>
          </p:cNvSpPr>
          <p:nvPr/>
        </p:nvSpPr>
        <p:spPr bwMode="auto">
          <a:xfrm>
            <a:off x="3395074" y="40485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20533" name="Text Box 77"/>
          <p:cNvSpPr txBox="1">
            <a:spLocks noChangeArrowheads="1"/>
          </p:cNvSpPr>
          <p:nvPr/>
        </p:nvSpPr>
        <p:spPr bwMode="auto">
          <a:xfrm>
            <a:off x="3953777" y="4048594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20534" name="Text Box 78"/>
          <p:cNvSpPr txBox="1">
            <a:spLocks noChangeArrowheads="1"/>
          </p:cNvSpPr>
          <p:nvPr/>
        </p:nvSpPr>
        <p:spPr bwMode="auto">
          <a:xfrm>
            <a:off x="2518209" y="3028447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grpSp>
        <p:nvGrpSpPr>
          <p:cNvPr id="20535" name="Group 79"/>
          <p:cNvGrpSpPr>
            <a:grpSpLocks/>
          </p:cNvGrpSpPr>
          <p:nvPr/>
        </p:nvGrpSpPr>
        <p:grpSpPr bwMode="auto">
          <a:xfrm>
            <a:off x="4226779" y="3716338"/>
            <a:ext cx="298398" cy="304800"/>
            <a:chOff x="1248" y="3504"/>
            <a:chExt cx="190" cy="192"/>
          </a:xfrm>
        </p:grpSpPr>
        <p:sp>
          <p:nvSpPr>
            <p:cNvPr id="20586" name="Oval 8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87" name="Oval 8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88" name="Oval 8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89" name="Oval 8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20536" name="Text Box 84"/>
          <p:cNvSpPr txBox="1">
            <a:spLocks noChangeArrowheads="1"/>
          </p:cNvSpPr>
          <p:nvPr/>
        </p:nvSpPr>
        <p:spPr bwMode="auto">
          <a:xfrm>
            <a:off x="2660188" y="3311994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20537" name="Text Box 85"/>
          <p:cNvSpPr txBox="1">
            <a:spLocks noChangeArrowheads="1"/>
          </p:cNvSpPr>
          <p:nvPr/>
        </p:nvSpPr>
        <p:spPr bwMode="auto">
          <a:xfrm>
            <a:off x="3774419" y="1597930"/>
            <a:ext cx="939637" cy="2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Bestellung</a:t>
            </a:r>
          </a:p>
        </p:txBody>
      </p:sp>
      <p:sp>
        <p:nvSpPr>
          <p:cNvPr id="20538" name="Line 86"/>
          <p:cNvSpPr>
            <a:spLocks noChangeShapeType="1"/>
          </p:cNvSpPr>
          <p:nvPr/>
        </p:nvSpPr>
        <p:spPr bwMode="auto">
          <a:xfrm flipH="1">
            <a:off x="3801403" y="3487738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39" name="Line 87"/>
          <p:cNvSpPr>
            <a:spLocks noChangeShapeType="1"/>
          </p:cNvSpPr>
          <p:nvPr/>
        </p:nvSpPr>
        <p:spPr bwMode="auto">
          <a:xfrm>
            <a:off x="3879177" y="2649538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20540" name="Rectangle 88"/>
          <p:cNvSpPr>
            <a:spLocks noChangeArrowheads="1"/>
          </p:cNvSpPr>
          <p:nvPr/>
        </p:nvSpPr>
        <p:spPr bwMode="auto">
          <a:xfrm>
            <a:off x="3574429" y="3673476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541" name="Rectangle 89"/>
          <p:cNvSpPr>
            <a:spLocks noChangeArrowheads="1"/>
          </p:cNvSpPr>
          <p:nvPr/>
        </p:nvSpPr>
        <p:spPr bwMode="auto">
          <a:xfrm>
            <a:off x="4183924" y="3673476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20542" name="Group 90"/>
          <p:cNvGrpSpPr>
            <a:grpSpLocks/>
          </p:cNvGrpSpPr>
          <p:nvPr/>
        </p:nvGrpSpPr>
        <p:grpSpPr bwMode="auto">
          <a:xfrm>
            <a:off x="3610936" y="3716338"/>
            <a:ext cx="303159" cy="304800"/>
            <a:chOff x="1248" y="3504"/>
            <a:chExt cx="190" cy="192"/>
          </a:xfrm>
        </p:grpSpPr>
        <p:sp>
          <p:nvSpPr>
            <p:cNvPr id="20582" name="Oval 9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83" name="Oval 9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84" name="Oval 9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85" name="Oval 9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20543" name="Rectangle 95"/>
          <p:cNvSpPr>
            <a:spLocks noChangeArrowheads="1"/>
          </p:cNvSpPr>
          <p:nvPr/>
        </p:nvSpPr>
        <p:spPr bwMode="auto">
          <a:xfrm>
            <a:off x="4072818" y="1958976"/>
            <a:ext cx="331730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20545" name="Rectangle 97"/>
          <p:cNvSpPr>
            <a:spLocks noChangeArrowheads="1"/>
          </p:cNvSpPr>
          <p:nvPr/>
        </p:nvSpPr>
        <p:spPr bwMode="auto">
          <a:xfrm>
            <a:off x="4945791" y="19700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20546" name="Group 98"/>
          <p:cNvGrpSpPr>
            <a:grpSpLocks/>
          </p:cNvGrpSpPr>
          <p:nvPr/>
        </p:nvGrpSpPr>
        <p:grpSpPr bwMode="auto">
          <a:xfrm>
            <a:off x="730123" y="3846513"/>
            <a:ext cx="299986" cy="304800"/>
            <a:chOff x="1248" y="3504"/>
            <a:chExt cx="190" cy="192"/>
          </a:xfrm>
        </p:grpSpPr>
        <p:sp>
          <p:nvSpPr>
            <p:cNvPr id="20578" name="Oval 99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79" name="Oval 100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80" name="Oval 101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81" name="Oval 102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20547" name="Group 103"/>
          <p:cNvGrpSpPr>
            <a:grpSpLocks/>
          </p:cNvGrpSpPr>
          <p:nvPr/>
        </p:nvGrpSpPr>
        <p:grpSpPr bwMode="auto">
          <a:xfrm>
            <a:off x="2903034" y="3846513"/>
            <a:ext cx="299985" cy="304800"/>
            <a:chOff x="1248" y="3504"/>
            <a:chExt cx="190" cy="192"/>
          </a:xfrm>
        </p:grpSpPr>
        <p:sp>
          <p:nvSpPr>
            <p:cNvPr id="20574" name="Oval 104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75" name="Oval 105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76" name="Oval 106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77" name="Oval 107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20548" name="Group 108"/>
          <p:cNvGrpSpPr>
            <a:grpSpLocks/>
          </p:cNvGrpSpPr>
          <p:nvPr/>
        </p:nvGrpSpPr>
        <p:grpSpPr bwMode="auto">
          <a:xfrm>
            <a:off x="5072769" y="3846513"/>
            <a:ext cx="301573" cy="304800"/>
            <a:chOff x="1248" y="3504"/>
            <a:chExt cx="190" cy="192"/>
          </a:xfrm>
        </p:grpSpPr>
        <p:sp>
          <p:nvSpPr>
            <p:cNvPr id="20570" name="Oval 109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71" name="Oval 110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72" name="Oval 111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73" name="Oval 112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20549" name="Group 113"/>
          <p:cNvGrpSpPr>
            <a:grpSpLocks/>
          </p:cNvGrpSpPr>
          <p:nvPr/>
        </p:nvGrpSpPr>
        <p:grpSpPr bwMode="auto">
          <a:xfrm>
            <a:off x="7245680" y="3846513"/>
            <a:ext cx="301573" cy="304800"/>
            <a:chOff x="1248" y="3504"/>
            <a:chExt cx="190" cy="192"/>
          </a:xfrm>
        </p:grpSpPr>
        <p:sp>
          <p:nvSpPr>
            <p:cNvPr id="20566" name="Oval 114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67" name="Oval 115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68" name="Oval 116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20569" name="Oval 117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20550" name="Rectangle 118"/>
          <p:cNvSpPr>
            <a:spLocks noChangeArrowheads="1"/>
          </p:cNvSpPr>
          <p:nvPr/>
        </p:nvSpPr>
        <p:spPr bwMode="auto">
          <a:xfrm>
            <a:off x="7271563" y="2704584"/>
            <a:ext cx="184730" cy="369332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552" name="Text Box 120"/>
          <p:cNvSpPr txBox="1">
            <a:spLocks noChangeArrowheads="1"/>
          </p:cNvSpPr>
          <p:nvPr/>
        </p:nvSpPr>
        <p:spPr bwMode="auto">
          <a:xfrm>
            <a:off x="4637869" y="1480991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20553" name="Rectangle 121"/>
          <p:cNvSpPr>
            <a:spLocks noChangeArrowheads="1"/>
          </p:cNvSpPr>
          <p:nvPr/>
        </p:nvSpPr>
        <p:spPr bwMode="auto">
          <a:xfrm>
            <a:off x="5636235" y="1933576"/>
            <a:ext cx="331729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20554" name="Rectangle 122"/>
          <p:cNvSpPr>
            <a:spLocks noChangeArrowheads="1"/>
          </p:cNvSpPr>
          <p:nvPr/>
        </p:nvSpPr>
        <p:spPr bwMode="auto">
          <a:xfrm>
            <a:off x="4914046" y="1933576"/>
            <a:ext cx="330143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20555" name="Rectangle 123"/>
          <p:cNvSpPr>
            <a:spLocks noChangeArrowheads="1"/>
          </p:cNvSpPr>
          <p:nvPr/>
        </p:nvSpPr>
        <p:spPr bwMode="auto">
          <a:xfrm>
            <a:off x="6456829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556" name="Text Box 124"/>
          <p:cNvSpPr txBox="1">
            <a:spLocks noChangeArrowheads="1"/>
          </p:cNvSpPr>
          <p:nvPr/>
        </p:nvSpPr>
        <p:spPr bwMode="auto">
          <a:xfrm>
            <a:off x="5369580" y="1639205"/>
            <a:ext cx="939637" cy="2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Bestellung</a:t>
            </a:r>
          </a:p>
        </p:txBody>
      </p:sp>
      <p:sp>
        <p:nvSpPr>
          <p:cNvPr id="20557" name="Rectangle 125"/>
          <p:cNvSpPr>
            <a:spLocks noChangeArrowheads="1"/>
          </p:cNvSpPr>
          <p:nvPr/>
        </p:nvSpPr>
        <p:spPr bwMode="auto">
          <a:xfrm>
            <a:off x="1552305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???</a:t>
            </a:r>
          </a:p>
        </p:txBody>
      </p:sp>
      <p:sp>
        <p:nvSpPr>
          <p:cNvPr id="20558" name="Rectangle 126"/>
          <p:cNvSpPr>
            <a:spLocks noChangeArrowheads="1"/>
          </p:cNvSpPr>
          <p:nvPr/>
        </p:nvSpPr>
        <p:spPr bwMode="auto">
          <a:xfrm>
            <a:off x="7267901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???</a:t>
            </a:r>
          </a:p>
        </p:txBody>
      </p:sp>
      <p:sp>
        <p:nvSpPr>
          <p:cNvPr id="20559" name="Rectangle 127"/>
          <p:cNvSpPr>
            <a:spLocks noChangeArrowheads="1"/>
          </p:cNvSpPr>
          <p:nvPr/>
        </p:nvSpPr>
        <p:spPr bwMode="auto">
          <a:xfrm>
            <a:off x="4106150" y="19954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???</a:t>
            </a:r>
          </a:p>
        </p:txBody>
      </p:sp>
      <p:sp>
        <p:nvSpPr>
          <p:cNvPr id="20560" name="Rectangle 128"/>
          <p:cNvSpPr>
            <a:spLocks noChangeArrowheads="1"/>
          </p:cNvSpPr>
          <p:nvPr/>
        </p:nvSpPr>
        <p:spPr bwMode="auto">
          <a:xfrm>
            <a:off x="5669565" y="1970089"/>
            <a:ext cx="266654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latin typeface="+mn-lt"/>
              </a:rPr>
              <a:t>???</a:t>
            </a:r>
          </a:p>
        </p:txBody>
      </p:sp>
      <p:sp>
        <p:nvSpPr>
          <p:cNvPr id="20561" name="Text Box 129"/>
          <p:cNvSpPr txBox="1">
            <a:spLocks noChangeArrowheads="1"/>
          </p:cNvSpPr>
          <p:nvPr/>
        </p:nvSpPr>
        <p:spPr bwMode="auto">
          <a:xfrm>
            <a:off x="1777692" y="5020289"/>
            <a:ext cx="6798082" cy="6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600" dirty="0">
                <a:latin typeface="+mn-lt"/>
              </a:rPr>
              <a:t>Bestellung/Produktionsanforderung in Spielprotokoll notieren </a:t>
            </a:r>
            <a:br>
              <a:rPr lang="de-CH" altLang="de-DE" sz="1600" dirty="0">
                <a:latin typeface="+mn-lt"/>
              </a:rPr>
            </a:br>
            <a:r>
              <a:rPr lang="de-CH" altLang="de-DE" sz="1600" dirty="0">
                <a:latin typeface="+mn-lt"/>
                <a:sym typeface="Wingdings" pitchFamily="2" charset="2"/>
              </a:rPr>
              <a:t> </a:t>
            </a:r>
            <a:r>
              <a:rPr lang="de-CH" altLang="de-DE" sz="1600" b="1" dirty="0" smtClean="0">
                <a:solidFill>
                  <a:srgbClr val="C50E1F"/>
                </a:solidFill>
                <a:latin typeface="+mn-lt"/>
                <a:sym typeface="Wingdings" pitchFamily="2" charset="2"/>
              </a:rPr>
              <a:t>Geheim </a:t>
            </a:r>
            <a:r>
              <a:rPr lang="de-CH" altLang="de-DE" sz="1600" b="1" dirty="0">
                <a:solidFill>
                  <a:srgbClr val="C50E1F"/>
                </a:solidFill>
                <a:latin typeface="+mn-lt"/>
                <a:sym typeface="Wingdings" pitchFamily="2" charset="2"/>
              </a:rPr>
              <a:t>halten!</a:t>
            </a:r>
            <a:endParaRPr lang="de-CH" altLang="de-DE" sz="1600" b="1" dirty="0">
              <a:solidFill>
                <a:srgbClr val="C50E1F"/>
              </a:solidFill>
              <a:latin typeface="+mn-lt"/>
            </a:endParaRPr>
          </a:p>
        </p:txBody>
      </p:sp>
      <p:sp>
        <p:nvSpPr>
          <p:cNvPr id="20562" name="Oval 131"/>
          <p:cNvSpPr>
            <a:spLocks noChangeArrowheads="1"/>
          </p:cNvSpPr>
          <p:nvPr/>
        </p:nvSpPr>
        <p:spPr bwMode="auto">
          <a:xfrm>
            <a:off x="5441006" y="2737525"/>
            <a:ext cx="930113" cy="519351"/>
          </a:xfrm>
          <a:prstGeom prst="ellipse">
            <a:avLst/>
          </a:prstGeom>
          <a:noFill/>
          <a:ln w="31750" algn="ctr">
            <a:solidFill>
              <a:srgbClr val="C50E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20563" name="Text Box 169"/>
          <p:cNvSpPr txBox="1">
            <a:spLocks noChangeArrowheads="1"/>
          </p:cNvSpPr>
          <p:nvPr/>
        </p:nvSpPr>
        <p:spPr bwMode="auto">
          <a:xfrm>
            <a:off x="7710736" y="1196975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20565" name="Text Box 14"/>
          <p:cNvSpPr txBox="1">
            <a:spLocks noChangeArrowheads="1"/>
          </p:cNvSpPr>
          <p:nvPr/>
        </p:nvSpPr>
        <p:spPr bwMode="auto">
          <a:xfrm>
            <a:off x="8129092" y="333376"/>
            <a:ext cx="7235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+mn-lt"/>
              </a:rPr>
              <a:t>Woche 1</a:t>
            </a:r>
          </a:p>
        </p:txBody>
      </p:sp>
      <p:sp>
        <p:nvSpPr>
          <p:cNvPr id="134" name="Text Box 246"/>
          <p:cNvSpPr txBox="1">
            <a:spLocks noChangeArrowheads="1"/>
          </p:cNvSpPr>
          <p:nvPr/>
        </p:nvSpPr>
        <p:spPr bwMode="auto">
          <a:xfrm>
            <a:off x="1206633" y="150733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5" name="Rectangle 66"/>
          <p:cNvSpPr>
            <a:spLocks noChangeArrowheads="1"/>
          </p:cNvSpPr>
          <p:nvPr/>
        </p:nvSpPr>
        <p:spPr bwMode="auto">
          <a:xfrm>
            <a:off x="2670566" y="195897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7" name="Rechteck 136"/>
          <p:cNvSpPr/>
          <p:nvPr/>
        </p:nvSpPr>
        <p:spPr bwMode="auto">
          <a:xfrm>
            <a:off x="5769958" y="2997043"/>
            <a:ext cx="198006" cy="9763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6" name="Rechteck 135"/>
          <p:cNvSpPr/>
          <p:nvPr/>
        </p:nvSpPr>
        <p:spPr bwMode="auto">
          <a:xfrm>
            <a:off x="5783370" y="2955424"/>
            <a:ext cx="138882" cy="1127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???</a:t>
            </a:r>
          </a:p>
        </p:txBody>
      </p:sp>
      <p:sp>
        <p:nvSpPr>
          <p:cNvPr id="138" name="AutoShape 4"/>
          <p:cNvSpPr>
            <a:spLocks noChangeArrowheads="1"/>
          </p:cNvSpPr>
          <p:nvPr/>
        </p:nvSpPr>
        <p:spPr bwMode="auto">
          <a:xfrm>
            <a:off x="1187227" y="4934626"/>
            <a:ext cx="222248" cy="733663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9" name="Rectangle 283"/>
          <p:cNvSpPr>
            <a:spLocks noChangeArrowheads="1"/>
          </p:cNvSpPr>
          <p:nvPr/>
        </p:nvSpPr>
        <p:spPr bwMode="auto">
          <a:xfrm>
            <a:off x="6248401" y="1211263"/>
            <a:ext cx="226218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0" name="Rectangle 119"/>
          <p:cNvSpPr>
            <a:spLocks noChangeArrowheads="1"/>
          </p:cNvSpPr>
          <p:nvPr/>
        </p:nvSpPr>
        <p:spPr bwMode="auto">
          <a:xfrm>
            <a:off x="1922786" y="1211263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1" name="Text Box 181"/>
          <p:cNvSpPr txBox="1">
            <a:spLocks noChangeArrowheads="1"/>
          </p:cNvSpPr>
          <p:nvPr/>
        </p:nvSpPr>
        <p:spPr bwMode="auto">
          <a:xfrm>
            <a:off x="7812360" y="4048594"/>
            <a:ext cx="807785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 err="1">
                <a:latin typeface="+mn-lt"/>
              </a:rPr>
              <a:t>Waren-eingang</a:t>
            </a:r>
            <a:endParaRPr lang="en-US" altLang="de-DE" sz="1000" dirty="0">
              <a:latin typeface="+mn-lt"/>
            </a:endParaRPr>
          </a:p>
        </p:txBody>
      </p:sp>
      <p:pic>
        <p:nvPicPr>
          <p:cNvPr id="20564" name="Picture 1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4128"/>
          <a:stretch/>
        </p:blipFill>
        <p:spPr bwMode="auto">
          <a:xfrm>
            <a:off x="3456974" y="1484313"/>
            <a:ext cx="4960077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Rechteck 141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>
                <a:solidFill>
                  <a:schemeClr val="tx1"/>
                </a:solidFill>
              </a:rPr>
              <a:t>2</a:t>
            </a:r>
            <a:r>
              <a:rPr lang="de-DE" sz="800" dirty="0" smtClean="0">
                <a:solidFill>
                  <a:schemeClr val="tx1"/>
                </a:solidFill>
              </a:rPr>
              <a:t>0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</a:t>
            </a:r>
            <a:r>
              <a:rPr lang="de-DE" sz="800" dirty="0">
                <a:solidFill>
                  <a:schemeClr val="tx1"/>
                </a:solidFill>
              </a:rPr>
              <a:t>1</a:t>
            </a:r>
            <a:r>
              <a:rPr lang="de-DE" sz="800" dirty="0" smtClean="0">
                <a:solidFill>
                  <a:schemeClr val="tx1"/>
                </a:solidFill>
              </a:rPr>
              <a:t>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</a:t>
            </a:r>
            <a:r>
              <a:rPr lang="de-CH" altLang="de-DE" sz="1900" dirty="0" smtClean="0"/>
              <a:t>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</a:t>
            </a:r>
            <a:r>
              <a:rPr lang="de-CH" altLang="de-DE" sz="1900" dirty="0" smtClean="0"/>
              <a:t>Limo</a:t>
            </a:r>
            <a:r>
              <a:rPr lang="de-CH" altLang="de-DE" sz="1900" dirty="0" smtClean="0"/>
              <a:t>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17953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21088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62925" y="333375"/>
            <a:ext cx="658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2</a:t>
            </a:r>
          </a:p>
        </p:txBody>
      </p:sp>
    </p:spTree>
    <p:extLst>
      <p:ext uri="{BB962C8B-B14F-4D97-AF65-F5344CB8AC3E}">
        <p14:creationId xmlns:p14="http://schemas.microsoft.com/office/powerpoint/2010/main" val="12948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</a:t>
            </a:r>
            <a:r>
              <a:rPr lang="de-DE" sz="800" dirty="0">
                <a:solidFill>
                  <a:schemeClr val="tx1"/>
                </a:solidFill>
              </a:rPr>
              <a:t>2</a:t>
            </a:r>
            <a:r>
              <a:rPr lang="de-DE" sz="800" dirty="0" smtClean="0">
                <a:solidFill>
                  <a:schemeClr val="tx1"/>
                </a:solidFill>
              </a:rPr>
              <a:t>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</a:t>
            </a:r>
            <a:r>
              <a:rPr lang="de-CH" altLang="de-DE" sz="1900" dirty="0" smtClean="0"/>
              <a:t>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</a:t>
            </a:r>
            <a:r>
              <a:rPr lang="de-CH" altLang="de-DE" sz="1900" dirty="0" smtClean="0"/>
              <a:t>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163456" y="333375"/>
            <a:ext cx="1683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 smtClean="0">
                <a:latin typeface="TKTypeRegular" pitchFamily="34" charset="0"/>
              </a:rPr>
              <a:t>Beginn Festival Sommer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</a:t>
            </a:r>
            <a:r>
              <a:rPr lang="de-DE" sz="800" dirty="0">
                <a:solidFill>
                  <a:schemeClr val="tx1"/>
                </a:solidFill>
              </a:rPr>
              <a:t>3</a:t>
            </a:r>
            <a:r>
              <a:rPr lang="de-DE" sz="800" dirty="0" smtClean="0">
                <a:solidFill>
                  <a:schemeClr val="tx1"/>
                </a:solidFill>
              </a:rPr>
              <a:t>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81107" y="333375"/>
            <a:ext cx="14676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36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24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309098" y="333375"/>
            <a:ext cx="1539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de-AT" altLang="de-DE" sz="1200" dirty="0" smtClean="0">
                <a:latin typeface="TKTypeRegular" pitchFamily="34" charset="0"/>
              </a:rPr>
              <a:t>Heißes Wochenende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25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309098" y="333375"/>
            <a:ext cx="15396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6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26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09098" y="333375"/>
            <a:ext cx="1539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de-AT" altLang="de-DE" sz="1200" dirty="0">
                <a:latin typeface="TKTypeRegular" pitchFamily="34" charset="0"/>
              </a:rPr>
              <a:t>Betriebsferien </a:t>
            </a:r>
            <a:r>
              <a:rPr lang="de-AT" altLang="de-DE" sz="1200" dirty="0" err="1" smtClean="0">
                <a:latin typeface="TKTypeRegular" pitchFamily="34" charset="0"/>
              </a:rPr>
              <a:t>Presta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27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309098" y="333375"/>
            <a:ext cx="1539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de-AT" altLang="de-DE" sz="1200" dirty="0">
                <a:latin typeface="TKTypeRegular" pitchFamily="34" charset="0"/>
              </a:rPr>
              <a:t>Betriebsferien </a:t>
            </a:r>
            <a:r>
              <a:rPr lang="de-AT" altLang="de-DE" sz="1200" dirty="0" err="1" smtClean="0">
                <a:latin typeface="TKTypeRegular" pitchFamily="34" charset="0"/>
              </a:rPr>
              <a:t>Presta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28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309098" y="333375"/>
            <a:ext cx="15396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>
                <a:latin typeface="TKTypeRegular" pitchFamily="34" charset="0"/>
              </a:rPr>
              <a:t>9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29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477913" y="333374"/>
            <a:ext cx="1371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dirty="0" smtClean="0">
                <a:latin typeface="TKTypeRegular" pitchFamily="34" charset="0"/>
              </a:rPr>
              <a:t>Verregneter August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2188" y="4406901"/>
            <a:ext cx="7772637" cy="615553"/>
          </a:xfrm>
        </p:spPr>
        <p:txBody>
          <a:bodyPr/>
          <a:lstStyle/>
          <a:p>
            <a:r>
              <a:rPr lang="en-US" dirty="0" err="1"/>
              <a:t>Einführung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Limo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79512" y="6351329"/>
            <a:ext cx="1643099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>
                <a:solidFill>
                  <a:schemeClr val="tx1"/>
                </a:solidFill>
              </a:rPr>
              <a:t>3</a:t>
            </a:r>
            <a:r>
              <a:rPr lang="de-DE" sz="800" dirty="0" smtClean="0">
                <a:solidFill>
                  <a:schemeClr val="tx1"/>
                </a:solidFill>
              </a:rPr>
              <a:t>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30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477913" y="333374"/>
            <a:ext cx="1371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dirty="0" smtClean="0">
                <a:latin typeface="TKTypeRegular" pitchFamily="34" charset="0"/>
              </a:rPr>
              <a:t>Verregneter August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31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053648" y="333374"/>
            <a:ext cx="7956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472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32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09098" y="333375"/>
            <a:ext cx="1539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dirty="0" smtClean="0">
                <a:latin typeface="TKTypeRegular" pitchFamily="34" charset="0"/>
              </a:rPr>
              <a:t>Langes Wochenende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33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046762" y="333375"/>
            <a:ext cx="7956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776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34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687402" y="333375"/>
            <a:ext cx="21591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dirty="0" smtClean="0">
                <a:latin typeface="TKTypeRegular" pitchFamily="34" charset="0"/>
              </a:rPr>
              <a:t>Heißes September Wochenende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35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049174" y="333375"/>
            <a:ext cx="7956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437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36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049173" y="333375"/>
            <a:ext cx="7956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833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37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05042" y="333375"/>
            <a:ext cx="20436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 smtClean="0">
                <a:latin typeface="TKTypeRegular" pitchFamily="34" charset="0"/>
              </a:rPr>
              <a:t>Verregneter Oktober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38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05042" y="333375"/>
            <a:ext cx="20436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 smtClean="0">
                <a:latin typeface="TKTypeRegular" pitchFamily="34" charset="0"/>
              </a:rPr>
              <a:t>Verregneter Oktober</a:t>
            </a:r>
            <a:endParaRPr lang="de-CH" altLang="de-DE" sz="1200" dirty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>
                <a:solidFill>
                  <a:schemeClr val="tx1"/>
                </a:solidFill>
              </a:rPr>
              <a:t>3</a:t>
            </a:r>
            <a:r>
              <a:rPr lang="de-DE" sz="800" dirty="0" smtClean="0">
                <a:solidFill>
                  <a:schemeClr val="tx1"/>
                </a:solidFill>
              </a:rPr>
              <a:t>9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050745" y="333375"/>
            <a:ext cx="7956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449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Warum spielen wir das </a:t>
            </a:r>
            <a:r>
              <a:rPr lang="de-CH" altLang="de-DE" dirty="0" smtClean="0"/>
              <a:t>Limo</a:t>
            </a:r>
            <a:r>
              <a:rPr lang="de-CH" altLang="de-DE" dirty="0" smtClean="0"/>
              <a:t> </a:t>
            </a:r>
            <a:r>
              <a:rPr lang="de-CH" altLang="de-DE" dirty="0" smtClean="0"/>
              <a:t>Game?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639999" cy="4536467"/>
          </a:xfrm>
        </p:spPr>
        <p:txBody>
          <a:bodyPr/>
          <a:lstStyle/>
          <a:p>
            <a:r>
              <a:rPr lang="de-CH" altLang="de-DE" dirty="0" smtClean="0"/>
              <a:t>Erkennen von Steuerungsproblemen in mehrstufigen Lieferketten vom Lieferanten bis zum Kunden (</a:t>
            </a:r>
            <a:r>
              <a:rPr lang="de-CH" altLang="de-DE" dirty="0" err="1" smtClean="0"/>
              <a:t>Supply</a:t>
            </a:r>
            <a:r>
              <a:rPr lang="de-CH" altLang="de-DE" dirty="0" smtClean="0"/>
              <a:t> Chain) anhand einer einfachen Simulation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Erkennen von konkreten Verbesserungspotentialen zur Reduzierung von </a:t>
            </a:r>
            <a:r>
              <a:rPr lang="de-CH" altLang="de-DE" dirty="0" err="1" smtClean="0"/>
              <a:t>Supply</a:t>
            </a:r>
            <a:r>
              <a:rPr lang="de-CH" altLang="de-DE" dirty="0" smtClean="0"/>
              <a:t> Chain Kosten in der </a:t>
            </a:r>
            <a:r>
              <a:rPr lang="de-CH" altLang="de-DE" dirty="0" err="1" smtClean="0"/>
              <a:t>Presta</a:t>
            </a:r>
            <a:endParaRPr lang="de-CH" altLang="de-DE" dirty="0" smtClean="0"/>
          </a:p>
          <a:p>
            <a:endParaRPr lang="de-CH" altLang="de-DE" dirty="0" smtClean="0"/>
          </a:p>
          <a:p>
            <a:r>
              <a:rPr lang="de-CH" altLang="de-DE" dirty="0" smtClean="0"/>
              <a:t>Einstieg ins Thema </a:t>
            </a:r>
            <a:r>
              <a:rPr lang="de-CH" altLang="de-DE" dirty="0" err="1" smtClean="0"/>
              <a:t>Supply</a:t>
            </a:r>
            <a:r>
              <a:rPr lang="de-CH" altLang="de-DE" dirty="0" smtClean="0"/>
              <a:t> Chain Management finden</a:t>
            </a:r>
          </a:p>
        </p:txBody>
      </p:sp>
      <p:sp>
        <p:nvSpPr>
          <p:cNvPr id="4" name="Rechteck 3"/>
          <p:cNvSpPr/>
          <p:nvPr/>
        </p:nvSpPr>
        <p:spPr>
          <a:xfrm>
            <a:off x="179512" y="6381328"/>
            <a:ext cx="1643099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>
                <a:solidFill>
                  <a:schemeClr val="tx1"/>
                </a:solidFill>
              </a:rPr>
              <a:t>4</a:t>
            </a:r>
            <a:r>
              <a:rPr lang="de-DE" sz="800" dirty="0" smtClean="0">
                <a:solidFill>
                  <a:schemeClr val="tx1"/>
                </a:solidFill>
              </a:rPr>
              <a:t>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40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050744" y="333375"/>
            <a:ext cx="7956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5437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41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dirty="0" smtClean="0">
                <a:latin typeface="TKTypeRegular" pitchFamily="34" charset="0"/>
              </a:rPr>
              <a:t>Erster Schneefall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42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200" dirty="0" err="1" smtClean="0">
                <a:latin typeface="TKTypeRegular" pitchFamily="34" charset="0"/>
              </a:rPr>
              <a:t>tkps</a:t>
            </a:r>
            <a:r>
              <a:rPr lang="de-AT" altLang="de-DE" sz="1200" dirty="0" smtClean="0">
                <a:latin typeface="TKTypeRegular" pitchFamily="34" charset="0"/>
              </a:rPr>
              <a:t> Training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43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24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44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25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45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26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46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27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47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28</a:t>
            </a:r>
            <a:endParaRPr lang="de-CH" altLang="de-DE" sz="1200" dirty="0" smtClean="0">
              <a:latin typeface="TKType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48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2530"/>
            <a:ext cx="8639999" cy="338554"/>
          </a:xfrm>
        </p:spPr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6339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>
                <a:solidFill>
                  <a:schemeClr val="tx1"/>
                </a:solidFill>
              </a:rPr>
              <a:t>4</a:t>
            </a:r>
            <a:r>
              <a:rPr lang="de-DE" sz="800" dirty="0" smtClean="0">
                <a:solidFill>
                  <a:schemeClr val="tx1"/>
                </a:solidFill>
              </a:rPr>
              <a:t>9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Spielschritte </a:t>
            </a:r>
            <a:r>
              <a:rPr lang="de-CH" altLang="de-DE" dirty="0">
                <a:sym typeface="Wingdings" pitchFamily="2" charset="2"/>
              </a:rPr>
              <a:t> wöchentliche Wiederholung</a:t>
            </a:r>
            <a:endParaRPr lang="de-CH" altLang="de-DE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764704"/>
            <a:ext cx="7496460" cy="459740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aus Wareneingang ins Lager ziehen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Limo </a:t>
            </a:r>
            <a:r>
              <a:rPr lang="de-CH" altLang="de-DE" sz="1900" dirty="0" smtClean="0"/>
              <a:t>von Warenausgang in Wareneingang ziehen</a:t>
            </a:r>
            <a:br>
              <a:rPr lang="de-CH" altLang="de-DE" sz="1900" dirty="0" smtClean="0"/>
            </a:br>
            <a:r>
              <a:rPr lang="de-CH" altLang="de-DE" sz="1900" u="sng" dirty="0" smtClean="0"/>
              <a:t>F</a:t>
            </a:r>
            <a:r>
              <a:rPr lang="de-CH" altLang="de-DE" sz="1900" u="sng" dirty="0" smtClean="0">
                <a:sym typeface="Wingdings" pitchFamily="2" charset="2"/>
              </a:rPr>
              <a:t>abrik</a:t>
            </a:r>
            <a:r>
              <a:rPr lang="de-CH" altLang="de-DE" sz="1900" dirty="0" smtClean="0">
                <a:sym typeface="Wingdings" pitchFamily="2" charset="2"/>
              </a:rPr>
              <a:t> zieht </a:t>
            </a:r>
            <a:r>
              <a:rPr lang="de-CH" altLang="de-DE" sz="1900" dirty="0" smtClean="0">
                <a:sym typeface="Wingdings" pitchFamily="2" charset="2"/>
              </a:rPr>
              <a:t>Limo </a:t>
            </a:r>
            <a:r>
              <a:rPr lang="de-CH" altLang="de-DE" sz="1900" dirty="0" smtClean="0">
                <a:sym typeface="Wingdings" pitchFamily="2" charset="2"/>
              </a:rPr>
              <a:t>von Transport/Lieferung in Wareneingang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in Auftragseingang ansehen (links oben)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  <a:endParaRPr lang="de-CH" altLang="de-DE" sz="1900" b="1" dirty="0" smtClean="0">
              <a:solidFill>
                <a:srgbClr val="C50E1F"/>
              </a:solidFill>
            </a:endParaRP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 aus Auftragseingang erfüllen </a:t>
            </a:r>
            <a:r>
              <a:rPr lang="de-CH" altLang="de-DE" sz="1900" dirty="0" smtClean="0"/>
              <a:t>(Limo </a:t>
            </a:r>
            <a:r>
              <a:rPr lang="de-CH" altLang="de-DE" sz="1900" dirty="0" smtClean="0"/>
              <a:t>von Lager in Warenausgang schieben) </a:t>
            </a: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Achtung: Zuerst Rückstände erfüllen!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Notiert Lagerbestand oder Rückstand auf Spielprotokoll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Schiebe Bestellzettel in den nächsten Auftragseingang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Fabrik: Produktionsanforderung erfüllen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Neue Bestellungen/Produktionsanforderung platzieren 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Freie Entscheidung!</a:t>
            </a:r>
            <a:r>
              <a:rPr lang="de-CH" altLang="de-DE" sz="1900" dirty="0" smtClean="0">
                <a:sym typeface="Wingdings" pitchFamily="2" charset="2"/>
              </a:rPr>
              <a:t>	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ym typeface="Wingdings" pitchFamily="2" charset="2"/>
              </a:rPr>
              <a:t>Kosten so nieder wie möglich halten!</a:t>
            </a:r>
            <a:r>
              <a:rPr lang="de-CH" altLang="de-DE" sz="1900" dirty="0" smtClean="0">
                <a:sym typeface="Wingdings" pitchFamily="2" charset="2"/>
              </a:rPr>
              <a:t> </a:t>
            </a:r>
            <a:br>
              <a:rPr lang="de-CH" altLang="de-DE" sz="1900" dirty="0" smtClean="0">
                <a:sym typeface="Wingdings" pitchFamily="2" charset="2"/>
              </a:rPr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de-CH" altLang="de-DE" sz="1900" dirty="0" smtClean="0"/>
              <a:t>Bestellung/Produktionsanforderung in Spielprotokoll notieren	</a:t>
            </a:r>
            <a:br>
              <a:rPr lang="de-CH" altLang="de-DE" sz="1900" dirty="0" smtClean="0"/>
            </a:br>
            <a:r>
              <a:rPr lang="de-CH" altLang="de-DE" sz="1900" dirty="0" smtClean="0">
                <a:sym typeface="Wingdings" pitchFamily="2" charset="2"/>
              </a:rPr>
              <a:t> </a:t>
            </a:r>
            <a:r>
              <a:rPr lang="de-CH" altLang="de-DE" sz="1900" b="1" dirty="0" smtClean="0">
                <a:solidFill>
                  <a:srgbClr val="C50E1F"/>
                </a:solidFill>
                <a:sym typeface="Wingdings" pitchFamily="2" charset="2"/>
              </a:rPr>
              <a:t>Geheim halten!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690451" y="6926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0451" y="1124744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90451" y="177281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90451" y="2492896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0451" y="3422209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0451" y="385425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0451" y="4646345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0451" y="4214297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90451" y="5870481"/>
            <a:ext cx="203218" cy="366831"/>
          </a:xfrm>
          <a:prstGeom prst="rightArrow">
            <a:avLst>
              <a:gd name="adj1" fmla="val 50000"/>
              <a:gd name="adj2" fmla="val 3458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28354" y="333375"/>
            <a:ext cx="15152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 dirty="0">
                <a:latin typeface="TKTypeRegular" pitchFamily="34" charset="0"/>
              </a:rPr>
              <a:t>Woche </a:t>
            </a:r>
            <a:r>
              <a:rPr lang="de-CH" altLang="de-DE" sz="1200" dirty="0" smtClean="0">
                <a:latin typeface="TKTypeRegular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3367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177" y="250825"/>
            <a:ext cx="8563076" cy="338554"/>
          </a:xfrm>
        </p:spPr>
        <p:txBody>
          <a:bodyPr/>
          <a:lstStyle/>
          <a:p>
            <a:r>
              <a:rPr lang="de-CH" dirty="0" smtClean="0"/>
              <a:t>Limo </a:t>
            </a:r>
            <a:r>
              <a:rPr lang="de-CH" dirty="0" smtClean="0"/>
              <a:t>Game Szenario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39999" cy="4536467"/>
          </a:xfrm>
        </p:spPr>
        <p:txBody>
          <a:bodyPr/>
          <a:lstStyle/>
          <a:p>
            <a:r>
              <a:rPr lang="de-AT" dirty="0" err="1" smtClean="0"/>
              <a:t>Supply</a:t>
            </a:r>
            <a:r>
              <a:rPr lang="de-AT" dirty="0" smtClean="0"/>
              <a:t> Chain Simulation: </a:t>
            </a:r>
            <a:r>
              <a:rPr lang="de-CH" dirty="0" smtClean="0"/>
              <a:t>Lieferkette mit 4 Teilnehmern</a:t>
            </a:r>
          </a:p>
          <a:p>
            <a:pPr lvl="1"/>
            <a:r>
              <a:rPr lang="de-CH" dirty="0" smtClean="0"/>
              <a:t>Einzelhändler</a:t>
            </a:r>
          </a:p>
          <a:p>
            <a:pPr lvl="1"/>
            <a:r>
              <a:rPr lang="de-CH" dirty="0" smtClean="0"/>
              <a:t>Grosshändler</a:t>
            </a:r>
          </a:p>
          <a:p>
            <a:pPr lvl="1"/>
            <a:r>
              <a:rPr lang="de-CH" dirty="0" smtClean="0"/>
              <a:t>Vertrieb</a:t>
            </a:r>
          </a:p>
          <a:p>
            <a:pPr lvl="1"/>
            <a:r>
              <a:rPr lang="de-CH" dirty="0" smtClean="0"/>
              <a:t>Fabrik </a:t>
            </a:r>
            <a:r>
              <a:rPr lang="de-CH" dirty="0" smtClean="0"/>
              <a:t>(Limonaden-Hersteller)</a:t>
            </a:r>
            <a:endParaRPr lang="de-CH" dirty="0" smtClean="0"/>
          </a:p>
          <a:p>
            <a:r>
              <a:rPr lang="de-AT" dirty="0" smtClean="0"/>
              <a:t>Ziel: Kunden </a:t>
            </a:r>
            <a:r>
              <a:rPr lang="de-AT" dirty="0"/>
              <a:t>zeitgerecht </a:t>
            </a:r>
            <a:r>
              <a:rPr lang="de-AT" dirty="0" smtClean="0"/>
              <a:t>mit </a:t>
            </a:r>
            <a:r>
              <a:rPr lang="de-AT" dirty="0" smtClean="0"/>
              <a:t>Limo </a:t>
            </a:r>
            <a:r>
              <a:rPr lang="de-AT" dirty="0" smtClean="0"/>
              <a:t>beliefern</a:t>
            </a:r>
          </a:p>
          <a:p>
            <a:r>
              <a:rPr lang="de-CH" dirty="0"/>
              <a:t>Markt mit saisonalen </a:t>
            </a:r>
            <a:r>
              <a:rPr lang="de-CH" dirty="0" smtClean="0"/>
              <a:t>Einflüssen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79512" y="6351329"/>
            <a:ext cx="1643099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5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2188" y="4406901"/>
            <a:ext cx="7772637" cy="615553"/>
          </a:xfrm>
        </p:spPr>
        <p:txBody>
          <a:bodyPr/>
          <a:lstStyle/>
          <a:p>
            <a:r>
              <a:rPr lang="en-US" dirty="0" err="1" smtClean="0"/>
              <a:t>Nachbereitung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Limo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50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177" y="250825"/>
            <a:ext cx="8563076" cy="338554"/>
          </a:xfrm>
        </p:spPr>
        <p:txBody>
          <a:bodyPr/>
          <a:lstStyle/>
          <a:p>
            <a:r>
              <a:rPr lang="de-CH" altLang="de-DE" dirty="0" smtClean="0"/>
              <a:t>Berechnung der Spielergebnisse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471" y="1129784"/>
            <a:ext cx="8639999" cy="4536467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de-CH" altLang="de-DE" dirty="0" smtClean="0"/>
              <a:t>Spielergebnis je Stufe berechnen</a:t>
            </a:r>
          </a:p>
          <a:p>
            <a:pPr marL="800100" lvl="1" indent="-342900"/>
            <a:r>
              <a:rPr lang="de-CH" altLang="de-DE" dirty="0" smtClean="0"/>
              <a:t>Gesamtbestände ermitteln: kumulieren von Wochenbeständen</a:t>
            </a:r>
          </a:p>
          <a:p>
            <a:pPr marL="800100" lvl="1" indent="-342900"/>
            <a:r>
              <a:rPr lang="de-CH" altLang="de-DE" dirty="0" smtClean="0"/>
              <a:t>Gesamtrückstände ermitteln: kumulieren von Wochenrückständen</a:t>
            </a:r>
          </a:p>
          <a:p>
            <a:pPr marL="800100" lvl="1" indent="-342900"/>
            <a:r>
              <a:rPr lang="de-CH" altLang="de-DE" dirty="0" smtClean="0"/>
              <a:t>Gesamtkosten der Stufe ermitteln: 	Lagerkosten:	Euro 1.- pro Woche</a:t>
            </a:r>
            <a:br>
              <a:rPr lang="de-CH" altLang="de-DE" dirty="0" smtClean="0"/>
            </a:br>
            <a:r>
              <a:rPr lang="de-CH" altLang="de-DE" dirty="0" smtClean="0"/>
              <a:t>					Rückstandskosten:	Euro 2.- pro Woche</a:t>
            </a:r>
          </a:p>
          <a:p>
            <a:pPr marL="400050" indent="-400050">
              <a:buFontTx/>
              <a:buAutoNum type="arabicPeriod"/>
            </a:pPr>
            <a:r>
              <a:rPr lang="de-CH" altLang="de-DE" dirty="0" smtClean="0"/>
              <a:t>Spielverlauf je Stufe in Vorlagen einzeichnen</a:t>
            </a:r>
          </a:p>
          <a:p>
            <a:pPr marL="800100" lvl="1" indent="-342900"/>
            <a:r>
              <a:rPr lang="de-CH" altLang="de-DE" dirty="0" smtClean="0"/>
              <a:t>Bestände/Rückstände</a:t>
            </a:r>
          </a:p>
          <a:p>
            <a:pPr marL="800100" lvl="1" indent="-342900"/>
            <a:r>
              <a:rPr lang="de-CH" altLang="de-DE" dirty="0" smtClean="0"/>
              <a:t>Bestellungen</a:t>
            </a:r>
          </a:p>
          <a:p>
            <a:pPr marL="400050" indent="-400050">
              <a:buFontTx/>
              <a:buAutoNum type="arabicPeriod" startAt="3"/>
            </a:pPr>
            <a:r>
              <a:rPr lang="de-CH" altLang="de-DE" dirty="0" smtClean="0"/>
              <a:t>Vermutung von „tatsächlichen“ Kundenbestellungen einzeichnen</a:t>
            </a:r>
          </a:p>
          <a:p>
            <a:pPr marL="800100" lvl="1" indent="-342900"/>
            <a:r>
              <a:rPr lang="de-CH" altLang="de-DE" dirty="0" smtClean="0"/>
              <a:t>Ausser Einzelhändler!</a:t>
            </a:r>
          </a:p>
          <a:p>
            <a:pPr marL="400050" indent="-400050">
              <a:buFont typeface="Wingdings" pitchFamily="2" charset="2"/>
              <a:buAutoNum type="arabicPeriod" startAt="4"/>
            </a:pPr>
            <a:r>
              <a:rPr lang="de-CH" altLang="de-DE" dirty="0" smtClean="0"/>
              <a:t>Einzelhändler: Gesamtergebnis von Team berechnen</a:t>
            </a:r>
          </a:p>
        </p:txBody>
      </p:sp>
      <p:sp>
        <p:nvSpPr>
          <p:cNvPr id="4" name="Rechteck 3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51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Spielverlauf darstellen </a:t>
            </a:r>
            <a:r>
              <a:rPr lang="de-CH" altLang="de-DE" smtClean="0">
                <a:sym typeface="Wingdings" pitchFamily="2" charset="2"/>
              </a:rPr>
              <a:t> Bestände/ Rückstand</a:t>
            </a:r>
            <a:r>
              <a:rPr lang="de-CH" altLang="de-DE" smtClean="0"/>
              <a:t> 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3" y="1052513"/>
            <a:ext cx="71996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396806" y="3457575"/>
            <a:ext cx="8350388" cy="0"/>
          </a:xfrm>
          <a:prstGeom prst="line">
            <a:avLst/>
          </a:prstGeom>
          <a:noFill/>
          <a:ln w="28575">
            <a:solidFill>
              <a:srgbClr val="890E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7111" name="AutoShape 6"/>
          <p:cNvSpPr>
            <a:spLocks noChangeArrowheads="1"/>
          </p:cNvSpPr>
          <p:nvPr/>
        </p:nvSpPr>
        <p:spPr bwMode="auto">
          <a:xfrm>
            <a:off x="396807" y="2306638"/>
            <a:ext cx="288875" cy="1079500"/>
          </a:xfrm>
          <a:prstGeom prst="upArrow">
            <a:avLst>
              <a:gd name="adj1" fmla="val 50000"/>
              <a:gd name="adj2" fmla="val 9340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47112" name="AutoShape 7"/>
          <p:cNvSpPr>
            <a:spLocks noChangeArrowheads="1"/>
          </p:cNvSpPr>
          <p:nvPr/>
        </p:nvSpPr>
        <p:spPr bwMode="auto">
          <a:xfrm flipV="1">
            <a:off x="8458319" y="3530600"/>
            <a:ext cx="288875" cy="1079500"/>
          </a:xfrm>
          <a:prstGeom prst="upArrow">
            <a:avLst>
              <a:gd name="adj1" fmla="val 50000"/>
              <a:gd name="adj2" fmla="val 9340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442120" y="1873250"/>
            <a:ext cx="1080744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dirty="0"/>
              <a:t>Bestände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7394685" y="4681539"/>
            <a:ext cx="129715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/>
              <a:t>Rückstände</a:t>
            </a:r>
          </a:p>
        </p:txBody>
      </p:sp>
      <p:sp>
        <p:nvSpPr>
          <p:cNvPr id="9" name="Rechteck 8"/>
          <p:cNvSpPr/>
          <p:nvPr/>
        </p:nvSpPr>
        <p:spPr>
          <a:xfrm>
            <a:off x="179512" y="6351329"/>
            <a:ext cx="1800200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52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Zielsetzung &amp; Gewinner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39999" cy="4536467"/>
          </a:xfrm>
        </p:spPr>
        <p:txBody>
          <a:bodyPr/>
          <a:lstStyle/>
          <a:p>
            <a:pPr>
              <a:defRPr/>
            </a:pPr>
            <a:r>
              <a:rPr lang="de-CH" altLang="de-DE" dirty="0" smtClean="0"/>
              <a:t>Ziel: betreiben einer </a:t>
            </a:r>
            <a:r>
              <a:rPr lang="de-CH" altLang="de-DE" dirty="0" err="1" smtClean="0"/>
              <a:t>Supply</a:t>
            </a:r>
            <a:r>
              <a:rPr lang="de-CH" altLang="de-DE" dirty="0" smtClean="0"/>
              <a:t> Chain mit minimalen Gesamtkosten</a:t>
            </a:r>
          </a:p>
          <a:p>
            <a:pPr lvl="1">
              <a:defRPr/>
            </a:pPr>
            <a:r>
              <a:rPr lang="de-CH" altLang="de-DE" dirty="0" smtClean="0"/>
              <a:t>Lagerkosten pro Einheit:         		Euro 1.- pro Woche</a:t>
            </a:r>
          </a:p>
          <a:p>
            <a:pPr lvl="1">
              <a:defRPr/>
            </a:pPr>
            <a:r>
              <a:rPr lang="de-CH" altLang="de-DE" dirty="0" smtClean="0"/>
              <a:t>Rückstandskosten pro Einheit:		Euro 2.- pro Woche</a:t>
            </a:r>
          </a:p>
          <a:p>
            <a:pPr>
              <a:defRPr/>
            </a:pPr>
            <a:endParaRPr lang="de-CH" altLang="de-DE" dirty="0" smtClean="0"/>
          </a:p>
          <a:p>
            <a:pPr>
              <a:defRPr/>
            </a:pPr>
            <a:r>
              <a:rPr lang="de-CH" altLang="de-DE" dirty="0"/>
              <a:t>Sieger wird Team mit den geringsten (kumulierten) </a:t>
            </a:r>
            <a:r>
              <a:rPr lang="de-CH" altLang="de-DE" dirty="0" smtClean="0"/>
              <a:t>Gesamtkosten</a:t>
            </a:r>
            <a:endParaRPr lang="de-AT" altLang="de-DE" dirty="0" smtClean="0"/>
          </a:p>
          <a:p>
            <a:pPr marL="0" indent="0">
              <a:buNone/>
              <a:defRPr/>
            </a:pPr>
            <a:endParaRPr lang="de-CH" alt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179512" y="6351329"/>
            <a:ext cx="1643099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6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Grundregeln des </a:t>
            </a:r>
            <a:r>
              <a:rPr lang="de-CH" altLang="de-DE" dirty="0" smtClean="0"/>
              <a:t>Limo</a:t>
            </a:r>
            <a:r>
              <a:rPr lang="de-CH" altLang="de-DE" dirty="0" smtClean="0"/>
              <a:t> </a:t>
            </a:r>
            <a:r>
              <a:rPr lang="de-CH" altLang="de-DE" dirty="0" smtClean="0"/>
              <a:t>Game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47366"/>
            <a:ext cx="8639999" cy="4536467"/>
          </a:xfrm>
        </p:spPr>
        <p:txBody>
          <a:bodyPr/>
          <a:lstStyle/>
          <a:p>
            <a:r>
              <a:rPr lang="de-CH" altLang="de-DE" dirty="0" smtClean="0"/>
              <a:t>Nicht im Team kommunizieren!!!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Nie den „nächsten“ oder „übernächsten“ Auftrag anschauen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Bleibt immer im Takt </a:t>
            </a:r>
          </a:p>
          <a:p>
            <a:pPr lvl="1"/>
            <a:r>
              <a:rPr lang="de-CH" altLang="de-DE" dirty="0" smtClean="0"/>
              <a:t>mit mir </a:t>
            </a:r>
          </a:p>
          <a:p>
            <a:pPr lvl="1"/>
            <a:r>
              <a:rPr lang="de-CH" altLang="de-DE" dirty="0" smtClean="0"/>
              <a:t>und dem restlichen Team</a:t>
            </a:r>
          </a:p>
          <a:p>
            <a:endParaRPr lang="de-CH" altLang="de-DE" dirty="0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049156" y="4419601"/>
            <a:ext cx="7379006" cy="1096963"/>
          </a:xfrm>
          <a:prstGeom prst="rect">
            <a:avLst/>
          </a:prstGeom>
          <a:solidFill>
            <a:srgbClr val="C50E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bg1"/>
                </a:solidFill>
                <a:latin typeface="TKTypeRegular" pitchFamily="34" charset="0"/>
              </a:rPr>
              <a:t>Einzelhändler</a:t>
            </a:r>
            <a:endParaRPr lang="de-DE" altLang="de-DE" sz="2400" dirty="0">
              <a:solidFill>
                <a:schemeClr val="bg1"/>
              </a:solidFill>
              <a:latin typeface="TKTypeRegular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bg1"/>
                </a:solidFill>
                <a:latin typeface="TKTypeRegular" pitchFamily="34" charset="0"/>
              </a:rPr>
              <a:t>Bitte keine Information über den tatsächlichen Kundenbedarf weitergeben!</a:t>
            </a:r>
          </a:p>
        </p:txBody>
      </p:sp>
      <p:sp>
        <p:nvSpPr>
          <p:cNvPr id="5" name="Rechteck 4"/>
          <p:cNvSpPr/>
          <p:nvPr/>
        </p:nvSpPr>
        <p:spPr>
          <a:xfrm>
            <a:off x="179512" y="6351329"/>
            <a:ext cx="1643099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7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Wichtige Hinweise zum Spiel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97"/>
            <a:ext cx="8639999" cy="4536467"/>
          </a:xfrm>
        </p:spPr>
        <p:txBody>
          <a:bodyPr/>
          <a:lstStyle/>
          <a:p>
            <a:pPr>
              <a:defRPr/>
            </a:pPr>
            <a:r>
              <a:rPr lang="de-CH" altLang="de-DE" dirty="0"/>
              <a:t>Jede Spielrunde repräsentiert eine Woche</a:t>
            </a:r>
          </a:p>
          <a:p>
            <a:endParaRPr lang="de-CH" altLang="de-DE" sz="1050" dirty="0" smtClean="0"/>
          </a:p>
          <a:p>
            <a:r>
              <a:rPr lang="de-CH" altLang="de-DE" dirty="0" smtClean="0"/>
              <a:t>Bestellungen kommen von links (Informationsfluss), </a:t>
            </a:r>
            <a:r>
              <a:rPr lang="de-CH" altLang="de-DE" dirty="0" smtClean="0"/>
              <a:t>Limo</a:t>
            </a:r>
            <a:r>
              <a:rPr lang="de-CH" altLang="de-DE" dirty="0" smtClean="0"/>
              <a:t> </a:t>
            </a:r>
            <a:r>
              <a:rPr lang="de-CH" altLang="de-DE" dirty="0" smtClean="0"/>
              <a:t>kommt von rechts (</a:t>
            </a:r>
            <a:r>
              <a:rPr lang="de-CH" altLang="de-DE" dirty="0" smtClean="0">
                <a:sym typeface="Wingdings" pitchFamily="2" charset="2"/>
              </a:rPr>
              <a:t>Materialfluss)</a:t>
            </a:r>
            <a:endParaRPr lang="de-CH" altLang="de-DE" dirty="0" smtClean="0"/>
          </a:p>
          <a:p>
            <a:endParaRPr lang="de-CH" altLang="de-DE" sz="1050" dirty="0" smtClean="0"/>
          </a:p>
          <a:p>
            <a:r>
              <a:rPr lang="de-CH" altLang="de-DE" dirty="0" smtClean="0"/>
              <a:t>Nach dem Erfüllen einer Bestellung wird der Bestellzettel vernichtet (ausser Einzelhändler)</a:t>
            </a:r>
          </a:p>
          <a:p>
            <a:endParaRPr lang="de-CH" altLang="de-DE" sz="1050" dirty="0" smtClean="0"/>
          </a:p>
          <a:p>
            <a:r>
              <a:rPr lang="de-CH" altLang="de-DE" dirty="0" smtClean="0"/>
              <a:t>Es </a:t>
            </a:r>
            <a:r>
              <a:rPr lang="de-CH" altLang="de-DE" dirty="0"/>
              <a:t>braucht mehrere </a:t>
            </a:r>
            <a:r>
              <a:rPr lang="de-CH" altLang="de-DE" dirty="0" smtClean="0"/>
              <a:t>Wochen </a:t>
            </a:r>
            <a:r>
              <a:rPr lang="de-CH" altLang="de-DE" dirty="0"/>
              <a:t>bis die Bestellungen den Lieferanten erreichen und bis diese im Lager eingetroffen </a:t>
            </a:r>
            <a:r>
              <a:rPr lang="de-CH" altLang="de-DE" dirty="0" smtClean="0"/>
              <a:t>sind</a:t>
            </a:r>
          </a:p>
          <a:p>
            <a:endParaRPr lang="de-CH" altLang="de-DE" sz="1050" dirty="0"/>
          </a:p>
          <a:p>
            <a:r>
              <a:rPr lang="de-CH" altLang="de-DE" dirty="0" smtClean="0"/>
              <a:t>Euer Kunde ist bereit, ewig zu warten </a:t>
            </a:r>
            <a:r>
              <a:rPr lang="de-CH" altLang="de-DE" dirty="0" smtClean="0">
                <a:sym typeface="Wingdings" panose="05000000000000000000" pitchFamily="2" charset="2"/>
              </a:rPr>
              <a:t> d</a:t>
            </a:r>
            <a:r>
              <a:rPr lang="de-CH" altLang="de-DE" dirty="0" smtClean="0"/>
              <a:t>ies ist jedoch teuer (Rückstandskosten)!</a:t>
            </a:r>
          </a:p>
          <a:p>
            <a:pPr>
              <a:defRPr/>
            </a:pPr>
            <a:endParaRPr lang="de-CH" altLang="de-DE" sz="1050" dirty="0"/>
          </a:p>
          <a:p>
            <a:pPr>
              <a:defRPr/>
            </a:pPr>
            <a:r>
              <a:rPr lang="de-CH" altLang="de-DE" dirty="0"/>
              <a:t>Die Einzelkosten kumulieren sich über die gespielten </a:t>
            </a:r>
            <a:r>
              <a:rPr lang="de-CH" altLang="de-DE" dirty="0" smtClean="0"/>
              <a:t>Wochen</a:t>
            </a:r>
          </a:p>
          <a:p>
            <a:pPr marL="0" indent="0">
              <a:buNone/>
            </a:pPr>
            <a:endParaRPr lang="de-CH" alt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179512" y="6351329"/>
            <a:ext cx="1643099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8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178" y="250825"/>
            <a:ext cx="8491650" cy="338554"/>
          </a:xfrm>
        </p:spPr>
        <p:txBody>
          <a:bodyPr/>
          <a:lstStyle/>
          <a:p>
            <a:r>
              <a:rPr lang="en-US" altLang="de-DE" dirty="0"/>
              <a:t>Der </a:t>
            </a:r>
            <a:r>
              <a:rPr lang="en-US" altLang="de-DE" dirty="0" err="1"/>
              <a:t>Spielplan</a:t>
            </a:r>
            <a:endParaRPr lang="en-US" altLang="de-DE" dirty="0"/>
          </a:p>
        </p:txBody>
      </p:sp>
      <p:sp>
        <p:nvSpPr>
          <p:cNvPr id="11269" name="AutoShape 145"/>
          <p:cNvSpPr>
            <a:spLocks noChangeArrowheads="1"/>
          </p:cNvSpPr>
          <p:nvPr/>
        </p:nvSpPr>
        <p:spPr bwMode="auto">
          <a:xfrm>
            <a:off x="844404" y="1196975"/>
            <a:ext cx="7640898" cy="287338"/>
          </a:xfrm>
          <a:prstGeom prst="homePlate">
            <a:avLst>
              <a:gd name="adj" fmla="val 121901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>
                <a:latin typeface="+mn-lt"/>
              </a:rPr>
              <a:t>Informationsfluss (</a:t>
            </a:r>
            <a:r>
              <a:rPr lang="de-CH" altLang="de-DE" sz="1400" b="1">
                <a:latin typeface="+mn-lt"/>
                <a:sym typeface="Wingdings" pitchFamily="2" charset="2"/>
              </a:rPr>
              <a:t> Bestellungen kommen von links!)</a:t>
            </a:r>
            <a:endParaRPr lang="de-CH" altLang="de-DE" sz="1400" b="1">
              <a:latin typeface="+mn-lt"/>
            </a:endParaRPr>
          </a:p>
        </p:txBody>
      </p:sp>
      <p:sp>
        <p:nvSpPr>
          <p:cNvPr id="11270" name="AutoShape 146"/>
          <p:cNvSpPr>
            <a:spLocks noChangeArrowheads="1"/>
          </p:cNvSpPr>
          <p:nvPr/>
        </p:nvSpPr>
        <p:spPr bwMode="auto">
          <a:xfrm flipH="1">
            <a:off x="844404" y="5445125"/>
            <a:ext cx="7640898" cy="287338"/>
          </a:xfrm>
          <a:prstGeom prst="homePlate">
            <a:avLst>
              <a:gd name="adj" fmla="val 121901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400" b="1" dirty="0">
                <a:latin typeface="+mn-lt"/>
              </a:rPr>
              <a:t>Materialfluss (</a:t>
            </a:r>
            <a:r>
              <a:rPr lang="de-CH" altLang="de-DE" sz="1400" b="1" dirty="0">
                <a:latin typeface="+mn-lt"/>
                <a:sym typeface="Wingdings" pitchFamily="2" charset="2"/>
              </a:rPr>
              <a:t> </a:t>
            </a:r>
            <a:r>
              <a:rPr lang="de-CH" altLang="de-DE" sz="1400" b="1" dirty="0" smtClean="0">
                <a:latin typeface="+mn-lt"/>
                <a:sym typeface="Wingdings" pitchFamily="2" charset="2"/>
              </a:rPr>
              <a:t>Limo </a:t>
            </a:r>
            <a:r>
              <a:rPr lang="de-CH" altLang="de-DE" sz="1400" b="1" dirty="0">
                <a:latin typeface="+mn-lt"/>
                <a:sym typeface="Wingdings" pitchFamily="2" charset="2"/>
              </a:rPr>
              <a:t>kommt von rechts!)</a:t>
            </a:r>
            <a:endParaRPr lang="de-CH" altLang="de-DE" sz="1400" b="1" dirty="0">
              <a:latin typeface="+mn-lt"/>
            </a:endParaRPr>
          </a:p>
        </p:txBody>
      </p:sp>
      <p:sp>
        <p:nvSpPr>
          <p:cNvPr id="11271" name="Rectangle 147"/>
          <p:cNvSpPr>
            <a:spLocks noChangeArrowheads="1"/>
          </p:cNvSpPr>
          <p:nvPr/>
        </p:nvSpPr>
        <p:spPr bwMode="auto">
          <a:xfrm>
            <a:off x="1549131" y="2568575"/>
            <a:ext cx="266654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72" name="Rectangle 149"/>
          <p:cNvSpPr>
            <a:spLocks noChangeArrowheads="1"/>
          </p:cNvSpPr>
          <p:nvPr/>
        </p:nvSpPr>
        <p:spPr bwMode="auto">
          <a:xfrm>
            <a:off x="7269487" y="2568575"/>
            <a:ext cx="266654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73" name="Rectangle 150"/>
          <p:cNvSpPr>
            <a:spLocks noChangeArrowheads="1"/>
          </p:cNvSpPr>
          <p:nvPr/>
        </p:nvSpPr>
        <p:spPr bwMode="auto">
          <a:xfrm>
            <a:off x="457120" y="2571750"/>
            <a:ext cx="266654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74" name="Rectangle 151"/>
          <p:cNvSpPr>
            <a:spLocks noChangeArrowheads="1"/>
          </p:cNvSpPr>
          <p:nvPr/>
        </p:nvSpPr>
        <p:spPr bwMode="auto">
          <a:xfrm>
            <a:off x="1552305" y="2571750"/>
            <a:ext cx="266654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75" name="Rectangle 153"/>
          <p:cNvSpPr>
            <a:spLocks noChangeArrowheads="1"/>
          </p:cNvSpPr>
          <p:nvPr/>
        </p:nvSpPr>
        <p:spPr bwMode="auto">
          <a:xfrm>
            <a:off x="6456829" y="2571750"/>
            <a:ext cx="266654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76" name="Rectangle 154"/>
          <p:cNvSpPr>
            <a:spLocks noChangeArrowheads="1"/>
          </p:cNvSpPr>
          <p:nvPr/>
        </p:nvSpPr>
        <p:spPr bwMode="auto">
          <a:xfrm>
            <a:off x="7267901" y="2571750"/>
            <a:ext cx="266654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77" name="Rectangle 155"/>
          <p:cNvSpPr>
            <a:spLocks noChangeArrowheads="1"/>
          </p:cNvSpPr>
          <p:nvPr/>
        </p:nvSpPr>
        <p:spPr bwMode="auto">
          <a:xfrm>
            <a:off x="7234569" y="2535238"/>
            <a:ext cx="334905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1278" name="Rectangle 157"/>
          <p:cNvSpPr>
            <a:spLocks noChangeArrowheads="1"/>
          </p:cNvSpPr>
          <p:nvPr/>
        </p:nvSpPr>
        <p:spPr bwMode="auto">
          <a:xfrm>
            <a:off x="423790" y="2535238"/>
            <a:ext cx="333317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1279" name="Rectangle 158"/>
          <p:cNvSpPr>
            <a:spLocks noChangeArrowheads="1"/>
          </p:cNvSpPr>
          <p:nvPr/>
        </p:nvSpPr>
        <p:spPr bwMode="auto">
          <a:xfrm>
            <a:off x="1517387" y="2535238"/>
            <a:ext cx="334905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1280" name="Rectangle 159"/>
          <p:cNvSpPr>
            <a:spLocks noChangeArrowheads="1"/>
          </p:cNvSpPr>
          <p:nvPr/>
        </p:nvSpPr>
        <p:spPr bwMode="auto">
          <a:xfrm>
            <a:off x="1399933" y="42497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1" name="Rectangle 160"/>
          <p:cNvSpPr>
            <a:spLocks noChangeArrowheads="1"/>
          </p:cNvSpPr>
          <p:nvPr/>
        </p:nvSpPr>
        <p:spPr bwMode="auto">
          <a:xfrm>
            <a:off x="2012601" y="42497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2" name="Rectangle 161"/>
          <p:cNvSpPr>
            <a:spLocks noChangeArrowheads="1"/>
          </p:cNvSpPr>
          <p:nvPr/>
        </p:nvSpPr>
        <p:spPr bwMode="auto">
          <a:xfrm>
            <a:off x="5747341" y="42497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3" name="Rectangle 162"/>
          <p:cNvSpPr>
            <a:spLocks noChangeArrowheads="1"/>
          </p:cNvSpPr>
          <p:nvPr/>
        </p:nvSpPr>
        <p:spPr bwMode="auto">
          <a:xfrm>
            <a:off x="6355247" y="42497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4" name="Rectangle 163"/>
          <p:cNvSpPr>
            <a:spLocks noChangeArrowheads="1"/>
          </p:cNvSpPr>
          <p:nvPr/>
        </p:nvSpPr>
        <p:spPr bwMode="auto">
          <a:xfrm>
            <a:off x="7994850" y="3149601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5" name="Rectangle 164"/>
          <p:cNvSpPr>
            <a:spLocks noChangeArrowheads="1"/>
          </p:cNvSpPr>
          <p:nvPr/>
        </p:nvSpPr>
        <p:spPr bwMode="auto">
          <a:xfrm>
            <a:off x="7994850" y="4249739"/>
            <a:ext cx="377759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6" name="Rectangle 165"/>
          <p:cNvSpPr>
            <a:spLocks noChangeArrowheads="1"/>
          </p:cNvSpPr>
          <p:nvPr/>
        </p:nvSpPr>
        <p:spPr bwMode="auto">
          <a:xfrm>
            <a:off x="4802941" y="3911601"/>
            <a:ext cx="838054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7" name="Rectangle 166"/>
          <p:cNvSpPr>
            <a:spLocks noChangeArrowheads="1"/>
          </p:cNvSpPr>
          <p:nvPr/>
        </p:nvSpPr>
        <p:spPr bwMode="auto">
          <a:xfrm>
            <a:off x="6966328" y="3911601"/>
            <a:ext cx="836467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8" name="Rectangle 167"/>
          <p:cNvSpPr>
            <a:spLocks noChangeArrowheads="1"/>
          </p:cNvSpPr>
          <p:nvPr/>
        </p:nvSpPr>
        <p:spPr bwMode="auto">
          <a:xfrm>
            <a:off x="449185" y="3911601"/>
            <a:ext cx="838054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289" name="Rectangle 168"/>
          <p:cNvSpPr>
            <a:spLocks noChangeArrowheads="1"/>
          </p:cNvSpPr>
          <p:nvPr/>
        </p:nvSpPr>
        <p:spPr bwMode="auto">
          <a:xfrm>
            <a:off x="6423498" y="2535238"/>
            <a:ext cx="333317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1290" name="Text Box 169"/>
          <p:cNvSpPr txBox="1">
            <a:spLocks noChangeArrowheads="1"/>
          </p:cNvSpPr>
          <p:nvPr/>
        </p:nvSpPr>
        <p:spPr bwMode="auto">
          <a:xfrm>
            <a:off x="7710736" y="1752600"/>
            <a:ext cx="96503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Roh-material</a:t>
            </a:r>
          </a:p>
        </p:txBody>
      </p:sp>
      <p:sp>
        <p:nvSpPr>
          <p:cNvPr id="11291" name="Text Box 170"/>
          <p:cNvSpPr txBox="1">
            <a:spLocks noChangeArrowheads="1"/>
          </p:cNvSpPr>
          <p:nvPr/>
        </p:nvSpPr>
        <p:spPr bwMode="auto">
          <a:xfrm>
            <a:off x="1796738" y="4624857"/>
            <a:ext cx="78567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1292" name="Text Box 171"/>
          <p:cNvSpPr txBox="1">
            <a:spLocks noChangeArrowheads="1"/>
          </p:cNvSpPr>
          <p:nvPr/>
        </p:nvSpPr>
        <p:spPr bwMode="auto">
          <a:xfrm>
            <a:off x="7802794" y="4663328"/>
            <a:ext cx="760181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1293" name="Text Box 172"/>
          <p:cNvSpPr txBox="1">
            <a:spLocks noChangeArrowheads="1"/>
          </p:cNvSpPr>
          <p:nvPr/>
        </p:nvSpPr>
        <p:spPr bwMode="auto">
          <a:xfrm>
            <a:off x="7688515" y="2689078"/>
            <a:ext cx="988841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smtClean="0">
                <a:latin typeface="+mn-lt"/>
              </a:rPr>
              <a:t>Transport/ </a:t>
            </a:r>
            <a:r>
              <a:rPr lang="en-US" altLang="de-DE" sz="1200" dirty="0" err="1" smtClean="0">
                <a:latin typeface="+mn-lt"/>
              </a:rPr>
              <a:t>Lieferung</a:t>
            </a:r>
            <a:endParaRPr lang="en-US" altLang="de-DE" sz="1200" dirty="0">
              <a:latin typeface="+mn-lt"/>
            </a:endParaRPr>
          </a:p>
        </p:txBody>
      </p:sp>
      <p:sp>
        <p:nvSpPr>
          <p:cNvPr id="11294" name="Text Box 173"/>
          <p:cNvSpPr txBox="1">
            <a:spLocks noChangeArrowheads="1"/>
          </p:cNvSpPr>
          <p:nvPr/>
        </p:nvSpPr>
        <p:spPr bwMode="auto">
          <a:xfrm>
            <a:off x="5529890" y="4624857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1295" name="Text Box 174"/>
          <p:cNvSpPr txBox="1">
            <a:spLocks noChangeArrowheads="1"/>
          </p:cNvSpPr>
          <p:nvPr/>
        </p:nvSpPr>
        <p:spPr bwMode="auto">
          <a:xfrm>
            <a:off x="6164780" y="4624857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1296" name="Text Box 175"/>
          <p:cNvSpPr txBox="1">
            <a:spLocks noChangeArrowheads="1"/>
          </p:cNvSpPr>
          <p:nvPr/>
        </p:nvSpPr>
        <p:spPr bwMode="auto">
          <a:xfrm>
            <a:off x="1185658" y="4624857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1297" name="Text Box 176"/>
          <p:cNvSpPr txBox="1">
            <a:spLocks noChangeArrowheads="1"/>
          </p:cNvSpPr>
          <p:nvPr/>
        </p:nvSpPr>
        <p:spPr bwMode="auto">
          <a:xfrm>
            <a:off x="228188" y="3604709"/>
            <a:ext cx="1303856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Einzelhändler</a:t>
            </a:r>
          </a:p>
        </p:txBody>
      </p:sp>
      <p:sp>
        <p:nvSpPr>
          <p:cNvPr id="11298" name="Text Box 177"/>
          <p:cNvSpPr txBox="1">
            <a:spLocks noChangeArrowheads="1"/>
          </p:cNvSpPr>
          <p:nvPr/>
        </p:nvSpPr>
        <p:spPr bwMode="auto">
          <a:xfrm>
            <a:off x="4807879" y="3604709"/>
            <a:ext cx="831354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Vertrieb</a:t>
            </a:r>
          </a:p>
        </p:txBody>
      </p:sp>
      <p:sp>
        <p:nvSpPr>
          <p:cNvPr id="11299" name="Text Box 178"/>
          <p:cNvSpPr txBox="1">
            <a:spLocks noChangeArrowheads="1"/>
          </p:cNvSpPr>
          <p:nvPr/>
        </p:nvSpPr>
        <p:spPr bwMode="auto">
          <a:xfrm>
            <a:off x="7054488" y="3604709"/>
            <a:ext cx="698242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Fabrik</a:t>
            </a:r>
          </a:p>
        </p:txBody>
      </p:sp>
      <p:grpSp>
        <p:nvGrpSpPr>
          <p:cNvPr id="11300" name="Group 179"/>
          <p:cNvGrpSpPr>
            <a:grpSpLocks/>
          </p:cNvGrpSpPr>
          <p:nvPr/>
        </p:nvGrpSpPr>
        <p:grpSpPr bwMode="auto">
          <a:xfrm>
            <a:off x="1441200" y="4292600"/>
            <a:ext cx="299986" cy="304800"/>
            <a:chOff x="1248" y="3504"/>
            <a:chExt cx="190" cy="192"/>
          </a:xfrm>
        </p:grpSpPr>
        <p:sp>
          <p:nvSpPr>
            <p:cNvPr id="11394" name="Oval 18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95" name="Oval 18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96" name="Oval 18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97" name="Oval 18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1301" name="Group 184"/>
          <p:cNvGrpSpPr>
            <a:grpSpLocks/>
          </p:cNvGrpSpPr>
          <p:nvPr/>
        </p:nvGrpSpPr>
        <p:grpSpPr bwMode="auto">
          <a:xfrm>
            <a:off x="2052282" y="4292600"/>
            <a:ext cx="303159" cy="304800"/>
            <a:chOff x="1248" y="3504"/>
            <a:chExt cx="190" cy="192"/>
          </a:xfrm>
        </p:grpSpPr>
        <p:sp>
          <p:nvSpPr>
            <p:cNvPr id="11390" name="Oval 18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91" name="Oval 18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92" name="Oval 18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93" name="Oval 18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1302" name="Group 189"/>
          <p:cNvGrpSpPr>
            <a:grpSpLocks/>
          </p:cNvGrpSpPr>
          <p:nvPr/>
        </p:nvGrpSpPr>
        <p:grpSpPr bwMode="auto">
          <a:xfrm>
            <a:off x="5788608" y="4292600"/>
            <a:ext cx="298398" cy="304800"/>
            <a:chOff x="1248" y="3504"/>
            <a:chExt cx="190" cy="192"/>
          </a:xfrm>
        </p:grpSpPr>
        <p:sp>
          <p:nvSpPr>
            <p:cNvPr id="11386" name="Oval 19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87" name="Oval 19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88" name="Oval 19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89" name="Oval 19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1303" name="Group 194"/>
          <p:cNvGrpSpPr>
            <a:grpSpLocks/>
          </p:cNvGrpSpPr>
          <p:nvPr/>
        </p:nvGrpSpPr>
        <p:grpSpPr bwMode="auto">
          <a:xfrm>
            <a:off x="6391753" y="4292600"/>
            <a:ext cx="303159" cy="304800"/>
            <a:chOff x="1248" y="3504"/>
            <a:chExt cx="190" cy="192"/>
          </a:xfrm>
        </p:grpSpPr>
        <p:sp>
          <p:nvSpPr>
            <p:cNvPr id="11382" name="Oval 19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83" name="Oval 19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84" name="Oval 19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85" name="Oval 19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1304" name="Group 199"/>
          <p:cNvGrpSpPr>
            <a:grpSpLocks/>
          </p:cNvGrpSpPr>
          <p:nvPr/>
        </p:nvGrpSpPr>
        <p:grpSpPr bwMode="auto">
          <a:xfrm>
            <a:off x="8032943" y="4292600"/>
            <a:ext cx="299985" cy="304800"/>
            <a:chOff x="1248" y="3504"/>
            <a:chExt cx="190" cy="192"/>
          </a:xfrm>
        </p:grpSpPr>
        <p:sp>
          <p:nvSpPr>
            <p:cNvPr id="11378" name="Oval 200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79" name="Oval 201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80" name="Oval 202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81" name="Oval 203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1305" name="Group 204"/>
          <p:cNvGrpSpPr>
            <a:grpSpLocks/>
          </p:cNvGrpSpPr>
          <p:nvPr/>
        </p:nvGrpSpPr>
        <p:grpSpPr bwMode="auto">
          <a:xfrm>
            <a:off x="8032943" y="3187700"/>
            <a:ext cx="299985" cy="304800"/>
            <a:chOff x="1248" y="3504"/>
            <a:chExt cx="190" cy="192"/>
          </a:xfrm>
        </p:grpSpPr>
        <p:sp>
          <p:nvSpPr>
            <p:cNvPr id="11374" name="Oval 205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75" name="Oval 206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76" name="Oval 207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77" name="Oval 208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1306" name="Text Box 209"/>
          <p:cNvSpPr txBox="1">
            <a:spLocks noChangeArrowheads="1"/>
          </p:cNvSpPr>
          <p:nvPr/>
        </p:nvSpPr>
        <p:spPr bwMode="auto">
          <a:xfrm>
            <a:off x="487279" y="3888257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1307" name="Text Box 210"/>
          <p:cNvSpPr txBox="1">
            <a:spLocks noChangeArrowheads="1"/>
          </p:cNvSpPr>
          <p:nvPr/>
        </p:nvSpPr>
        <p:spPr bwMode="auto">
          <a:xfrm>
            <a:off x="4829925" y="3888257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1308" name="Text Box 211"/>
          <p:cNvSpPr txBox="1">
            <a:spLocks noChangeArrowheads="1"/>
          </p:cNvSpPr>
          <p:nvPr/>
        </p:nvSpPr>
        <p:spPr bwMode="auto">
          <a:xfrm>
            <a:off x="7002834" y="3888257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1309" name="Text Box 212"/>
          <p:cNvSpPr txBox="1">
            <a:spLocks noChangeArrowheads="1"/>
          </p:cNvSpPr>
          <p:nvPr/>
        </p:nvSpPr>
        <p:spPr bwMode="auto">
          <a:xfrm>
            <a:off x="119042" y="2057253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Kunden-auftrag</a:t>
            </a:r>
          </a:p>
        </p:txBody>
      </p:sp>
      <p:sp>
        <p:nvSpPr>
          <p:cNvPr id="11311" name="Text Box 215"/>
          <p:cNvSpPr txBox="1">
            <a:spLocks noChangeArrowheads="1"/>
          </p:cNvSpPr>
          <p:nvPr/>
        </p:nvSpPr>
        <p:spPr bwMode="auto">
          <a:xfrm>
            <a:off x="6199698" y="2082653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1312" name="Text Box 216"/>
          <p:cNvSpPr txBox="1">
            <a:spLocks noChangeArrowheads="1"/>
          </p:cNvSpPr>
          <p:nvPr/>
        </p:nvSpPr>
        <p:spPr bwMode="auto">
          <a:xfrm>
            <a:off x="6952043" y="2115019"/>
            <a:ext cx="985667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Produktions- anforderung</a:t>
            </a:r>
          </a:p>
        </p:txBody>
      </p:sp>
      <p:sp>
        <p:nvSpPr>
          <p:cNvPr id="11313" name="Line 217"/>
          <p:cNvSpPr>
            <a:spLocks noChangeShapeType="1"/>
          </p:cNvSpPr>
          <p:nvPr/>
        </p:nvSpPr>
        <p:spPr bwMode="auto">
          <a:xfrm>
            <a:off x="8183729" y="22621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14" name="Line 218"/>
          <p:cNvSpPr>
            <a:spLocks noChangeShapeType="1"/>
          </p:cNvSpPr>
          <p:nvPr/>
        </p:nvSpPr>
        <p:spPr bwMode="auto">
          <a:xfrm>
            <a:off x="8183729" y="3683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15" name="Line 219"/>
          <p:cNvSpPr>
            <a:spLocks noChangeShapeType="1"/>
          </p:cNvSpPr>
          <p:nvPr/>
        </p:nvSpPr>
        <p:spPr bwMode="auto">
          <a:xfrm flipH="1">
            <a:off x="6010820" y="4064000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16" name="Line 220"/>
          <p:cNvSpPr>
            <a:spLocks noChangeShapeType="1"/>
          </p:cNvSpPr>
          <p:nvPr/>
        </p:nvSpPr>
        <p:spPr bwMode="auto">
          <a:xfrm flipH="1">
            <a:off x="1669760" y="4064000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17" name="Line 221"/>
          <p:cNvSpPr>
            <a:spLocks noChangeShapeType="1"/>
          </p:cNvSpPr>
          <p:nvPr/>
        </p:nvSpPr>
        <p:spPr bwMode="auto">
          <a:xfrm>
            <a:off x="1744361" y="3225800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18" name="Line 222"/>
          <p:cNvSpPr>
            <a:spLocks noChangeShapeType="1"/>
          </p:cNvSpPr>
          <p:nvPr/>
        </p:nvSpPr>
        <p:spPr bwMode="auto">
          <a:xfrm>
            <a:off x="6087006" y="3225800"/>
            <a:ext cx="4571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19" name="Line 223"/>
          <p:cNvSpPr>
            <a:spLocks noChangeShapeType="1"/>
          </p:cNvSpPr>
          <p:nvPr/>
        </p:nvSpPr>
        <p:spPr bwMode="auto">
          <a:xfrm flipH="1" flipV="1">
            <a:off x="1034870" y="21590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20" name="Text Box 224"/>
          <p:cNvSpPr txBox="1">
            <a:spLocks noChangeArrowheads="1"/>
          </p:cNvSpPr>
          <p:nvPr/>
        </p:nvSpPr>
        <p:spPr bwMode="auto">
          <a:xfrm>
            <a:off x="499976" y="1627041"/>
            <a:ext cx="1092010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Kunden-auslieferung</a:t>
            </a:r>
          </a:p>
        </p:txBody>
      </p:sp>
      <p:sp>
        <p:nvSpPr>
          <p:cNvPr id="11321" name="Text Box 225"/>
          <p:cNvSpPr txBox="1">
            <a:spLocks noChangeArrowheads="1"/>
          </p:cNvSpPr>
          <p:nvPr/>
        </p:nvSpPr>
        <p:spPr bwMode="auto">
          <a:xfrm>
            <a:off x="2436390" y="2082653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1322" name="Text Box 227"/>
          <p:cNvSpPr txBox="1">
            <a:spLocks noChangeArrowheads="1"/>
          </p:cNvSpPr>
          <p:nvPr/>
        </p:nvSpPr>
        <p:spPr bwMode="auto">
          <a:xfrm>
            <a:off x="3395074" y="4624857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Waren-eingang</a:t>
            </a:r>
          </a:p>
        </p:txBody>
      </p:sp>
      <p:sp>
        <p:nvSpPr>
          <p:cNvPr id="11323" name="Text Box 228"/>
          <p:cNvSpPr txBox="1">
            <a:spLocks noChangeArrowheads="1"/>
          </p:cNvSpPr>
          <p:nvPr/>
        </p:nvSpPr>
        <p:spPr bwMode="auto">
          <a:xfrm>
            <a:off x="3953777" y="4624857"/>
            <a:ext cx="788850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Waren-ausgang</a:t>
            </a:r>
          </a:p>
        </p:txBody>
      </p:sp>
      <p:sp>
        <p:nvSpPr>
          <p:cNvPr id="11324" name="Text Box 229"/>
          <p:cNvSpPr txBox="1">
            <a:spLocks noChangeArrowheads="1"/>
          </p:cNvSpPr>
          <p:nvPr/>
        </p:nvSpPr>
        <p:spPr bwMode="auto">
          <a:xfrm>
            <a:off x="2518209" y="3604709"/>
            <a:ext cx="1302958" cy="3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>
                <a:latin typeface="+mn-lt"/>
              </a:rPr>
              <a:t>Grosshändler</a:t>
            </a:r>
          </a:p>
        </p:txBody>
      </p:sp>
      <p:grpSp>
        <p:nvGrpSpPr>
          <p:cNvPr id="11325" name="Group 230"/>
          <p:cNvGrpSpPr>
            <a:grpSpLocks/>
          </p:cNvGrpSpPr>
          <p:nvPr/>
        </p:nvGrpSpPr>
        <p:grpSpPr bwMode="auto">
          <a:xfrm>
            <a:off x="4226779" y="4292600"/>
            <a:ext cx="298398" cy="304800"/>
            <a:chOff x="1248" y="3504"/>
            <a:chExt cx="190" cy="192"/>
          </a:xfrm>
        </p:grpSpPr>
        <p:sp>
          <p:nvSpPr>
            <p:cNvPr id="11370" name="Oval 23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71" name="Oval 23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72" name="Oval 23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73" name="Oval 23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1326" name="Text Box 235"/>
          <p:cNvSpPr txBox="1">
            <a:spLocks noChangeArrowheads="1"/>
          </p:cNvSpPr>
          <p:nvPr/>
        </p:nvSpPr>
        <p:spPr bwMode="auto">
          <a:xfrm>
            <a:off x="2660188" y="3888257"/>
            <a:ext cx="787263" cy="40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>
                <a:latin typeface="+mn-lt"/>
              </a:rPr>
              <a:t>Lager (Bestand)</a:t>
            </a:r>
          </a:p>
        </p:txBody>
      </p:sp>
      <p:sp>
        <p:nvSpPr>
          <p:cNvPr id="11328" name="Line 237"/>
          <p:cNvSpPr>
            <a:spLocks noChangeShapeType="1"/>
          </p:cNvSpPr>
          <p:nvPr/>
        </p:nvSpPr>
        <p:spPr bwMode="auto">
          <a:xfrm flipH="1">
            <a:off x="3801403" y="4064000"/>
            <a:ext cx="4587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29" name="Line 238"/>
          <p:cNvSpPr>
            <a:spLocks noChangeShapeType="1"/>
          </p:cNvSpPr>
          <p:nvPr/>
        </p:nvSpPr>
        <p:spPr bwMode="auto">
          <a:xfrm>
            <a:off x="3879177" y="3225800"/>
            <a:ext cx="4555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11330" name="Rectangle 239"/>
          <p:cNvSpPr>
            <a:spLocks noChangeArrowheads="1"/>
          </p:cNvSpPr>
          <p:nvPr/>
        </p:nvSpPr>
        <p:spPr bwMode="auto">
          <a:xfrm>
            <a:off x="3574429" y="4249739"/>
            <a:ext cx="376173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331" name="Rectangle 240"/>
          <p:cNvSpPr>
            <a:spLocks noChangeArrowheads="1"/>
          </p:cNvSpPr>
          <p:nvPr/>
        </p:nvSpPr>
        <p:spPr bwMode="auto">
          <a:xfrm>
            <a:off x="4183924" y="4249739"/>
            <a:ext cx="37934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1332" name="Group 241"/>
          <p:cNvGrpSpPr>
            <a:grpSpLocks/>
          </p:cNvGrpSpPr>
          <p:nvPr/>
        </p:nvGrpSpPr>
        <p:grpSpPr bwMode="auto">
          <a:xfrm>
            <a:off x="3610936" y="4292600"/>
            <a:ext cx="303159" cy="304800"/>
            <a:chOff x="1248" y="3504"/>
            <a:chExt cx="190" cy="192"/>
          </a:xfrm>
        </p:grpSpPr>
        <p:sp>
          <p:nvSpPr>
            <p:cNvPr id="11366" name="Oval 242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67" name="Oval 243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68" name="Oval 244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69" name="Oval 245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1333" name="Rectangle 246"/>
          <p:cNvSpPr>
            <a:spLocks noChangeArrowheads="1"/>
          </p:cNvSpPr>
          <p:nvPr/>
        </p:nvSpPr>
        <p:spPr bwMode="auto">
          <a:xfrm>
            <a:off x="3472847" y="2535238"/>
            <a:ext cx="333317" cy="36036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1335" name="Rectangle 248"/>
          <p:cNvSpPr>
            <a:spLocks noChangeArrowheads="1"/>
          </p:cNvSpPr>
          <p:nvPr/>
        </p:nvSpPr>
        <p:spPr bwMode="auto">
          <a:xfrm>
            <a:off x="2695108" y="2571750"/>
            <a:ext cx="263479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336" name="Rectangle 249"/>
          <p:cNvSpPr>
            <a:spLocks noChangeArrowheads="1"/>
          </p:cNvSpPr>
          <p:nvPr/>
        </p:nvSpPr>
        <p:spPr bwMode="auto">
          <a:xfrm>
            <a:off x="3506179" y="2571750"/>
            <a:ext cx="266654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grpSp>
        <p:nvGrpSpPr>
          <p:cNvPr id="11337" name="Group 250"/>
          <p:cNvGrpSpPr>
            <a:grpSpLocks/>
          </p:cNvGrpSpPr>
          <p:nvPr/>
        </p:nvGrpSpPr>
        <p:grpSpPr bwMode="auto">
          <a:xfrm>
            <a:off x="730123" y="4422775"/>
            <a:ext cx="299986" cy="304800"/>
            <a:chOff x="1248" y="3504"/>
            <a:chExt cx="190" cy="192"/>
          </a:xfrm>
        </p:grpSpPr>
        <p:sp>
          <p:nvSpPr>
            <p:cNvPr id="11362" name="Oval 25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63" name="Oval 25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64" name="Oval 25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65" name="Oval 25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1338" name="Group 255"/>
          <p:cNvGrpSpPr>
            <a:grpSpLocks/>
          </p:cNvGrpSpPr>
          <p:nvPr/>
        </p:nvGrpSpPr>
        <p:grpSpPr bwMode="auto">
          <a:xfrm>
            <a:off x="2903034" y="4422775"/>
            <a:ext cx="299985" cy="304800"/>
            <a:chOff x="1248" y="3504"/>
            <a:chExt cx="190" cy="192"/>
          </a:xfrm>
        </p:grpSpPr>
        <p:sp>
          <p:nvSpPr>
            <p:cNvPr id="11358" name="Oval 25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59" name="Oval 25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60" name="Oval 25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61" name="Oval 25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1339" name="Group 260"/>
          <p:cNvGrpSpPr>
            <a:grpSpLocks/>
          </p:cNvGrpSpPr>
          <p:nvPr/>
        </p:nvGrpSpPr>
        <p:grpSpPr bwMode="auto">
          <a:xfrm>
            <a:off x="5072769" y="4422775"/>
            <a:ext cx="301573" cy="304800"/>
            <a:chOff x="1248" y="3504"/>
            <a:chExt cx="190" cy="192"/>
          </a:xfrm>
        </p:grpSpPr>
        <p:sp>
          <p:nvSpPr>
            <p:cNvPr id="11354" name="Oval 261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55" name="Oval 262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56" name="Oval 263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57" name="Oval 264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grpSp>
        <p:nvGrpSpPr>
          <p:cNvPr id="11340" name="Group 265"/>
          <p:cNvGrpSpPr>
            <a:grpSpLocks/>
          </p:cNvGrpSpPr>
          <p:nvPr/>
        </p:nvGrpSpPr>
        <p:grpSpPr bwMode="auto">
          <a:xfrm>
            <a:off x="7245680" y="4422775"/>
            <a:ext cx="301573" cy="304800"/>
            <a:chOff x="1248" y="3504"/>
            <a:chExt cx="190" cy="192"/>
          </a:xfrm>
        </p:grpSpPr>
        <p:sp>
          <p:nvSpPr>
            <p:cNvPr id="11350" name="Oval 266"/>
            <p:cNvSpPr>
              <a:spLocks noChangeArrowheads="1"/>
            </p:cNvSpPr>
            <p:nvPr/>
          </p:nvSpPr>
          <p:spPr bwMode="auto">
            <a:xfrm>
              <a:off x="1248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51" name="Oval 267"/>
            <p:cNvSpPr>
              <a:spLocks noChangeArrowheads="1"/>
            </p:cNvSpPr>
            <p:nvPr/>
          </p:nvSpPr>
          <p:spPr bwMode="auto">
            <a:xfrm>
              <a:off x="1356" y="350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52" name="Oval 268"/>
            <p:cNvSpPr>
              <a:spLocks noChangeArrowheads="1"/>
            </p:cNvSpPr>
            <p:nvPr/>
          </p:nvSpPr>
          <p:spPr bwMode="auto">
            <a:xfrm>
              <a:off x="1248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  <p:sp>
          <p:nvSpPr>
            <p:cNvPr id="11353" name="Oval 269"/>
            <p:cNvSpPr>
              <a:spLocks noChangeArrowheads="1"/>
            </p:cNvSpPr>
            <p:nvPr/>
          </p:nvSpPr>
          <p:spPr bwMode="auto">
            <a:xfrm>
              <a:off x="1356" y="3614"/>
              <a:ext cx="82" cy="8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¢"/>
                <a:defRPr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TKTypeRegular" pitchFamily="34" charset="0"/>
                  <a:ea typeface="MS PGothic" pitchFamily="34" charset="-128"/>
                  <a:cs typeface="Geneva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KTypeMedium" pitchFamily="34" charset="0"/>
                  <a:ea typeface="MS PGothic" pitchFamily="34" charset="-128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de-DE">
                <a:latin typeface="+mn-lt"/>
              </a:endParaRPr>
            </a:p>
          </p:txBody>
        </p:sp>
      </p:grpSp>
      <p:sp>
        <p:nvSpPr>
          <p:cNvPr id="11343" name="Text Box 276"/>
          <p:cNvSpPr txBox="1">
            <a:spLocks noChangeArrowheads="1"/>
          </p:cNvSpPr>
          <p:nvPr/>
        </p:nvSpPr>
        <p:spPr bwMode="auto">
          <a:xfrm>
            <a:off x="4372804" y="2060428"/>
            <a:ext cx="939637" cy="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latin typeface="+mn-lt"/>
              </a:rPr>
              <a:t>Auftrags-eingang</a:t>
            </a:r>
          </a:p>
        </p:txBody>
      </p:sp>
      <p:sp>
        <p:nvSpPr>
          <p:cNvPr id="11345" name="Rectangle 278"/>
          <p:cNvSpPr>
            <a:spLocks noChangeArrowheads="1"/>
          </p:cNvSpPr>
          <p:nvPr/>
        </p:nvSpPr>
        <p:spPr bwMode="auto">
          <a:xfrm>
            <a:off x="5409261" y="2513013"/>
            <a:ext cx="331730" cy="36036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1346" name="Rectangle 279"/>
          <p:cNvSpPr>
            <a:spLocks noChangeArrowheads="1"/>
          </p:cNvSpPr>
          <p:nvPr/>
        </p:nvSpPr>
        <p:spPr bwMode="auto">
          <a:xfrm>
            <a:off x="4596602" y="2513013"/>
            <a:ext cx="331730" cy="36036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1347" name="Rectangle 280"/>
          <p:cNvSpPr>
            <a:spLocks noChangeArrowheads="1"/>
          </p:cNvSpPr>
          <p:nvPr/>
        </p:nvSpPr>
        <p:spPr bwMode="auto">
          <a:xfrm>
            <a:off x="4629934" y="2549525"/>
            <a:ext cx="265066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348" name="Rectangle 281"/>
          <p:cNvSpPr>
            <a:spLocks noChangeArrowheads="1"/>
          </p:cNvSpPr>
          <p:nvPr/>
        </p:nvSpPr>
        <p:spPr bwMode="auto">
          <a:xfrm>
            <a:off x="5442593" y="2549525"/>
            <a:ext cx="266654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1349" name="Rectangle 282"/>
          <p:cNvSpPr>
            <a:spLocks noChangeArrowheads="1"/>
          </p:cNvSpPr>
          <p:nvPr/>
        </p:nvSpPr>
        <p:spPr bwMode="auto">
          <a:xfrm>
            <a:off x="2644316" y="3911601"/>
            <a:ext cx="83964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>
              <a:latin typeface="+mn-lt"/>
            </a:endParaRPr>
          </a:p>
        </p:txBody>
      </p:sp>
      <p:sp>
        <p:nvSpPr>
          <p:cNvPr id="135" name="Text Box 246"/>
          <p:cNvSpPr txBox="1">
            <a:spLocks noChangeArrowheads="1"/>
          </p:cNvSpPr>
          <p:nvPr/>
        </p:nvSpPr>
        <p:spPr bwMode="auto">
          <a:xfrm>
            <a:off x="1215814" y="2059781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7" name="Text Box 246"/>
          <p:cNvSpPr txBox="1">
            <a:spLocks noChangeArrowheads="1"/>
          </p:cNvSpPr>
          <p:nvPr/>
        </p:nvSpPr>
        <p:spPr bwMode="auto">
          <a:xfrm>
            <a:off x="3179210" y="2058987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8" name="Text Box 246"/>
          <p:cNvSpPr txBox="1">
            <a:spLocks noChangeArrowheads="1"/>
          </p:cNvSpPr>
          <p:nvPr/>
        </p:nvSpPr>
        <p:spPr bwMode="auto">
          <a:xfrm>
            <a:off x="5105307" y="2058194"/>
            <a:ext cx="9396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8" tIns="46799" rIns="89998" bIns="46799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 err="1">
                <a:latin typeface="+mn-lt"/>
              </a:rPr>
              <a:t>Bestel</a:t>
            </a:r>
            <a:r>
              <a:rPr lang="en-US" altLang="de-DE" sz="1200" dirty="0">
                <a:latin typeface="+mn-lt"/>
              </a:rPr>
              <a:t>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latin typeface="+mn-lt"/>
              </a:rPr>
              <a:t>lung</a:t>
            </a:r>
          </a:p>
        </p:txBody>
      </p:sp>
      <p:sp>
        <p:nvSpPr>
          <p:cNvPr id="136" name="Rectangle 66"/>
          <p:cNvSpPr>
            <a:spLocks noChangeArrowheads="1"/>
          </p:cNvSpPr>
          <p:nvPr/>
        </p:nvSpPr>
        <p:spPr bwMode="auto">
          <a:xfrm>
            <a:off x="2660188" y="2535666"/>
            <a:ext cx="334742" cy="3603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B8B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8" tIns="46799" rIns="89998" bIns="46799" anchor="ctr"/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600">
              <a:latin typeface="+mn-lt"/>
            </a:endParaRPr>
          </a:p>
        </p:txBody>
      </p:sp>
      <p:sp>
        <p:nvSpPr>
          <p:cNvPr id="132" name="Rectangle 275"/>
          <p:cNvSpPr>
            <a:spLocks noChangeArrowheads="1"/>
          </p:cNvSpPr>
          <p:nvPr/>
        </p:nvSpPr>
        <p:spPr bwMode="auto">
          <a:xfrm>
            <a:off x="6234113" y="1773238"/>
            <a:ext cx="2328862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3" name="Rectangle 119"/>
          <p:cNvSpPr>
            <a:spLocks noChangeArrowheads="1"/>
          </p:cNvSpPr>
          <p:nvPr/>
        </p:nvSpPr>
        <p:spPr bwMode="auto">
          <a:xfrm>
            <a:off x="1908498" y="1735137"/>
            <a:ext cx="2132807" cy="3384550"/>
          </a:xfrm>
          <a:prstGeom prst="rect">
            <a:avLst/>
          </a:prstGeom>
          <a:noFill/>
          <a:ln w="317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¢"/>
              <a:defRPr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à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TKTypeRegular" pitchFamily="34" charset="0"/>
                <a:ea typeface="MS PGothic" pitchFamily="34" charset="-128"/>
                <a:cs typeface="Geneva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KTypeMedium" pitchFamily="34" charset="0"/>
                <a:ea typeface="MS PGothic" pitchFamily="34" charset="-128"/>
                <a:cs typeface="Geneva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/>
          </a:p>
        </p:txBody>
      </p:sp>
      <p:sp>
        <p:nvSpPr>
          <p:cNvPr id="134" name="Rechteck 133"/>
          <p:cNvSpPr/>
          <p:nvPr/>
        </p:nvSpPr>
        <p:spPr>
          <a:xfrm>
            <a:off x="179512" y="6351329"/>
            <a:ext cx="1643099" cy="41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Thyssenkrupp </a:t>
            </a:r>
            <a:r>
              <a:rPr lang="de-DE" sz="800" dirty="0" err="1" smtClean="0">
                <a:solidFill>
                  <a:schemeClr val="tx1"/>
                </a:solidFill>
              </a:rPr>
              <a:t>Steering</a:t>
            </a:r>
            <a:endParaRPr lang="de-DE" sz="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00" dirty="0" smtClean="0">
                <a:solidFill>
                  <a:schemeClr val="tx1"/>
                </a:solidFill>
              </a:rPr>
              <a:t>9    | 2017 | Limo Game Briefing </a:t>
            </a:r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KPS_presentation_template_DE">
  <a:themeElements>
    <a:clrScheme name="thyssenkrupp">
      <a:dk1>
        <a:srgbClr val="4B5564"/>
      </a:dk1>
      <a:lt1>
        <a:srgbClr val="FFFFFF"/>
      </a:lt1>
      <a:dk2>
        <a:srgbClr val="B0BAC4"/>
      </a:dk2>
      <a:lt2>
        <a:srgbClr val="78879B"/>
      </a:lt2>
      <a:accent1>
        <a:srgbClr val="D9DEE8"/>
      </a:accent1>
      <a:accent2>
        <a:srgbClr val="003C7D"/>
      </a:accent2>
      <a:accent3>
        <a:srgbClr val="0078DC"/>
      </a:accent3>
      <a:accent4>
        <a:srgbClr val="74C4EF"/>
      </a:accent4>
      <a:accent5>
        <a:srgbClr val="00A0F5"/>
      </a:accent5>
      <a:accent6>
        <a:srgbClr val="FFB400"/>
      </a:accent6>
      <a:hlink>
        <a:srgbClr val="4B5564"/>
      </a:hlink>
      <a:folHlink>
        <a:srgbClr val="9FAAB8"/>
      </a:folHlink>
    </a:clrScheme>
    <a:fontScheme name="TK_neu">
      <a:majorFont>
        <a:latin typeface="TKTypeBold"/>
        <a:ea typeface=""/>
        <a:cs typeface=""/>
      </a:majorFont>
      <a:minorFont>
        <a:latin typeface="TKTypeMediu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TKPS_presentation_template_DE</Template>
  <TotalTime>0</TotalTime>
  <Words>4692</Words>
  <Application>Microsoft Office PowerPoint</Application>
  <PresentationFormat>Bildschirmpräsentation (4:3)</PresentationFormat>
  <Paragraphs>864</Paragraphs>
  <Slides>52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60" baseType="lpstr">
      <vt:lpstr>MS PGothic</vt:lpstr>
      <vt:lpstr>Arial</vt:lpstr>
      <vt:lpstr>Calibri</vt:lpstr>
      <vt:lpstr>TKTypeMedium</vt:lpstr>
      <vt:lpstr>TKTypeRegular</vt:lpstr>
      <vt:lpstr>Wingdings</vt:lpstr>
      <vt:lpstr>TKPS_presentation_template_DE</vt:lpstr>
      <vt:lpstr>think-cell Folie</vt:lpstr>
      <vt:lpstr>thyssenkrupp production system</vt:lpstr>
      <vt:lpstr>Vorbereitung</vt:lpstr>
      <vt:lpstr>Einführung</vt:lpstr>
      <vt:lpstr>Warum spielen wir das Limo Game?</vt:lpstr>
      <vt:lpstr>Limo Game Szenario</vt:lpstr>
      <vt:lpstr>Zielsetzung &amp; Gewinner</vt:lpstr>
      <vt:lpstr>Grundregeln des Limo Game</vt:lpstr>
      <vt:lpstr>Wichtige Hinweise zum Spiel</vt:lpstr>
      <vt:lpstr>Der Spielplan</vt:lpstr>
      <vt:lpstr>Rückstandsberechnung</vt:lpstr>
      <vt:lpstr>LoS Geht’s</vt:lpstr>
      <vt:lpstr>Spielschritt 1: Ware vereinnahmen</vt:lpstr>
      <vt:lpstr>Spielschritt 2: Warenausgang bearbeiten</vt:lpstr>
      <vt:lpstr>Spielschritt 3: Auftragseingang prüfen</vt:lpstr>
      <vt:lpstr>Spielschritt 4: Bestellungen erfüllen</vt:lpstr>
      <vt:lpstr>Spielschritt 5: Spielprotokoll ausfüllen</vt:lpstr>
      <vt:lpstr>Spielschritt 6: Bestellungen weitergeben</vt:lpstr>
      <vt:lpstr>Spielschritt 7: Rohmaterial besorgen (nur Fabrik)</vt:lpstr>
      <vt:lpstr>Spielschritt 8: Neue Bestellungen platzieren</vt:lpstr>
      <vt:lpstr>Spielschritt 8: Neue Bestellungen platzieren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Spielschritte  wöchentliche Wiederholung</vt:lpstr>
      <vt:lpstr>Nachbereitung</vt:lpstr>
      <vt:lpstr>Berechnung der Spielergebnisse</vt:lpstr>
      <vt:lpstr>Spielverlauf darstellen  Bestände/ Rückstand </vt:lpstr>
    </vt:vector>
  </TitlesOfParts>
  <Company>ThyssenKrupp Presta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Moritz Morscher;Dr. Thomas Gronauer</dc:creator>
  <cp:lastModifiedBy>Labitzke, Franziska</cp:lastModifiedBy>
  <cp:revision>39</cp:revision>
  <dcterms:created xsi:type="dcterms:W3CDTF">2016-02-10T13:03:36Z</dcterms:created>
  <dcterms:modified xsi:type="dcterms:W3CDTF">2020-12-22T14:38:31Z</dcterms:modified>
</cp:coreProperties>
</file>