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0" r:id="rId4"/>
    <p:sldMasterId id="2147483681" r:id="rId5"/>
    <p:sldMasterId id="214748368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y="13716000" cx="24384000"/>
  <p:notesSz cx="6858000" cy="9144000"/>
  <p:embeddedFontLst>
    <p:embeddedFont>
      <p:font typeface="Merriweather Sans"/>
      <p:regular r:id="rId21"/>
      <p:bold r:id="rId22"/>
      <p:italic r:id="rId23"/>
      <p:boldItalic r:id="rId24"/>
    </p:embeddedFont>
    <p:embeddedFont>
      <p:font typeface="Helvetica Neue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DDD5FFD1-D175-42E0-B58A-4EC7EBA3BC99}">
  <a:tblStyle styleId="{DDD5FFD1-D175-42E0-B58A-4EC7EBA3BC99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font" Target="fonts/MerriweatherSans-bold.fntdata"/><Relationship Id="rId21" Type="http://schemas.openxmlformats.org/officeDocument/2006/relationships/font" Target="fonts/MerriweatherSans-regular.fntdata"/><Relationship Id="rId24" Type="http://schemas.openxmlformats.org/officeDocument/2006/relationships/font" Target="fonts/MerriweatherSans-boldItalic.fntdata"/><Relationship Id="rId23" Type="http://schemas.openxmlformats.org/officeDocument/2006/relationships/font" Target="fonts/MerriweatherSans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font" Target="fonts/HelveticaNeue-bold.fntdata"/><Relationship Id="rId25" Type="http://schemas.openxmlformats.org/officeDocument/2006/relationships/font" Target="fonts/HelveticaNeue-regular.fntdata"/><Relationship Id="rId28" Type="http://schemas.openxmlformats.org/officeDocument/2006/relationships/font" Target="fonts/HelveticaNeue-boldItalic.fntdata"/><Relationship Id="rId27" Type="http://schemas.openxmlformats.org/officeDocument/2006/relationships/font" Target="fonts/HelveticaNeue-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22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indent="228600" lvl="1" marL="0" marR="0" rtl="0" algn="l">
              <a:spcBef>
                <a:spcPts val="0"/>
              </a:spcBef>
              <a:defRPr b="0" i="0" sz="22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indent="457200" lvl="2" marL="0" marR="0" rtl="0" algn="l">
              <a:spcBef>
                <a:spcPts val="0"/>
              </a:spcBef>
              <a:defRPr b="0" i="0" sz="22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indent="685800" lvl="3" marL="0" marR="0" rtl="0" algn="l">
              <a:spcBef>
                <a:spcPts val="0"/>
              </a:spcBef>
              <a:defRPr b="0" i="0" sz="22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indent="914400" lvl="4" marL="0" marR="0" rtl="0" algn="l">
              <a:spcBef>
                <a:spcPts val="0"/>
              </a:spcBef>
              <a:defRPr b="0" i="0" sz="22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indent="1143000" lvl="5" marL="0" marR="0" rtl="0" algn="l">
              <a:spcBef>
                <a:spcPts val="0"/>
              </a:spcBef>
              <a:defRPr b="0" i="0" sz="22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indent="1371600" lvl="6" marL="0" marR="0" rtl="0" algn="l">
              <a:spcBef>
                <a:spcPts val="0"/>
              </a:spcBef>
              <a:defRPr b="0" i="0" sz="22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indent="1600200" lvl="7" marL="0" marR="0" rtl="0" algn="l">
              <a:spcBef>
                <a:spcPts val="0"/>
              </a:spcBef>
              <a:defRPr b="0" i="0" sz="22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indent="1828800" lvl="8" marL="0" marR="0" rtl="0" algn="l">
              <a:spcBef>
                <a:spcPts val="0"/>
              </a:spcBef>
              <a:defRPr b="0" i="0" sz="22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mailto:support@moodle.com" TargetMode="External"/><Relationship Id="rId3" Type="http://schemas.openxmlformats.org/officeDocument/2006/relationships/image" Target="../media/image0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5.png"/><Relationship Id="rId3" Type="http://schemas.openxmlformats.org/officeDocument/2006/relationships/hyperlink" Target="mailto:martin@moodle.com" TargetMode="Externa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martin@moodle.com" TargetMode="External"/><Relationship Id="rId3" Type="http://schemas.openxmlformats.org/officeDocument/2006/relationships/image" Target="../media/image00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3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4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mailto:martin@moodle.com" TargetMode="External"/><Relationship Id="rId3" Type="http://schemas.openxmlformats.org/officeDocument/2006/relationships/image" Target="../media/image0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martin@moodle.com" TargetMode="External"/><Relationship Id="rId3" Type="http://schemas.openxmlformats.org/officeDocument/2006/relationships/image" Target="../media/image00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6.png"/><Relationship Id="rId3" Type="http://schemas.openxmlformats.org/officeDocument/2006/relationships/hyperlink" Target="mailto:martin@moodle.com" TargetMode="Externa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&amp; Sub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207000" y="3467100"/>
            <a:ext cx="14312899" cy="609599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000000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63500" marR="63500" rtl="0" algn="l">
              <a:spcBef>
                <a:spcPts val="0"/>
              </a:spcBef>
              <a:buNone/>
            </a:pPr>
            <a:r>
              <a:t/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854804" y="6582814"/>
            <a:ext cx="7400509" cy="14849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rIns="91400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4500" u="none" cap="none" strike="noStrike">
                <a:solidFill>
                  <a:srgbClr val="F7932E"/>
                </a:solidFill>
                <a:latin typeface="Arial"/>
                <a:ea typeface="Arial"/>
                <a:cs typeface="Arial"/>
                <a:sym typeface="Arial"/>
              </a:rPr>
              <a:t>the world’s open source</a:t>
            </a:r>
            <a:br>
              <a:rPr b="0" i="0" lang="en-US" sz="4500" u="none" cap="none" strike="noStrike">
                <a:solidFill>
                  <a:srgbClr val="F7932E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500" u="none" cap="none" strike="noStrike">
                <a:solidFill>
                  <a:srgbClr val="F7932E"/>
                </a:solidFill>
                <a:latin typeface="Arial"/>
                <a:ea typeface="Arial"/>
                <a:cs typeface="Arial"/>
                <a:sym typeface="Arial"/>
              </a:rPr>
              <a:t>learning platform </a:t>
            </a:r>
          </a:p>
        </p:txBody>
      </p:sp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25" y="3651633"/>
            <a:ext cx="7700488" cy="196773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hape 13"/>
          <p:cNvCxnSpPr/>
          <p:nvPr/>
        </p:nvCxnSpPr>
        <p:spPr>
          <a:xfrm>
            <a:off x="854804" y="12755100"/>
            <a:ext cx="22674392" cy="0"/>
          </a:xfrm>
          <a:prstGeom prst="straightConnector1">
            <a:avLst/>
          </a:prstGeom>
          <a:noFill/>
          <a:ln cap="flat" cmpd="sng" w="101600">
            <a:solidFill>
              <a:srgbClr val="F7932E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Normal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17408262" y="13383181"/>
            <a:ext cx="6716526" cy="2229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Copyright 2016 © Moodle Pty Ltd  - CC SA - </a:t>
            </a:r>
            <a:r>
              <a:rPr b="0" i="0" lang="en-US" sz="16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support@moodle.com</a:t>
            </a:r>
          </a:p>
        </p:txBody>
      </p:sp>
      <p:sp>
        <p:nvSpPr>
          <p:cNvPr id="59" name="Shape 59"/>
          <p:cNvSpPr/>
          <p:nvPr/>
        </p:nvSpPr>
        <p:spPr>
          <a:xfrm>
            <a:off x="525416" y="13160490"/>
            <a:ext cx="6822935" cy="5796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rIns="91400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32E"/>
              </a:buClr>
              <a:buSzPct val="25000"/>
              <a:buFont typeface="Helvetica Neue"/>
              <a:buNone/>
            </a:pPr>
            <a:r>
              <a:rPr b="0" i="0" lang="en-US" sz="2600" u="none" cap="none" strike="noStrike">
                <a:solidFill>
                  <a:srgbClr val="F7932E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world’s open source learning platform </a:t>
            </a:r>
          </a:p>
        </p:txBody>
      </p:sp>
      <p:cxnSp>
        <p:nvCxnSpPr>
          <p:cNvPr id="60" name="Shape 60"/>
          <p:cNvCxnSpPr/>
          <p:nvPr/>
        </p:nvCxnSpPr>
        <p:spPr>
          <a:xfrm>
            <a:off x="614316" y="13249275"/>
            <a:ext cx="23155364" cy="0"/>
          </a:xfrm>
          <a:prstGeom prst="straightConnector1">
            <a:avLst/>
          </a:prstGeom>
          <a:noFill/>
          <a:ln cap="flat" cmpd="sng" w="19050">
            <a:solidFill>
              <a:srgbClr val="F7932E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716" y="12406547"/>
            <a:ext cx="2590185" cy="66187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>
            <p:ph idx="12" type="sldNum"/>
          </p:nvPr>
        </p:nvSpPr>
        <p:spPr>
          <a:xfrm>
            <a:off x="11948903" y="13017500"/>
            <a:ext cx="453237" cy="4698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&amp; Subtitl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207000" y="3467100"/>
            <a:ext cx="14312899" cy="609599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000000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12560321" y="7325292"/>
            <a:ext cx="9678734" cy="23876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0" i="0" lang="en-US" sz="6272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Martin Dougiamas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0" i="0" lang="en-US" sz="4704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Moodle Founder and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0" i="0" lang="en-US" sz="4704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Director of Moodle HQ</a:t>
            </a:r>
          </a:p>
        </p:txBody>
      </p:sp>
      <p:sp>
        <p:nvSpPr>
          <p:cNvPr id="66" name="Shape 66"/>
          <p:cNvSpPr/>
          <p:nvPr/>
        </p:nvSpPr>
        <p:spPr>
          <a:xfrm>
            <a:off x="854804" y="6582814"/>
            <a:ext cx="7400509" cy="14849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rIns="91400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32E"/>
              </a:buClr>
              <a:buSzPct val="25000"/>
              <a:buFont typeface="Arial"/>
              <a:buNone/>
            </a:pPr>
            <a:r>
              <a:rPr b="0" i="0" lang="en-US" sz="4500" u="none" cap="none" strike="noStrike">
                <a:solidFill>
                  <a:srgbClr val="F7932E"/>
                </a:solidFill>
                <a:latin typeface="Arial"/>
                <a:ea typeface="Arial"/>
                <a:cs typeface="Arial"/>
                <a:sym typeface="Arial"/>
              </a:rPr>
              <a:t>the world’s open source</a:t>
            </a:r>
            <a:br>
              <a:rPr b="0" i="0" lang="en-US" sz="4500" u="none" cap="none" strike="noStrike">
                <a:solidFill>
                  <a:srgbClr val="F7932E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500" u="none" cap="none" strike="noStrike">
                <a:solidFill>
                  <a:srgbClr val="F7932E"/>
                </a:solidFill>
                <a:latin typeface="Arial"/>
                <a:ea typeface="Arial"/>
                <a:cs typeface="Arial"/>
                <a:sym typeface="Arial"/>
              </a:rPr>
              <a:t>learning platform </a:t>
            </a: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25" y="3651633"/>
            <a:ext cx="7700488" cy="196773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" name="Shape 68"/>
          <p:cNvCxnSpPr/>
          <p:nvPr/>
        </p:nvCxnSpPr>
        <p:spPr>
          <a:xfrm>
            <a:off x="854804" y="12755100"/>
            <a:ext cx="22674392" cy="0"/>
          </a:xfrm>
          <a:prstGeom prst="straightConnector1">
            <a:avLst/>
          </a:prstGeom>
          <a:noFill/>
          <a:ln cap="flat" cmpd="sng" w="101600">
            <a:solidFill>
              <a:srgbClr val="F7932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Shape 69"/>
          <p:cNvSpPr txBox="1"/>
          <p:nvPr>
            <p:ph idx="12" type="sldNum"/>
          </p:nvPr>
        </p:nvSpPr>
        <p:spPr>
          <a:xfrm>
            <a:off x="11948903" y="13017500"/>
            <a:ext cx="453237" cy="4698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2" type="sldNum"/>
          </p:nvPr>
        </p:nvSpPr>
        <p:spPr>
          <a:xfrm>
            <a:off x="11948903" y="13017500"/>
            <a:ext cx="453237" cy="4698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oodle Associa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1558625"/>
            <a:ext cx="4734547" cy="211643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/>
          <p:nvPr/>
        </p:nvSpPr>
        <p:spPr>
          <a:xfrm>
            <a:off x="17408262" y="13332381"/>
            <a:ext cx="6716526" cy="2229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Copyright 2015 © Martin Dougiamas  - CC SA - </a:t>
            </a:r>
            <a:r>
              <a:rPr b="0" i="0" lang="en-US" sz="16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martin@moodle.com</a:t>
            </a:r>
          </a:p>
        </p:txBody>
      </p:sp>
      <p:cxnSp>
        <p:nvCxnSpPr>
          <p:cNvPr id="75" name="Shape 75"/>
          <p:cNvCxnSpPr/>
          <p:nvPr/>
        </p:nvCxnSpPr>
        <p:spPr>
          <a:xfrm>
            <a:off x="4576371" y="13134975"/>
            <a:ext cx="19294909" cy="0"/>
          </a:xfrm>
          <a:prstGeom prst="straightConnector1">
            <a:avLst/>
          </a:prstGeom>
          <a:noFill/>
          <a:ln cap="flat" cmpd="sng" w="19050">
            <a:solidFill>
              <a:srgbClr val="F7932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Shape 76"/>
          <p:cNvSpPr txBox="1"/>
          <p:nvPr>
            <p:ph idx="12" type="sldNum"/>
          </p:nvPr>
        </p:nvSpPr>
        <p:spPr>
          <a:xfrm>
            <a:off x="11948903" y="13017500"/>
            <a:ext cx="453237" cy="4698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3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3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3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3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ormal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17408262" y="13383181"/>
            <a:ext cx="6716526" cy="2229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Copyright 2015 © Martin Dougiamas  - CC SA - </a:t>
            </a:r>
            <a:r>
              <a:rPr b="0" i="0" lang="en-US" sz="16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martin@moodle.com</a:t>
            </a:r>
          </a:p>
        </p:txBody>
      </p:sp>
      <p:sp>
        <p:nvSpPr>
          <p:cNvPr id="16" name="Shape 16"/>
          <p:cNvSpPr/>
          <p:nvPr/>
        </p:nvSpPr>
        <p:spPr>
          <a:xfrm>
            <a:off x="525416" y="13160490"/>
            <a:ext cx="6822935" cy="5796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rIns="91400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2600" u="none" cap="none" strike="noStrike">
                <a:solidFill>
                  <a:srgbClr val="F7932E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world’s open source learning platform </a:t>
            </a:r>
          </a:p>
        </p:txBody>
      </p:sp>
      <p:cxnSp>
        <p:nvCxnSpPr>
          <p:cNvPr id="17" name="Shape 17"/>
          <p:cNvCxnSpPr/>
          <p:nvPr/>
        </p:nvCxnSpPr>
        <p:spPr>
          <a:xfrm>
            <a:off x="614316" y="13249275"/>
            <a:ext cx="23155364" cy="0"/>
          </a:xfrm>
          <a:prstGeom prst="straightConnector1">
            <a:avLst/>
          </a:prstGeom>
          <a:noFill/>
          <a:ln cap="flat" cmpd="sng" w="19050">
            <a:solidFill>
              <a:srgbClr val="F7932E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8" name="Shape 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716" y="12406547"/>
            <a:ext cx="2590185" cy="661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3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3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&amp; Subtitl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787400" y="3924300"/>
            <a:ext cx="22821899" cy="9144000"/>
          </a:xfrm>
          <a:prstGeom prst="roundRect">
            <a:avLst>
              <a:gd fmla="val 2083" name="adj"/>
            </a:avLst>
          </a:prstGeom>
          <a:gradFill>
            <a:gsLst>
              <a:gs pos="0">
                <a:srgbClr val="FCC26F"/>
              </a:gs>
              <a:gs pos="8263">
                <a:srgbClr val="FEE0B7"/>
              </a:gs>
              <a:gs pos="100000">
                <a:srgbClr val="FFFFFF"/>
              </a:gs>
            </a:gsLst>
            <a:lin ang="16200000" scaled="0"/>
          </a:gradFill>
          <a:ln cap="flat" cmpd="sng" w="88900">
            <a:solidFill>
              <a:srgbClr val="F589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5207000" y="3467100"/>
            <a:ext cx="14312899" cy="609599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000000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11800" y="711200"/>
            <a:ext cx="13358812" cy="3413644"/>
          </a:xfrm>
          <a:prstGeom prst="rect">
            <a:avLst/>
          </a:prstGeom>
          <a:noFill/>
          <a:ln>
            <a:noFill/>
          </a:ln>
          <a:effectLst>
            <a:reflection blurRad="0" dir="0" dist="0" endA="0" endPos="40000" kx="0" rotWithShape="0" algn="bl" stA="10232" stPos="0" sy="-100000" ky="0"/>
          </a:effectLst>
        </p:spPr>
      </p:pic>
      <p:sp>
        <p:nvSpPr>
          <p:cNvPr id="105" name="Shape 105"/>
          <p:cNvSpPr/>
          <p:nvPr/>
        </p:nvSpPr>
        <p:spPr>
          <a:xfrm>
            <a:off x="7351142" y="9944100"/>
            <a:ext cx="9678734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0" i="0" lang="en-US" sz="6272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Martin Dougiamas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0" i="0" lang="en-US" sz="4704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Lead Developer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0" i="0" lang="en-US" sz="4704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Director of Moodle Pty Ltd</a:t>
            </a:r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11948903" y="13017500"/>
            <a:ext cx="453237" cy="4698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ormal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190500" y="1041400"/>
            <a:ext cx="23990299" cy="12446000"/>
          </a:xfrm>
          <a:prstGeom prst="roundRect">
            <a:avLst>
              <a:gd fmla="val 1531" name="adj"/>
            </a:avLst>
          </a:prstGeom>
          <a:solidFill>
            <a:srgbClr val="FFFFFF"/>
          </a:solidFill>
          <a:ln cap="flat" cmpd="sng" w="50800">
            <a:solidFill>
              <a:srgbClr val="F589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9944100" y="13512800"/>
            <a:ext cx="44958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Copyright 2013 © Martin Dougiamas  - CC SA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0100" y="76200"/>
            <a:ext cx="3975972" cy="1016000"/>
          </a:xfrm>
          <a:prstGeom prst="rect">
            <a:avLst/>
          </a:prstGeom>
          <a:noFill/>
          <a:ln>
            <a:noFill/>
          </a:ln>
          <a:effectLst>
            <a:reflection blurRad="0" dir="0" dist="0" endA="0" endPos="40000" kx="0" rotWithShape="0" algn="bl" stA="18703" stPos="0" sy="-100000" ky="0"/>
          </a:effectLst>
        </p:spPr>
      </p:pic>
      <p:sp>
        <p:nvSpPr>
          <p:cNvPr id="111" name="Shape 111"/>
          <p:cNvSpPr txBox="1"/>
          <p:nvPr>
            <p:ph idx="12" type="sldNum"/>
          </p:nvPr>
        </p:nvSpPr>
        <p:spPr>
          <a:xfrm>
            <a:off x="11948903" y="13017500"/>
            <a:ext cx="453237" cy="4698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&amp; Bullet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833937" y="3893342"/>
            <a:ext cx="14716126" cy="8036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91167" lvl="0" marL="52136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191167" lvl="1" marL="90236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191167" lvl="2" marL="128336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191167" lvl="3" marL="166436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191167" lvl="4" marL="204536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11923964" y="13019484"/>
            <a:ext cx="518208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rIns="71425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&amp; Bullets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833937" y="3893342"/>
            <a:ext cx="14716126" cy="8036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91167" lvl="0" marL="52136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191167" lvl="1" marL="90236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191167" lvl="2" marL="128336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191167" lvl="3" marL="166436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191167" lvl="4" marL="204536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11923964" y="13019484"/>
            <a:ext cx="518208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rIns="71425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ormal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17408262" y="13383181"/>
            <a:ext cx="6716526" cy="2229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Copyright 2015 © Martin Dougiamas  - CC SA - </a:t>
            </a:r>
            <a:r>
              <a:rPr b="0" i="0" lang="en-US" sz="16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martin@moodle.com</a:t>
            </a:r>
          </a:p>
        </p:txBody>
      </p:sp>
      <p:sp>
        <p:nvSpPr>
          <p:cNvPr id="122" name="Shape 122"/>
          <p:cNvSpPr/>
          <p:nvPr/>
        </p:nvSpPr>
        <p:spPr>
          <a:xfrm>
            <a:off x="525416" y="13160490"/>
            <a:ext cx="6822935" cy="5796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rIns="91400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32E"/>
              </a:buClr>
              <a:buSzPct val="25000"/>
              <a:buFont typeface="Helvetica Neue"/>
              <a:buNone/>
            </a:pPr>
            <a:r>
              <a:rPr b="0" i="0" lang="en-US" sz="2600" u="none" cap="none" strike="noStrike">
                <a:solidFill>
                  <a:srgbClr val="F7932E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world’s open source learning platform </a:t>
            </a:r>
          </a:p>
        </p:txBody>
      </p:sp>
      <p:cxnSp>
        <p:nvCxnSpPr>
          <p:cNvPr id="123" name="Shape 123"/>
          <p:cNvCxnSpPr/>
          <p:nvPr/>
        </p:nvCxnSpPr>
        <p:spPr>
          <a:xfrm>
            <a:off x="614316" y="13249275"/>
            <a:ext cx="23155364" cy="0"/>
          </a:xfrm>
          <a:prstGeom prst="straightConnector1">
            <a:avLst/>
          </a:prstGeom>
          <a:noFill/>
          <a:ln cap="flat" cmpd="sng" w="19050">
            <a:solidFill>
              <a:srgbClr val="F7932E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716" y="12406547"/>
            <a:ext cx="2590185" cy="66187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>
            <p:ph idx="12" type="sldNum"/>
          </p:nvPr>
        </p:nvSpPr>
        <p:spPr>
          <a:xfrm>
            <a:off x="11948903" y="13017500"/>
            <a:ext cx="453237" cy="4698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ctrTitle"/>
          </p:nvPr>
        </p:nvSpPr>
        <p:spPr>
          <a:xfrm>
            <a:off x="1828800" y="4222246"/>
            <a:ext cx="20726400" cy="3092949"/>
          </a:xfrm>
          <a:prstGeom prst="rect">
            <a:avLst/>
          </a:prstGeom>
        </p:spPr>
        <p:txBody>
          <a:bodyPr anchorCtr="0" anchor="b" bIns="243800" lIns="243800" rIns="243800" tIns="243800"/>
          <a:lstStyle>
            <a:lvl1pPr lvl="0" algn="ctr">
              <a:spcBef>
                <a:spcPts val="0"/>
              </a:spcBef>
              <a:buSzPct val="100000"/>
              <a:defRPr sz="12800"/>
            </a:lvl1pPr>
            <a:lvl2pPr lvl="1" algn="ctr">
              <a:spcBef>
                <a:spcPts val="0"/>
              </a:spcBef>
              <a:buSzPct val="100000"/>
              <a:defRPr sz="12800"/>
            </a:lvl2pPr>
            <a:lvl3pPr lvl="2" algn="ctr">
              <a:spcBef>
                <a:spcPts val="0"/>
              </a:spcBef>
              <a:buSzPct val="100000"/>
              <a:defRPr sz="12800"/>
            </a:lvl3pPr>
            <a:lvl4pPr lvl="3" algn="ctr">
              <a:spcBef>
                <a:spcPts val="0"/>
              </a:spcBef>
              <a:buSzPct val="100000"/>
              <a:defRPr sz="12800"/>
            </a:lvl4pPr>
            <a:lvl5pPr lvl="4" algn="ctr">
              <a:spcBef>
                <a:spcPts val="0"/>
              </a:spcBef>
              <a:buSzPct val="100000"/>
              <a:defRPr sz="12800"/>
            </a:lvl5pPr>
            <a:lvl6pPr lvl="5" algn="ctr">
              <a:spcBef>
                <a:spcPts val="0"/>
              </a:spcBef>
              <a:buSzPct val="100000"/>
              <a:defRPr sz="12800"/>
            </a:lvl6pPr>
            <a:lvl7pPr lvl="6" algn="ctr">
              <a:spcBef>
                <a:spcPts val="0"/>
              </a:spcBef>
              <a:buSzPct val="100000"/>
              <a:defRPr sz="12800"/>
            </a:lvl7pPr>
            <a:lvl8pPr lvl="7" algn="ctr">
              <a:spcBef>
                <a:spcPts val="0"/>
              </a:spcBef>
              <a:buSzPct val="100000"/>
              <a:defRPr sz="12800"/>
            </a:lvl8pPr>
            <a:lvl9pPr lvl="8" algn="ctr">
              <a:spcBef>
                <a:spcPts val="0"/>
              </a:spcBef>
              <a:buSzPct val="100000"/>
              <a:defRPr sz="12800"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828800" y="7573475"/>
            <a:ext cx="20726400" cy="2092634"/>
          </a:xfrm>
          <a:prstGeom prst="rect">
            <a:avLst/>
          </a:prstGeom>
        </p:spPr>
        <p:txBody>
          <a:bodyPr anchorCtr="0" anchor="t" bIns="243800" lIns="243800" rIns="243800" tIns="24380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8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8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8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8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8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8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8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8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x="22818110" y="12666268"/>
            <a:ext cx="1463200" cy="1049399"/>
          </a:xfrm>
          <a:prstGeom prst="rect">
            <a:avLst/>
          </a:prstGeom>
        </p:spPr>
        <p:txBody>
          <a:bodyPr anchorCtr="0" anchor="ctr" bIns="243800" lIns="243800" rIns="243800" tIns="2438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anchorCtr="0" anchor="b" bIns="243800" lIns="243800" rIns="243800" tIns="2438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1219200" y="3200400"/>
            <a:ext cx="21945600" cy="9935148"/>
          </a:xfrm>
          <a:prstGeom prst="rect">
            <a:avLst/>
          </a:prstGeom>
        </p:spPr>
        <p:txBody>
          <a:bodyPr anchorCtr="0" anchor="t" bIns="243800" lIns="243800" rIns="243800" tIns="2438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22818110" y="12666268"/>
            <a:ext cx="1463200" cy="1049399"/>
          </a:xfrm>
          <a:prstGeom prst="rect">
            <a:avLst/>
          </a:prstGeom>
        </p:spPr>
        <p:txBody>
          <a:bodyPr anchorCtr="0" anchor="ctr" bIns="243800" lIns="243800" rIns="243800" tIns="2438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anchorCtr="0" anchor="b" bIns="243800" lIns="243800" rIns="243800" tIns="2438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1219200" y="3200400"/>
            <a:ext cx="10652069" cy="9935148"/>
          </a:xfrm>
          <a:prstGeom prst="rect">
            <a:avLst/>
          </a:prstGeom>
        </p:spPr>
        <p:txBody>
          <a:bodyPr anchorCtr="0" anchor="t" bIns="243800" lIns="243800" rIns="243800" tIns="2438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41" name="Shape 141"/>
          <p:cNvSpPr txBox="1"/>
          <p:nvPr>
            <p:ph idx="2" type="body"/>
          </p:nvPr>
        </p:nvSpPr>
        <p:spPr>
          <a:xfrm>
            <a:off x="12512730" y="3200400"/>
            <a:ext cx="10652069" cy="9935148"/>
          </a:xfrm>
          <a:prstGeom prst="rect">
            <a:avLst/>
          </a:prstGeom>
        </p:spPr>
        <p:txBody>
          <a:bodyPr anchorCtr="0" anchor="t" bIns="243800" lIns="243800" rIns="243800" tIns="2438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22818110" y="12666268"/>
            <a:ext cx="1463200" cy="1049399"/>
          </a:xfrm>
          <a:prstGeom prst="rect">
            <a:avLst/>
          </a:prstGeom>
        </p:spPr>
        <p:txBody>
          <a:bodyPr anchorCtr="0" anchor="ctr" bIns="243800" lIns="243800" rIns="243800" tIns="2438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ormal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17408262" y="13383181"/>
            <a:ext cx="6716528" cy="2229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Copyright 2015 © Martin Dougiamas  - CC SA - </a:t>
            </a:r>
            <a:r>
              <a:rPr b="0" i="0" lang="en-US" sz="16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martin@moodle.com</a:t>
            </a:r>
          </a:p>
        </p:txBody>
      </p:sp>
      <p:sp>
        <p:nvSpPr>
          <p:cNvPr id="21" name="Shape 21"/>
          <p:cNvSpPr/>
          <p:nvPr/>
        </p:nvSpPr>
        <p:spPr>
          <a:xfrm>
            <a:off x="525416" y="13160490"/>
            <a:ext cx="6822933" cy="5796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rIns="91400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2600" u="none" cap="none" strike="noStrike">
                <a:solidFill>
                  <a:srgbClr val="F7932E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world’s open source learning platform </a:t>
            </a:r>
          </a:p>
        </p:txBody>
      </p:sp>
      <p:cxnSp>
        <p:nvCxnSpPr>
          <p:cNvPr id="22" name="Shape 22"/>
          <p:cNvCxnSpPr/>
          <p:nvPr/>
        </p:nvCxnSpPr>
        <p:spPr>
          <a:xfrm>
            <a:off x="614316" y="13249275"/>
            <a:ext cx="23155365" cy="0"/>
          </a:xfrm>
          <a:prstGeom prst="straightConnector1">
            <a:avLst/>
          </a:prstGeom>
          <a:noFill/>
          <a:ln cap="flat" cmpd="sng" w="19050">
            <a:solidFill>
              <a:srgbClr val="F7932E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3" name="Shape 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716" y="12406547"/>
            <a:ext cx="2590187" cy="661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anchorCtr="0" anchor="b" bIns="243800" lIns="243800" rIns="243800" tIns="2438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22818110" y="12666268"/>
            <a:ext cx="1463200" cy="1049399"/>
          </a:xfrm>
          <a:prstGeom prst="rect">
            <a:avLst/>
          </a:prstGeom>
        </p:spPr>
        <p:txBody>
          <a:bodyPr anchorCtr="0" anchor="ctr" bIns="243800" lIns="243800" rIns="243800" tIns="2438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1219200" y="11750158"/>
            <a:ext cx="21945600" cy="1385387"/>
          </a:xfrm>
          <a:prstGeom prst="rect">
            <a:avLst/>
          </a:prstGeom>
        </p:spPr>
        <p:txBody>
          <a:bodyPr anchorCtr="0" anchor="t" bIns="243800" lIns="243800" rIns="243800" tIns="243800"/>
          <a:lstStyle>
            <a:lvl1pPr lvl="0" algn="ctr">
              <a:spcBef>
                <a:spcPts val="1000"/>
              </a:spcBef>
              <a:buSzPct val="100000"/>
              <a:buNone/>
              <a:defRPr sz="4800"/>
            </a:lvl1pPr>
          </a:lstStyle>
          <a:p/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22818110" y="12666268"/>
            <a:ext cx="1463200" cy="1049399"/>
          </a:xfrm>
          <a:prstGeom prst="rect">
            <a:avLst/>
          </a:prstGeom>
        </p:spPr>
        <p:txBody>
          <a:bodyPr anchorCtr="0" anchor="ctr" bIns="243800" lIns="243800" rIns="243800" tIns="2438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2" type="sldNum"/>
          </p:nvPr>
        </p:nvSpPr>
        <p:spPr>
          <a:xfrm>
            <a:off x="22818110" y="12666268"/>
            <a:ext cx="1463200" cy="1049399"/>
          </a:xfrm>
          <a:prstGeom prst="rect">
            <a:avLst/>
          </a:prstGeom>
        </p:spPr>
        <p:txBody>
          <a:bodyPr anchorCtr="0" anchor="ctr" bIns="243800" lIns="243800" rIns="243800" tIns="2438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oodle Associa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1558625"/>
            <a:ext cx="4734547" cy="211643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/>
          <p:nvPr/>
        </p:nvSpPr>
        <p:spPr>
          <a:xfrm>
            <a:off x="17408262" y="13332381"/>
            <a:ext cx="6716526" cy="2229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Copyright 2015 © Martin Dougiamas  - CC SA - </a:t>
            </a:r>
            <a:r>
              <a:rPr b="0" i="0" lang="en-US" sz="16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martin@moodle.com</a:t>
            </a:r>
          </a:p>
        </p:txBody>
      </p:sp>
      <p:cxnSp>
        <p:nvCxnSpPr>
          <p:cNvPr id="32" name="Shape 32"/>
          <p:cNvCxnSpPr/>
          <p:nvPr/>
        </p:nvCxnSpPr>
        <p:spPr>
          <a:xfrm flipH="1" rot="10800000">
            <a:off x="4576371" y="13134974"/>
            <a:ext cx="19294909" cy="1"/>
          </a:xfrm>
          <a:prstGeom prst="straightConnector1">
            <a:avLst/>
          </a:prstGeom>
          <a:noFill/>
          <a:ln cap="flat" cmpd="sng" w="19050">
            <a:solidFill>
              <a:srgbClr val="F7932E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defRPr b="0" i="0" sz="3600" u="none" cap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1219199" y="0"/>
            <a:ext cx="21945600" cy="28352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1219199" y="3200399"/>
            <a:ext cx="21945600" cy="10515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22818109" y="12706578"/>
            <a:ext cx="1463198" cy="9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775" lIns="243775" rIns="243775" tIns="243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3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243800" lIns="243800" rIns="243800" tIns="24380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9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9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9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9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9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9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9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9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9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1219200" y="3200400"/>
            <a:ext cx="21945600" cy="9935148"/>
          </a:xfrm>
          <a:prstGeom prst="rect">
            <a:avLst/>
          </a:prstGeom>
          <a:noFill/>
          <a:ln>
            <a:noFill/>
          </a:ln>
        </p:spPr>
        <p:txBody>
          <a:bodyPr anchorCtr="0" anchor="t" bIns="243800" lIns="243800" rIns="243800" tIns="243800"/>
          <a:lstStyle>
            <a:lvl1pPr lvl="0">
              <a:spcBef>
                <a:spcPts val="1600"/>
              </a:spcBef>
              <a:buClr>
                <a:schemeClr val="dk1"/>
              </a:buClr>
              <a:buSzPct val="100000"/>
              <a:defRPr sz="8000">
                <a:solidFill>
                  <a:schemeClr val="dk1"/>
                </a:solidFill>
              </a:defRPr>
            </a:lvl1pPr>
            <a:lvl2pPr lvl="1">
              <a:spcBef>
                <a:spcPts val="1300"/>
              </a:spcBef>
              <a:buClr>
                <a:schemeClr val="dk1"/>
              </a:buClr>
              <a:buSzPct val="100000"/>
              <a:defRPr sz="6400">
                <a:solidFill>
                  <a:schemeClr val="dk1"/>
                </a:solidFill>
              </a:defRPr>
            </a:lvl2pPr>
            <a:lvl3pPr lvl="2">
              <a:spcBef>
                <a:spcPts val="1300"/>
              </a:spcBef>
              <a:buClr>
                <a:schemeClr val="dk1"/>
              </a:buClr>
              <a:buSzPct val="100000"/>
              <a:defRPr sz="6400">
                <a:solidFill>
                  <a:schemeClr val="dk1"/>
                </a:solidFill>
              </a:defRPr>
            </a:lvl3pPr>
            <a:lvl4pPr lvl="3">
              <a:spcBef>
                <a:spcPts val="1000"/>
              </a:spcBef>
              <a:buClr>
                <a:schemeClr val="dk1"/>
              </a:buClr>
              <a:buSzPct val="100000"/>
              <a:defRPr sz="4800">
                <a:solidFill>
                  <a:schemeClr val="dk1"/>
                </a:solidFill>
              </a:defRPr>
            </a:lvl4pPr>
            <a:lvl5pPr lvl="4">
              <a:spcBef>
                <a:spcPts val="1000"/>
              </a:spcBef>
              <a:buClr>
                <a:schemeClr val="dk1"/>
              </a:buClr>
              <a:buSzPct val="100000"/>
              <a:defRPr sz="4800">
                <a:solidFill>
                  <a:schemeClr val="dk1"/>
                </a:solidFill>
              </a:defRPr>
            </a:lvl5pPr>
            <a:lvl6pPr lvl="5">
              <a:spcBef>
                <a:spcPts val="1000"/>
              </a:spcBef>
              <a:buClr>
                <a:schemeClr val="dk1"/>
              </a:buClr>
              <a:buSzPct val="100000"/>
              <a:defRPr sz="4800">
                <a:solidFill>
                  <a:schemeClr val="dk1"/>
                </a:solidFill>
              </a:defRPr>
            </a:lvl6pPr>
            <a:lvl7pPr lvl="6">
              <a:spcBef>
                <a:spcPts val="1000"/>
              </a:spcBef>
              <a:buClr>
                <a:schemeClr val="dk1"/>
              </a:buClr>
              <a:buSzPct val="100000"/>
              <a:defRPr sz="4800">
                <a:solidFill>
                  <a:schemeClr val="dk1"/>
                </a:solidFill>
              </a:defRPr>
            </a:lvl7pPr>
            <a:lvl8pPr lvl="7">
              <a:spcBef>
                <a:spcPts val="1000"/>
              </a:spcBef>
              <a:buClr>
                <a:schemeClr val="dk1"/>
              </a:buClr>
              <a:buSzPct val="100000"/>
              <a:defRPr sz="4800">
                <a:solidFill>
                  <a:schemeClr val="dk1"/>
                </a:solidFill>
              </a:defRPr>
            </a:lvl8pPr>
            <a:lvl9pPr lvl="8">
              <a:spcBef>
                <a:spcPts val="1000"/>
              </a:spcBef>
              <a:buClr>
                <a:schemeClr val="dk1"/>
              </a:buClr>
              <a:buSzPct val="100000"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22818110" y="12666268"/>
            <a:ext cx="1463200" cy="1049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800" lIns="243800" rIns="243800" tIns="24380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35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cssminifier.com/" TargetMode="External"/><Relationship Id="rId4" Type="http://schemas.openxmlformats.org/officeDocument/2006/relationships/hyperlink" Target="http://www.cleancss.com/css-minify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moodle.org/dev/Setting_up_your_development_environment_for_Moodle_Mobile_2" TargetMode="External"/><Relationship Id="rId4" Type="http://schemas.openxmlformats.org/officeDocument/2006/relationships/hyperlink" Target="https://github.com/moodlehq/moodlemobile-phonegapbuild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png"/><Relationship Id="rId4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15789867" y="11602839"/>
            <a:ext cx="7840435" cy="9906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63500" marR="63500" rtl="0" algn="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11493625" y="11602850"/>
            <a:ext cx="6584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63500" marR="6350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10762725" y="3582375"/>
            <a:ext cx="13273800" cy="2837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9000">
                <a:latin typeface="Helvetica Neue"/>
                <a:ea typeface="Helvetica Neue"/>
                <a:cs typeface="Helvetica Neue"/>
                <a:sym typeface="Helvetica Neue"/>
              </a:rPr>
              <a:t>Creating Moodle Mobile remote themes</a:t>
            </a:r>
          </a:p>
        </p:txBody>
      </p:sp>
      <p:sp>
        <p:nvSpPr>
          <p:cNvPr id="158" name="Shape 158"/>
          <p:cNvSpPr/>
          <p:nvPr/>
        </p:nvSpPr>
        <p:spPr>
          <a:xfrm>
            <a:off x="12560325" y="9632175"/>
            <a:ext cx="9678600" cy="3154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  <a:t>Juan Leyva &amp; Daniel Palou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4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  <a:t>@moodlemobileapp    #mootieuk16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  <a:t>@jleyvadelgado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/>
        </p:nvSpPr>
        <p:spPr>
          <a:xfrm>
            <a:off x="12242800" y="6343650"/>
            <a:ext cx="126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4484622" y="142300"/>
            <a:ext cx="19640400" cy="16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1000">
                <a:latin typeface="Helvetica Neue"/>
                <a:ea typeface="Helvetica Neue"/>
                <a:cs typeface="Helvetica Neue"/>
                <a:sym typeface="Helvetica Neue"/>
              </a:rPr>
              <a:t>Upload the theme</a:t>
            </a:r>
          </a:p>
        </p:txBody>
      </p:sp>
      <p:sp>
        <p:nvSpPr>
          <p:cNvPr id="230" name="Shape 230"/>
          <p:cNvSpPr/>
          <p:nvPr/>
        </p:nvSpPr>
        <p:spPr>
          <a:xfrm>
            <a:off x="2393825" y="2816425"/>
            <a:ext cx="20475600" cy="92093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Upload and configure the theme in Moodle:</a:t>
            </a:r>
          </a:p>
          <a:p>
            <a:pPr indent="-609600" lvl="0" marL="457200" marR="0" rtl="0" algn="l">
              <a:lnSpc>
                <a:spcPct val="115000"/>
              </a:lnSpc>
              <a:spcBef>
                <a:spcPts val="0"/>
              </a:spcBef>
              <a:buSzPct val="100000"/>
              <a:buFont typeface="Helvetica Neue"/>
              <a:buChar char="●"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Upload the file containing the CSS code into your theme directory: theme/mytheme/mobileapp.css</a:t>
            </a:r>
            <a:b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609600" lvl="0" marL="457200" marR="0" rtl="0" algn="l">
              <a:lnSpc>
                <a:spcPct val="115000"/>
              </a:lnSpc>
              <a:spcBef>
                <a:spcPts val="0"/>
              </a:spcBef>
              <a:buSzPct val="100000"/>
              <a:buFont typeface="Helvetica Neue"/>
              <a:buChar char="●"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In Site administration -&gt; Plugins -&gt; Web Services -&gt; Mobile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6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31" name="Shape 2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6712" y="9643450"/>
            <a:ext cx="18790575" cy="238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/>
        </p:nvSpPr>
        <p:spPr>
          <a:xfrm>
            <a:off x="12242800" y="6343650"/>
            <a:ext cx="126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4484622" y="142300"/>
            <a:ext cx="19640400" cy="16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1000">
                <a:latin typeface="Helvetica Neue"/>
                <a:ea typeface="Helvetica Neue"/>
                <a:cs typeface="Helvetica Neue"/>
                <a:sym typeface="Helvetica Neue"/>
              </a:rPr>
              <a:t>Minify your CSS </a:t>
            </a:r>
          </a:p>
        </p:txBody>
      </p:sp>
      <p:sp>
        <p:nvSpPr>
          <p:cNvPr id="238" name="Shape 238"/>
          <p:cNvSpPr/>
          <p:nvPr/>
        </p:nvSpPr>
        <p:spPr>
          <a:xfrm>
            <a:off x="2393825" y="2816425"/>
            <a:ext cx="20475600" cy="92093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  <a:t>There are lots of online tools for doing that, use Google :)</a:t>
            </a:r>
          </a:p>
          <a:p>
            <a:pPr indent="-533400" lvl="0" marL="457200" marR="0" rtl="0" algn="l">
              <a:lnSpc>
                <a:spcPct val="115000"/>
              </a:lnSpc>
              <a:spcBef>
                <a:spcPts val="0"/>
              </a:spcBef>
              <a:buSzPct val="100000"/>
              <a:buFont typeface="Helvetica Neue"/>
              <a:buChar char="●"/>
            </a:pPr>
            <a:r>
              <a:rPr lang="en-US" sz="48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https://cssminifier.com/</a:t>
            </a:r>
          </a:p>
          <a:p>
            <a:pPr indent="-533400" lvl="0" marL="457200" marR="0" rtl="0" algn="l">
              <a:lnSpc>
                <a:spcPct val="115000"/>
              </a:lnSpc>
              <a:spcBef>
                <a:spcPts val="0"/>
              </a:spcBef>
              <a:buSzPct val="100000"/>
              <a:buFont typeface="Helvetica Neue"/>
              <a:buChar char="●"/>
            </a:pPr>
            <a:r>
              <a:rPr lang="en-US" sz="48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/>
              </a:rPr>
              <a:t>http://www.cleancss.com/css-minify/</a:t>
            </a:r>
            <a:b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  <a:t>Optionally, you can force the file to be sent gzipped (compressed):</a:t>
            </a:r>
          </a:p>
          <a:p>
            <a:pPr indent="-533400" lvl="0" marL="457200" marR="0" rtl="0" algn="l">
              <a:lnSpc>
                <a:spcPct val="115000"/>
              </a:lnSpc>
              <a:spcBef>
                <a:spcPts val="0"/>
              </a:spcBef>
              <a:buSzPct val="100000"/>
              <a:buFont typeface="Helvetica Neue"/>
              <a:buAutoNum type="arabicPeriod"/>
            </a:pPr>
            <a: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  <a:t>Rename the file from .css to .php</a:t>
            </a:r>
          </a:p>
          <a:p>
            <a:pPr indent="-533400" lvl="0" marL="457200" marR="0" rtl="0" algn="l">
              <a:lnSpc>
                <a:spcPct val="115000"/>
              </a:lnSpc>
              <a:spcBef>
                <a:spcPts val="0"/>
              </a:spcBef>
              <a:buSzPct val="100000"/>
              <a:buFont typeface="Helvetica Neue"/>
              <a:buAutoNum type="arabicPeriod"/>
            </a:pPr>
            <a: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  <a:t>Add these lines at the beginning of the file: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600"/>
              <a:t>&lt;?php</a:t>
            </a:r>
            <a:br>
              <a:rPr lang="en-US" sz="3600"/>
            </a:br>
            <a:r>
              <a:rPr lang="en-US" sz="3600"/>
              <a:t> if(!ob_start("ob_gzhandler")) ob_start();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600"/>
              <a:t>?&gt;</a:t>
            </a:r>
            <a:br>
              <a:rPr lang="en-US" sz="3600"/>
            </a:br>
            <a:r>
              <a:rPr lang="en-US" sz="3600"/>
              <a:t>css code goes here...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6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/>
        </p:nvSpPr>
        <p:spPr>
          <a:xfrm>
            <a:off x="12242800" y="6343650"/>
            <a:ext cx="126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4484622" y="142300"/>
            <a:ext cx="19640400" cy="16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1000">
                <a:latin typeface="Helvetica Neue"/>
                <a:ea typeface="Helvetica Neue"/>
                <a:cs typeface="Helvetica Neue"/>
                <a:sym typeface="Helvetica Neue"/>
              </a:rPr>
              <a:t>RTL</a:t>
            </a:r>
          </a:p>
        </p:txBody>
      </p:sp>
      <p:sp>
        <p:nvSpPr>
          <p:cNvPr id="245" name="Shape 245"/>
          <p:cNvSpPr/>
          <p:nvPr/>
        </p:nvSpPr>
        <p:spPr>
          <a:xfrm>
            <a:off x="2393825" y="2816425"/>
            <a:ext cx="12984000" cy="92093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  <a:t>This is not fully supported in the app but it can be </a:t>
            </a:r>
            <a:r>
              <a:rPr lang="en-US" sz="4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partially </a:t>
            </a:r>
            <a: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  <a:t>achieved applying this style into the body tag: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4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body {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   direction: rtl;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   text-align: right;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/>
              <a:t>}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6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46" name="Shape 2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28475" y="2359225"/>
            <a:ext cx="6719700" cy="1067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1" name="Shape 251"/>
          <p:cNvCxnSpPr/>
          <p:nvPr/>
        </p:nvCxnSpPr>
        <p:spPr>
          <a:xfrm>
            <a:off x="600000" y="12655266"/>
            <a:ext cx="23184000" cy="0"/>
          </a:xfrm>
          <a:prstGeom prst="straightConnector1">
            <a:avLst/>
          </a:prstGeom>
          <a:noFill/>
          <a:ln cap="flat" cmpd="sng" w="19050">
            <a:solidFill>
              <a:srgbClr val="F7932E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52" name="Shape 252"/>
          <p:cNvSpPr txBox="1"/>
          <p:nvPr>
            <p:ph type="title"/>
          </p:nvPr>
        </p:nvSpPr>
        <p:spPr>
          <a:xfrm>
            <a:off x="11633933" y="4098266"/>
            <a:ext cx="11428799" cy="2256799"/>
          </a:xfrm>
          <a:prstGeom prst="rect">
            <a:avLst/>
          </a:prstGeom>
        </p:spPr>
        <p:txBody>
          <a:bodyPr anchorCtr="0" anchor="b" bIns="243800" lIns="243800" rIns="243800" tIns="243800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-US" sz="12800"/>
              <a:t>Thank you</a:t>
            </a:r>
            <a:r>
              <a:rPr lang="en-US" sz="3700"/>
              <a:t> 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11633933" y="7032600"/>
            <a:ext cx="11428799" cy="2092799"/>
          </a:xfrm>
          <a:prstGeom prst="rect">
            <a:avLst/>
          </a:prstGeom>
        </p:spPr>
        <p:txBody>
          <a:bodyPr anchorCtr="0" anchor="t" bIns="243800" lIns="243800" rIns="243800" tIns="243800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-US" sz="6400"/>
              <a:t>Community: </a:t>
            </a:r>
            <a:r>
              <a:rPr b="1" lang="en-US" sz="6400"/>
              <a:t>moodle.org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en-US" sz="6400"/>
              <a:t>Commercial: </a:t>
            </a:r>
            <a:r>
              <a:rPr b="1" lang="en-US" sz="6400"/>
              <a:t>moodle.com</a:t>
            </a:r>
          </a:p>
          <a:p>
            <a:pPr lvl="0" rtl="0" algn="r">
              <a:spcBef>
                <a:spcPts val="0"/>
              </a:spcBef>
              <a:buNone/>
            </a:pPr>
            <a:r>
              <a:rPr b="1" lang="en-US" sz="6400"/>
              <a:t>@moodle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1294353" y="5937066"/>
            <a:ext cx="7146399" cy="11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243800" lIns="243800" rIns="243800" tIns="2438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-US" sz="2700"/>
              <a:t>the world’s open source learning platform </a:t>
            </a:r>
          </a:p>
        </p:txBody>
      </p:sp>
      <p:pic>
        <p:nvPicPr>
          <p:cNvPr id="255" name="Shape 2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4066" y="4336731"/>
            <a:ext cx="6262730" cy="1600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12242800" y="6343650"/>
            <a:ext cx="126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4484622" y="142300"/>
            <a:ext cx="19640400" cy="16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1000">
                <a:latin typeface="Helvetica Neue"/>
                <a:ea typeface="Helvetica Neue"/>
                <a:cs typeface="Helvetica Neue"/>
                <a:sym typeface="Helvetica Neue"/>
              </a:rPr>
              <a:t>What will we do?</a:t>
            </a:r>
          </a:p>
        </p:txBody>
      </p:sp>
      <p:sp>
        <p:nvSpPr>
          <p:cNvPr id="165" name="Shape 165"/>
          <p:cNvSpPr/>
          <p:nvPr/>
        </p:nvSpPr>
        <p:spPr>
          <a:xfrm>
            <a:off x="2393825" y="2809050"/>
            <a:ext cx="20109300" cy="80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609600" lvl="0" marL="457200" marR="0" rtl="0" algn="l">
              <a:lnSpc>
                <a:spcPct val="150000"/>
              </a:lnSpc>
              <a:spcBef>
                <a:spcPts val="0"/>
              </a:spcBef>
              <a:buSzPct val="100000"/>
              <a:buFont typeface="Helvetica Neue"/>
              <a:buAutoNum type="arabicPeriod"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Learn how to run Moodle Mobile in a browser.</a:t>
            </a:r>
          </a:p>
          <a:p>
            <a:pPr indent="-609600" lvl="0" marL="457200" marR="0" rtl="0" algn="l">
              <a:lnSpc>
                <a:spcPct val="150000"/>
              </a:lnSpc>
              <a:spcBef>
                <a:spcPts val="0"/>
              </a:spcBef>
              <a:buSzPct val="100000"/>
              <a:buFont typeface="Helvetica Neue"/>
              <a:buAutoNum type="arabicPeriod"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Create a Mobile theme progressively.</a:t>
            </a:r>
          </a:p>
          <a:p>
            <a:pPr indent="-609600" lvl="0" marL="457200" marR="0" rtl="0" algn="l">
              <a:lnSpc>
                <a:spcPct val="150000"/>
              </a:lnSpc>
              <a:spcBef>
                <a:spcPts val="0"/>
              </a:spcBef>
              <a:buSzPct val="100000"/>
              <a:buFont typeface="Helvetica Neue"/>
              <a:buAutoNum type="arabicPeriod"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Upload and configure this new theme in Moodle.</a:t>
            </a:r>
          </a:p>
          <a:p>
            <a:pPr indent="-609600" lvl="0" marL="457200" marR="0" rtl="0" algn="l">
              <a:lnSpc>
                <a:spcPct val="150000"/>
              </a:lnSpc>
              <a:spcBef>
                <a:spcPts val="0"/>
              </a:spcBef>
              <a:buSzPct val="100000"/>
              <a:buFont typeface="Helvetica Neue"/>
              <a:buAutoNum type="arabicPeriod"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Learn some tricks to improve how the theme is downloaded.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12242800" y="6343650"/>
            <a:ext cx="126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4484622" y="142300"/>
            <a:ext cx="19640400" cy="16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1000">
                <a:latin typeface="Helvetica Neue"/>
                <a:ea typeface="Helvetica Neue"/>
                <a:cs typeface="Helvetica Neue"/>
                <a:sym typeface="Helvetica Neue"/>
              </a:rPr>
              <a:t>Moodle Mobile in the browser</a:t>
            </a:r>
          </a:p>
        </p:txBody>
      </p:sp>
      <p:sp>
        <p:nvSpPr>
          <p:cNvPr id="172" name="Shape 172"/>
          <p:cNvSpPr/>
          <p:nvPr/>
        </p:nvSpPr>
        <p:spPr>
          <a:xfrm>
            <a:off x="2393825" y="2809050"/>
            <a:ext cx="20109300" cy="80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Several ways to do that:</a:t>
            </a:r>
          </a:p>
          <a:p>
            <a:pPr indent="-609600" lvl="0" marL="457200" marR="0" rtl="0" algn="l">
              <a:lnSpc>
                <a:spcPct val="115000"/>
              </a:lnSpc>
              <a:spcBef>
                <a:spcPts val="0"/>
              </a:spcBef>
              <a:buSzPct val="100000"/>
              <a:buFont typeface="Helvetica Neue"/>
              <a:buAutoNum type="arabicPeriod"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Advanced: </a:t>
            </a:r>
            <a:r>
              <a:rPr lang="en-US" sz="48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https://docs.moodle.org/dev/Setting_up_your_development_environment_for_Moodle_Mobile_2</a:t>
            </a:r>
            <a:b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609600" lvl="0" marL="457200" marR="0" rtl="0" algn="l">
              <a:lnSpc>
                <a:spcPct val="115000"/>
              </a:lnSpc>
              <a:spcBef>
                <a:spcPts val="0"/>
              </a:spcBef>
              <a:buSzPct val="100000"/>
              <a:buFont typeface="Helvetica Neue"/>
              <a:buAutoNum type="arabicPeriod"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Simple: </a:t>
            </a: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Download the latest build, and open it in your browser: </a:t>
            </a:r>
            <a:r>
              <a:rPr lang="en-US" sz="48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/>
              </a:rPr>
              <a:t>https://github.com/moodlehq/moodlemobile-phonegapbuild</a:t>
            </a:r>
          </a:p>
          <a:p>
            <a:pPr indent="457200" lv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6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6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12242800" y="6343650"/>
            <a:ext cx="126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4484622" y="142300"/>
            <a:ext cx="19640400" cy="16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1000">
                <a:latin typeface="Helvetica Neue"/>
                <a:ea typeface="Helvetica Neue"/>
                <a:cs typeface="Helvetica Neue"/>
                <a:sym typeface="Helvetica Neue"/>
              </a:rPr>
              <a:t>Moodle Mobile in the browser</a:t>
            </a:r>
          </a:p>
        </p:txBody>
      </p:sp>
      <p:sp>
        <p:nvSpPr>
          <p:cNvPr id="179" name="Shape 179"/>
          <p:cNvSpPr/>
          <p:nvPr/>
        </p:nvSpPr>
        <p:spPr>
          <a:xfrm>
            <a:off x="2393825" y="2809050"/>
            <a:ext cx="20109300" cy="80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You can add your custom CSS via the browser inspection tools: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6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6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6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4625" y="4732721"/>
            <a:ext cx="15087450" cy="82791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12242800" y="6343650"/>
            <a:ext cx="126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4484622" y="142300"/>
            <a:ext cx="19640400" cy="16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1000">
                <a:latin typeface="Helvetica Neue"/>
                <a:ea typeface="Helvetica Neue"/>
                <a:cs typeface="Helvetica Neue"/>
                <a:sym typeface="Helvetica Neue"/>
              </a:rPr>
              <a:t>Mobile theme</a:t>
            </a:r>
          </a:p>
        </p:txBody>
      </p:sp>
      <p:sp>
        <p:nvSpPr>
          <p:cNvPr id="187" name="Shape 187"/>
          <p:cNvSpPr/>
          <p:nvPr/>
        </p:nvSpPr>
        <p:spPr>
          <a:xfrm>
            <a:off x="2393825" y="2809050"/>
            <a:ext cx="9975899" cy="80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Change the top bars: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.bar-header {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  background-color: #5069A1;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/>
              <a:t>}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/>
              <a:t>There are different styles for the menu and main content bar, you may use different colors.</a:t>
            </a:r>
          </a:p>
        </p:txBody>
      </p:sp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27250" y="1831900"/>
            <a:ext cx="7085800" cy="1127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37060" y="7841257"/>
            <a:ext cx="6489450" cy="1903575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lgDash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12242800" y="6343650"/>
            <a:ext cx="126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4484622" y="142300"/>
            <a:ext cx="19640400" cy="16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1000">
                <a:latin typeface="Helvetica Neue"/>
                <a:ea typeface="Helvetica Neue"/>
                <a:cs typeface="Helvetica Neue"/>
                <a:sym typeface="Helvetica Neue"/>
              </a:rPr>
              <a:t>Mobile theme</a:t>
            </a:r>
          </a:p>
        </p:txBody>
      </p:sp>
      <p:sp>
        <p:nvSpPr>
          <p:cNvPr id="196" name="Shape 196"/>
          <p:cNvSpPr/>
          <p:nvPr/>
        </p:nvSpPr>
        <p:spPr>
          <a:xfrm>
            <a:off x="2393825" y="2809050"/>
            <a:ext cx="11519399" cy="9554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Change the side menu elements: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ion-side-menu li .item {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  background-color: #313848;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  border-color: #4F5865;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  color: #BCC3CF;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}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ion-side-menu li.item {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  border-color: #4F5865;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/>
              <a:t>}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/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ion-side-menu li.item.item-divider {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  background-color: #3E4755;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/>
              <a:t>}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47110" y="1851771"/>
            <a:ext cx="7029500" cy="11184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/>
        </p:nvSpPr>
        <p:spPr>
          <a:xfrm>
            <a:off x="12242800" y="6343650"/>
            <a:ext cx="126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4484622" y="142300"/>
            <a:ext cx="19640400" cy="16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1000">
                <a:latin typeface="Helvetica Neue"/>
                <a:ea typeface="Helvetica Neue"/>
                <a:cs typeface="Helvetica Neue"/>
                <a:sym typeface="Helvetica Neue"/>
              </a:rPr>
              <a:t>Mobile theme</a:t>
            </a:r>
          </a:p>
        </p:txBody>
      </p:sp>
      <p:sp>
        <p:nvSpPr>
          <p:cNvPr id="204" name="Shape 204"/>
          <p:cNvSpPr/>
          <p:nvPr/>
        </p:nvSpPr>
        <p:spPr>
          <a:xfrm>
            <a:off x="2393825" y="2809050"/>
            <a:ext cx="11519399" cy="9554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Change icon colors: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6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  <p:graphicFrame>
        <p:nvGraphicFramePr>
          <p:cNvPr id="205" name="Shape 205"/>
          <p:cNvGraphicFramePr/>
          <p:nvPr/>
        </p:nvGraphicFramePr>
        <p:xfrm>
          <a:off x="2393825" y="3839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{DDD5FFD1-D175-42E0-B58A-4EC7EBA3BC99}</a:tableStyleId>
              </a:tblPr>
              <a:tblGrid>
                <a:gridCol w="5233475"/>
                <a:gridCol w="5233475"/>
              </a:tblGrid>
              <a:tr h="88671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.ion-ionic {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  color: orange;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}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.ion-home {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  color: blue;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}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.ion-ios-bell {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  color: yellow;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}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.ion-chatbox {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  color: green;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}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.ion-calendar {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  color: white;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}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3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.ion-folder {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  color: purple;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}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.ion-earth {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  color: maroon;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}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.ion-help-buoy {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  color: orange;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}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.ion-gear-b {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  color: dimgray;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}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.ion-log-out {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  color: red;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0555"/>
                        <a:buFont typeface="Arial"/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}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3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55414" y="1860064"/>
            <a:ext cx="7085799" cy="1130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/>
        </p:nvSpPr>
        <p:spPr>
          <a:xfrm>
            <a:off x="12242800" y="6343650"/>
            <a:ext cx="126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4484622" y="142300"/>
            <a:ext cx="19640400" cy="16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1000">
                <a:latin typeface="Helvetica Neue"/>
                <a:ea typeface="Helvetica Neue"/>
                <a:cs typeface="Helvetica Neue"/>
                <a:sym typeface="Helvetica Neue"/>
              </a:rPr>
              <a:t>Mobile theme</a:t>
            </a:r>
          </a:p>
        </p:txBody>
      </p:sp>
      <p:sp>
        <p:nvSpPr>
          <p:cNvPr id="213" name="Shape 213"/>
          <p:cNvSpPr/>
          <p:nvPr/>
        </p:nvSpPr>
        <p:spPr>
          <a:xfrm>
            <a:off x="2393825" y="2816425"/>
            <a:ext cx="11519399" cy="92093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Change icons: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6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/>
              <a:t>For changing icons just search for the unicode tag near the icon name in:</a:t>
            </a:r>
            <a:br>
              <a:rPr lang="en-US" sz="3600"/>
            </a:br>
            <a:r>
              <a:rPr lang="en-US" sz="3600"/>
              <a:t>	</a:t>
            </a:r>
            <a:r>
              <a:rPr i="1" lang="en-US" sz="3600"/>
              <a:t>/www/lib/ionic/fonts/ionicons.svg </a:t>
            </a:r>
            <a:r>
              <a:rPr lang="en-US" sz="3600"/>
              <a:t>(open it using a text editor)</a:t>
            </a:r>
          </a:p>
        </p:txBody>
      </p:sp>
      <p:graphicFrame>
        <p:nvGraphicFramePr>
          <p:cNvPr id="214" name="Shape 214"/>
          <p:cNvGraphicFramePr/>
          <p:nvPr/>
        </p:nvGraphicFramePr>
        <p:xfrm>
          <a:off x="2393825" y="3684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{DDD5FFD1-D175-42E0-B58A-4EC7EBA3BC99}</a:tableStyleId>
              </a:tblPr>
              <a:tblGrid>
                <a:gridCol w="5233475"/>
                <a:gridCol w="5233475"/>
              </a:tblGrid>
              <a:tr h="30328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br>
                        <a:rPr lang="en-US" sz="3600">
                          <a:solidFill>
                            <a:schemeClr val="dk1"/>
                          </a:solidFill>
                        </a:rPr>
                      </a:b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.ion-ionic:before {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  content: "\f3ea";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3600">
                          <a:solidFill>
                            <a:schemeClr val="dk1"/>
                          </a:solidFill>
                        </a:rPr>
                        <a:t>}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3600"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3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3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id="215" name="Shape 2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27242" y="1860064"/>
            <a:ext cx="7029500" cy="1121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12242800" y="6343650"/>
            <a:ext cx="126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4484622" y="142300"/>
            <a:ext cx="19640400" cy="16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1000">
                <a:latin typeface="Helvetica Neue"/>
                <a:ea typeface="Helvetica Neue"/>
                <a:cs typeface="Helvetica Neue"/>
                <a:sym typeface="Helvetica Neue"/>
              </a:rPr>
              <a:t>Mobile theme</a:t>
            </a:r>
          </a:p>
        </p:txBody>
      </p:sp>
      <p:sp>
        <p:nvSpPr>
          <p:cNvPr id="222" name="Shape 222"/>
          <p:cNvSpPr/>
          <p:nvPr/>
        </p:nvSpPr>
        <p:spPr>
          <a:xfrm>
            <a:off x="2393825" y="2816425"/>
            <a:ext cx="11519399" cy="92093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  <a:t>Change other elements in pages inside the app:</a:t>
            </a:r>
            <a:br>
              <a:rPr lang="en-US" sz="6000">
                <a:latin typeface="Helvetica Neue"/>
                <a:ea typeface="Helvetica Neue"/>
                <a:cs typeface="Helvetica Neue"/>
                <a:sym typeface="Helvetica Neue"/>
              </a:rPr>
            </a:br>
            <a:b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3600">
                <a:latin typeface="Helvetica Neue"/>
                <a:ea typeface="Helvetica Neue"/>
                <a:cs typeface="Helvetica Neue"/>
                <a:sym typeface="Helvetica Neue"/>
              </a:rPr>
              <a:t>Every page has a different and unique base class, you can find it in the &lt;ion-content&gt; element.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>
                <a:latin typeface="Helvetica Neue"/>
                <a:ea typeface="Helvetica Neue"/>
                <a:cs typeface="Helvetica Neue"/>
                <a:sym typeface="Helvetica Neue"/>
              </a:rPr>
              <a:t>Courses list page: .mm-site_mm_courses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latin typeface="Helvetica Neue"/>
                <a:ea typeface="Helvetica Neue"/>
                <a:cs typeface="Helvetica Neue"/>
                <a:sym typeface="Helvetica Neue"/>
              </a:rPr>
              <a:t>.mm-site_mm_courses .tabs-icon-left {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latin typeface="Helvetica Neue"/>
                <a:ea typeface="Helvetica Neue"/>
                <a:cs typeface="Helvetica Neue"/>
                <a:sym typeface="Helvetica Neue"/>
              </a:rPr>
              <a:t>  background-color: #EBEFF8;  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latin typeface="Helvetica Neue"/>
                <a:ea typeface="Helvetica Neue"/>
                <a:cs typeface="Helvetica Neue"/>
                <a:sym typeface="Helvetica Neue"/>
              </a:rPr>
              <a:t>}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.mm-site_mm_courses </a:t>
            </a:r>
            <a:r>
              <a:rPr lang="en-US" sz="3600">
                <a:latin typeface="Helvetica Neue"/>
                <a:ea typeface="Helvetica Neue"/>
                <a:cs typeface="Helvetica Neue"/>
                <a:sym typeface="Helvetica Neue"/>
              </a:rPr>
              <a:t>section h2 span {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latin typeface="Helvetica Neue"/>
                <a:ea typeface="Helvetica Neue"/>
                <a:cs typeface="Helvetica Neue"/>
                <a:sym typeface="Helvetica Neue"/>
              </a:rPr>
              <a:t>  font-weight: bold;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>
                <a:latin typeface="Helvetica Neue"/>
                <a:ea typeface="Helvetica Neue"/>
                <a:cs typeface="Helvetica Neue"/>
                <a:sym typeface="Helvetica Neue"/>
              </a:rPr>
              <a:t>}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  <p:pic>
        <p:nvPicPr>
          <p:cNvPr id="223" name="Shape 2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27250" y="1831900"/>
            <a:ext cx="7029474" cy="1120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