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57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5-09-24T10:07:43.0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18315 17222 0</inkml:trace>
  <inkml:trace contextRef="#ctx0" brushRef="#br0" timeOffset="163.22">21215 17077 0,'0'3'0,"0"-3"0,0 10 16,0 6 0,0 7-16,0-1 15,0-7 1,0-1-16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5-09-24T10:08:01.7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21249 17173 0,'0'-4'15,"0"-5"1,-4-7-1,-2-29 1,-40 20 0,46 25-1,-163-80 1,-108-25 0,36 111-1,235-6 16,-33 43-31,33-43 16,85-32 0</inkml:trace>
  <inkml:trace contextRef="#ctx0" brushRef="#br0" timeOffset="355.45">20592 17488 0,'4'-1'15,"-1"-29"1,-3 12 0,2 5-1,-2 4-15,2 0 32,-2 6-17,0 3-15,0 0 31,0-6-15,0 2 15,0 1-15,0 1 0,0 2 30,0 0-46,0 0 16</inkml:trace>
  <inkml:trace contextRef="#ctx0" brushRef="#br0" timeOffset="666.83">21258 16940 0,'0'45'16,"0"6"-1,0-19 1,-2-7-1,-2-5 1,-3-2 15,5-9-15,6-3 0,-6 3 15,6-2-16,-1-5 1,-3-18 15,2-42-15</inkml:trace>
  <inkml:trace contextRef="#ctx0" brushRef="#br0" timeOffset="753.35">20501 17761 0</inkml:trace>
  <inkml:trace contextRef="#ctx0" brushRef="#br0" timeOffset="1266.94">20509 17895 0,'0'0'0,"0"17"31,0-2-15,2-9-1,3-19 16,-3-10-15,0 5 0,-2 5 15,2 5-15,-2-1-1,0 18 1,-2-9-1,0-18 1</inkml:trace>
  <inkml:trace contextRef="#ctx0" brushRef="#br0" timeOffset="1546.53">21205 17068 0,'0'-2'15,"0"-1"17</inkml:trace>
  <inkml:trace contextRef="#ctx0" brushRef="#br0" timeOffset="1707.77">21205 17111 0,'0'0'31,"0"2"-15</inkml:trace>
  <inkml:trace contextRef="#ctx0" brushRef="#br0" timeOffset="1887.68">21209 17176 0,'0'22'0,"0"0"16,0-6-1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80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90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74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4324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134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24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751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59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77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82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60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90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00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51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8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52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4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D58F9-0EBE-4D72-822B-90A12D7ACF48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0CFBA-227F-40C3-B159-185DA87D80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996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customXml" Target="../ink/ink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pluspng.com/audi-logo-png-6059.html" TargetMode="External"/><Relationship Id="rId3" Type="http://schemas.openxmlformats.org/officeDocument/2006/relationships/hyperlink" Target="https://pixabay.com/id/vectors/hungaria-bendera-nasional-bangsa-28446/" TargetMode="External"/><Relationship Id="rId7" Type="http://schemas.openxmlformats.org/officeDocument/2006/relationships/hyperlink" Target="https://www.youtube.com/watch?v=ZFJDlORE-V8" TargetMode="External"/><Relationship Id="rId2" Type="http://schemas.openxmlformats.org/officeDocument/2006/relationships/hyperlink" Target="https://www.publicdomainpictures.net/view-image.php?image=119660&amp;picture=&amp;jazyk=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ag.de/prag-interessante-orte-die-25-interessantesten-orte-in-prag/" TargetMode="External"/><Relationship Id="rId5" Type="http://schemas.openxmlformats.org/officeDocument/2006/relationships/hyperlink" Target="https://pt.pngtree.com/freepng/handdrawn-plan-icon-for-todo-lists-and-project-planning-vector_12712465.html" TargetMode="External"/><Relationship Id="rId4" Type="http://schemas.openxmlformats.org/officeDocument/2006/relationships/hyperlink" Target="https://m.media-amazon.com/images/I/11RNuicbqdL._SX342_SY445_QL70_ML2_.jpg" TargetMode="External"/><Relationship Id="rId9" Type="http://schemas.openxmlformats.org/officeDocument/2006/relationships/hyperlink" Target="https://stock.adobe.com/id/images/strichfiguren-strichmannchen-prasentation-workshop-seminar-meeting-nr-25/164367149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FBD16-CB0F-B1B6-52FF-EEC60416A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Fahrt nach </a:t>
            </a:r>
            <a:r>
              <a:rPr lang="de-DE" dirty="0" err="1"/>
              <a:t>Györ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5A17B0-8873-2FE8-F37E-15DCF1533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MT23-1</a:t>
            </a:r>
          </a:p>
        </p:txBody>
      </p:sp>
      <p:pic>
        <p:nvPicPr>
          <p:cNvPr id="1026" name="Picture 2" descr="Hungaria Bendera Nasional - Gambar vektor gratis di Pixabay">
            <a:extLst>
              <a:ext uri="{FF2B5EF4-FFF2-40B4-BE49-F238E27FC236}">
                <a16:creationId xmlns:a16="http://schemas.microsoft.com/office/drawing/2014/main" id="{CE4771F7-981F-6DA7-C273-D45CC28E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42" y="4552044"/>
            <a:ext cx="2393493" cy="15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Czech Republic Free Stock Photo - Public Domain Pictures">
            <a:extLst>
              <a:ext uri="{FF2B5EF4-FFF2-40B4-BE49-F238E27FC236}">
                <a16:creationId xmlns:a16="http://schemas.microsoft.com/office/drawing/2014/main" id="{2B7A9A6A-B467-6396-A5D8-4A7CB68A9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5557" r="8463" b="12368"/>
          <a:stretch>
            <a:fillRect/>
          </a:stretch>
        </p:blipFill>
        <p:spPr bwMode="auto">
          <a:xfrm>
            <a:off x="8546042" y="2611304"/>
            <a:ext cx="2393493" cy="16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3AAF2A4-9099-1F3C-AD5C-1F39CE65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42" y="803444"/>
            <a:ext cx="2393493" cy="14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704A2FB4-DE0E-4028-8A46-7379549E98E9}"/>
                  </a:ext>
                </a:extLst>
              </p14:cNvPr>
              <p14:cNvContentPartPr/>
              <p14:nvPr/>
            </p14:nvContentPartPr>
            <p14:xfrm>
              <a:off x="6593400" y="6147720"/>
              <a:ext cx="1044360" cy="5256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704A2FB4-DE0E-4028-8A46-7379549E98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4040" y="6138360"/>
                <a:ext cx="1063080" cy="7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2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CDFE2-EFC3-AAA7-7C0B-6DC914BE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 Academy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0219E2-58A6-44C6-3EE5-16BAB19C6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Sehr gut ausgebaute Lehrwerkstatt</a:t>
            </a:r>
          </a:p>
          <a:p>
            <a:r>
              <a:rPr lang="de-DE" dirty="0"/>
              <a:t>Gespräche mit Azubis (viele Gemeinsamkeiten und gutes Miteinander)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EA2BD2-F16D-6AB6-052A-17002D00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291" y="3867376"/>
            <a:ext cx="4389120" cy="24685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D790A7-0ED9-EBDF-9CD9-9BD8BA3D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439" y="3977640"/>
            <a:ext cx="1645652" cy="21946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E838D68-F92A-8E9A-9CFC-72521FA5E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305" y="618518"/>
            <a:ext cx="3222222" cy="1812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662F657-53EA-1F89-117C-B1800323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39" y="1028004"/>
            <a:ext cx="1805314" cy="6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BAFC5-EA94-5AFB-05DE-4079A29A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92930D-F9C7-CD9D-BCDB-A70F3199A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4591579"/>
          </a:xfrm>
        </p:spPr>
        <p:txBody>
          <a:bodyPr>
            <a:normAutofit fontScale="62500" lnSpcReduction="20000"/>
          </a:bodyPr>
          <a:lstStyle/>
          <a:p>
            <a:r>
              <a:rPr lang="de-DE" dirty="0">
                <a:hlinkClick r:id="rId2"/>
              </a:rPr>
              <a:t>https://www.publicdomainpictures.net/view-image.php?image=119660&amp;picture=&amp;jazyk=pt</a:t>
            </a:r>
            <a:endParaRPr lang="de-DE" dirty="0"/>
          </a:p>
          <a:p>
            <a:r>
              <a:rPr lang="de-DE" dirty="0">
                <a:hlinkClick r:id="rId3"/>
              </a:rPr>
              <a:t>https://pixabay.com/id/vectors/hungaria-bendera-nasional-bangsa-28446/</a:t>
            </a:r>
            <a:endParaRPr lang="de-DE" dirty="0"/>
          </a:p>
          <a:p>
            <a:r>
              <a:rPr lang="de-DE" dirty="0"/>
              <a:t> </a:t>
            </a:r>
            <a:r>
              <a:rPr lang="de-DE" dirty="0">
                <a:hlinkClick r:id="rId4"/>
              </a:rPr>
              <a:t>https://m.media-amazon.com/images/I/11RNuicbqdL._SX342_SY445_QL70_ML2_.jpg</a:t>
            </a:r>
            <a:endParaRPr lang="de-DE" dirty="0"/>
          </a:p>
          <a:p>
            <a:r>
              <a:rPr lang="de-DE" dirty="0"/>
              <a:t>Google Maps</a:t>
            </a:r>
          </a:p>
          <a:p>
            <a:r>
              <a:rPr lang="de-DE" dirty="0">
                <a:hlinkClick r:id="rId5"/>
              </a:rPr>
              <a:t>https://pt.pngtree.com/freepng/handdrawn-plan-icon-for-todo-lists-and-project-planning-vector_12712465.html</a:t>
            </a:r>
            <a:endParaRPr lang="de-DE" dirty="0"/>
          </a:p>
          <a:p>
            <a:r>
              <a:rPr lang="de-DE" dirty="0">
                <a:hlinkClick r:id="rId6"/>
              </a:rPr>
              <a:t>https://prag.de/prag-interessante-orte-die-25-interessantesten-orte-in-prag/</a:t>
            </a:r>
            <a:endParaRPr lang="de-DE" dirty="0"/>
          </a:p>
          <a:p>
            <a:r>
              <a:rPr lang="de-DE" dirty="0" err="1"/>
              <a:t>Padlet</a:t>
            </a:r>
            <a:endParaRPr lang="de-DE" dirty="0"/>
          </a:p>
          <a:p>
            <a:r>
              <a:rPr lang="de-DE" dirty="0">
                <a:hlinkClick r:id="rId7"/>
              </a:rPr>
              <a:t>https://www.youtube.com/watch?v=ZFJDlORE-V8</a:t>
            </a:r>
            <a:endParaRPr lang="de-DE" dirty="0"/>
          </a:p>
          <a:p>
            <a:r>
              <a:rPr lang="de-DE" dirty="0">
                <a:hlinkClick r:id="rId8"/>
              </a:rPr>
              <a:t>http://pluspng.com/audi-logo-png-6059.html</a:t>
            </a:r>
            <a:endParaRPr lang="de-DE" dirty="0"/>
          </a:p>
          <a:p>
            <a:r>
              <a:rPr lang="de-DE" dirty="0">
                <a:hlinkClick r:id="rId9"/>
              </a:rPr>
              <a:t>https://stock.adobe.com/id/images/strichfiguren-strichmannchen-prasentation-workshop-seminar-meeting-nr-25/164367149</a:t>
            </a:r>
            <a:endParaRPr lang="de-DE" dirty="0"/>
          </a:p>
          <a:p>
            <a:r>
              <a:rPr lang="de-DE" dirty="0"/>
              <a:t>https://es.vexels.com/merch/png/hand-shake/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88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52591-42F8-299D-9A22-D06E589E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2333018"/>
            <a:ext cx="10767059" cy="1781782"/>
          </a:xfrm>
        </p:spPr>
        <p:txBody>
          <a:bodyPr>
            <a:normAutofit/>
          </a:bodyPr>
          <a:lstStyle/>
          <a:p>
            <a:pPr algn="ctr"/>
            <a:r>
              <a:rPr lang="de-DE" sz="5400" dirty="0"/>
              <a:t>DANKE FÜR IHRE AUFMERKSAMKEIT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C09D77-0B47-A4DF-12B9-7CE6E86C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355" b="23202"/>
          <a:stretch>
            <a:fillRect/>
          </a:stretch>
        </p:blipFill>
        <p:spPr>
          <a:xfrm>
            <a:off x="3894296" y="3901441"/>
            <a:ext cx="4403408" cy="222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0EF80-2985-4CB5-AADA-FCC1C577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A09A42-4D42-850F-7776-003C4C5E1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Ablauf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Die Route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Prag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Györ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Audi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Quellen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8194" name="Picture 2" descr="Strichfiguren / Strichmännchen: Präsentation, Workshop, Seminar ...">
            <a:extLst>
              <a:ext uri="{FF2B5EF4-FFF2-40B4-BE49-F238E27FC236}">
                <a16:creationId xmlns:a16="http://schemas.microsoft.com/office/drawing/2014/main" id="{690B1784-C865-BCC4-9001-DC113D616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/>
          <a:stretch>
            <a:fillRect/>
          </a:stretch>
        </p:blipFill>
        <p:spPr bwMode="auto">
          <a:xfrm>
            <a:off x="4343399" y="2455227"/>
            <a:ext cx="3221019" cy="313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6B4DA-22AE-3CC7-39AA-B530E477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1472E2-5AAA-7F24-D2E8-1DCC9A4DD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/>
              <a:t>Abfahrt Dessau &gt; Ankunft Prag &gt; Stadterkundung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Alchemie Museum &gt; Abfahrt Prag &gt; Ankunft </a:t>
            </a:r>
            <a:r>
              <a:rPr lang="de-DE" dirty="0" err="1"/>
              <a:t>Györ</a:t>
            </a:r>
            <a:r>
              <a:rPr lang="de-DE" dirty="0"/>
              <a:t> &gt; Stadterkundung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Audibesuch</a:t>
            </a:r>
            <a:r>
              <a:rPr lang="de-DE" dirty="0"/>
              <a:t> + Werksführung &gt; Stadtführung </a:t>
            </a:r>
            <a:r>
              <a:rPr lang="de-DE" dirty="0" err="1"/>
              <a:t>Györ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Audi-Akademie besuchen &gt; Beschäftigungen </a:t>
            </a:r>
            <a:r>
              <a:rPr lang="de-DE" dirty="0" err="1"/>
              <a:t>Györ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Rückfahrt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D8F5D9-E244-8256-F3B5-D2A164A878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66" t="13158" r="18421" b="19408"/>
          <a:stretch>
            <a:fillRect/>
          </a:stretch>
        </p:blipFill>
        <p:spPr>
          <a:xfrm>
            <a:off x="9510183" y="437620"/>
            <a:ext cx="1583267" cy="1735667"/>
          </a:xfrm>
          <a:prstGeom prst="rect">
            <a:avLst/>
          </a:prstGeom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16E6FF54-454C-82D8-8839-2B141353E51D}"/>
              </a:ext>
            </a:extLst>
          </p:cNvPr>
          <p:cNvSpPr/>
          <p:nvPr/>
        </p:nvSpPr>
        <p:spPr>
          <a:xfrm>
            <a:off x="2216679" y="5240866"/>
            <a:ext cx="1898121" cy="804333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Pfeil: nach unten gekrümmt 11">
            <a:extLst>
              <a:ext uri="{FF2B5EF4-FFF2-40B4-BE49-F238E27FC236}">
                <a16:creationId xmlns:a16="http://schemas.microsoft.com/office/drawing/2014/main" id="{D820C31E-02FF-9090-B9AA-C05901F71CB4}"/>
              </a:ext>
            </a:extLst>
          </p:cNvPr>
          <p:cNvSpPr/>
          <p:nvPr/>
        </p:nvSpPr>
        <p:spPr>
          <a:xfrm>
            <a:off x="4114800" y="5240866"/>
            <a:ext cx="1898121" cy="804333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Pfeil: nach unten gekrümmt 12">
            <a:extLst>
              <a:ext uri="{FF2B5EF4-FFF2-40B4-BE49-F238E27FC236}">
                <a16:creationId xmlns:a16="http://schemas.microsoft.com/office/drawing/2014/main" id="{55E1E7B3-1357-2D0E-11E3-A8D8AA168E00}"/>
              </a:ext>
            </a:extLst>
          </p:cNvPr>
          <p:cNvSpPr/>
          <p:nvPr/>
        </p:nvSpPr>
        <p:spPr>
          <a:xfrm>
            <a:off x="6012921" y="5240866"/>
            <a:ext cx="1898121" cy="804333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4" name="Pfeil: nach unten gekrümmt 13">
            <a:extLst>
              <a:ext uri="{FF2B5EF4-FFF2-40B4-BE49-F238E27FC236}">
                <a16:creationId xmlns:a16="http://schemas.microsoft.com/office/drawing/2014/main" id="{55E06C5F-DD32-B930-78C6-126E318E18DD}"/>
              </a:ext>
            </a:extLst>
          </p:cNvPr>
          <p:cNvSpPr/>
          <p:nvPr/>
        </p:nvSpPr>
        <p:spPr>
          <a:xfrm>
            <a:off x="7911042" y="5240866"/>
            <a:ext cx="1898121" cy="804333"/>
          </a:xfrm>
          <a:prstGeom prst="curved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F1590D2-35A2-09D4-70C4-59FB29FA9236}"/>
              </a:ext>
            </a:extLst>
          </p:cNvPr>
          <p:cNvSpPr txBox="1"/>
          <p:nvPr/>
        </p:nvSpPr>
        <p:spPr>
          <a:xfrm>
            <a:off x="2216679" y="6089133"/>
            <a:ext cx="36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C28B08-4C31-1DE0-562F-ED74ECFFC9ED}"/>
              </a:ext>
            </a:extLst>
          </p:cNvPr>
          <p:cNvSpPr txBox="1"/>
          <p:nvPr/>
        </p:nvSpPr>
        <p:spPr>
          <a:xfrm>
            <a:off x="3920067" y="6089133"/>
            <a:ext cx="19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6905670-6A7C-F32F-779E-EE5C4F2A5934}"/>
              </a:ext>
            </a:extLst>
          </p:cNvPr>
          <p:cNvSpPr txBox="1"/>
          <p:nvPr/>
        </p:nvSpPr>
        <p:spPr>
          <a:xfrm>
            <a:off x="5820831" y="6089133"/>
            <a:ext cx="36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DD01E10-B7F8-4E70-A6B0-82AE329A32E1}"/>
              </a:ext>
            </a:extLst>
          </p:cNvPr>
          <p:cNvSpPr txBox="1"/>
          <p:nvPr/>
        </p:nvSpPr>
        <p:spPr>
          <a:xfrm>
            <a:off x="7729008" y="6089133"/>
            <a:ext cx="36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3297186-29AC-B094-E324-80BB4C1818EF}"/>
              </a:ext>
            </a:extLst>
          </p:cNvPr>
          <p:cNvSpPr txBox="1"/>
          <p:nvPr/>
        </p:nvSpPr>
        <p:spPr>
          <a:xfrm>
            <a:off x="9455151" y="6089133"/>
            <a:ext cx="36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F434E6CF-6922-4771-9EE1-34625B5D13FC}"/>
                  </a:ext>
                </a:extLst>
              </p14:cNvPr>
              <p14:cNvContentPartPr/>
              <p14:nvPr/>
            </p14:nvContentPartPr>
            <p14:xfrm>
              <a:off x="7376760" y="6080040"/>
              <a:ext cx="276480" cy="37620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F434E6CF-6922-4771-9EE1-34625B5D13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7400" y="6070680"/>
                <a:ext cx="295200" cy="3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84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36F72-FBF5-2175-DA43-D4402CA9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route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FC064B-49F2-5F13-4F4F-FB9A130A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580" y="871207"/>
            <a:ext cx="6855087" cy="52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38B79-76FE-9D0F-0AA3-1FBA9CCC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Prag </a:t>
            </a:r>
            <a:r>
              <a:rPr lang="de-DE" dirty="0" err="1"/>
              <a:t>infos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4B247B-732C-AF68-ACE2-9598027DB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8993188" cy="3541714"/>
          </a:xfrm>
        </p:spPr>
        <p:txBody>
          <a:bodyPr/>
          <a:lstStyle/>
          <a:p>
            <a:r>
              <a:rPr lang="en-GB" dirty="0"/>
              <a:t>1,3 </a:t>
            </a:r>
            <a:r>
              <a:rPr lang="en-GB" dirty="0" err="1"/>
              <a:t>Millionen</a:t>
            </a:r>
            <a:r>
              <a:rPr lang="en-GB" dirty="0"/>
              <a:t> </a:t>
            </a:r>
            <a:r>
              <a:rPr lang="en-GB" dirty="0" err="1"/>
              <a:t>Einwohner</a:t>
            </a:r>
            <a:endParaRPr lang="en-GB" dirty="0"/>
          </a:p>
          <a:p>
            <a:r>
              <a:rPr lang="en-GB" dirty="0" err="1"/>
              <a:t>Hauptstadt</a:t>
            </a:r>
            <a:r>
              <a:rPr lang="en-GB" dirty="0"/>
              <a:t> von </a:t>
            </a:r>
            <a:r>
              <a:rPr lang="en-GB" dirty="0" err="1"/>
              <a:t>Tschechien</a:t>
            </a:r>
            <a:endParaRPr lang="en-GB" dirty="0"/>
          </a:p>
          <a:p>
            <a:r>
              <a:rPr lang="de-DE" dirty="0"/>
              <a:t>bedeutendes Zentrum für Musik, Kunst und Literatur (Franz Kafka)</a:t>
            </a:r>
            <a:endParaRPr lang="en-GB" dirty="0"/>
          </a:p>
          <a:p>
            <a:r>
              <a:rPr lang="en-GB" dirty="0"/>
              <a:t> „Stadt der </a:t>
            </a:r>
            <a:r>
              <a:rPr lang="en-GB" dirty="0" err="1"/>
              <a:t>hundert</a:t>
            </a:r>
            <a:r>
              <a:rPr lang="en-GB" dirty="0"/>
              <a:t> </a:t>
            </a:r>
            <a:r>
              <a:rPr lang="en-GB" dirty="0" err="1"/>
              <a:t>Türme</a:t>
            </a:r>
            <a:r>
              <a:rPr lang="en-GB" dirty="0"/>
              <a:t>“ Prager Burg, </a:t>
            </a:r>
            <a:r>
              <a:rPr lang="en-GB" dirty="0" err="1"/>
              <a:t>Karlsbrücke</a:t>
            </a:r>
            <a:r>
              <a:rPr lang="en-GB" dirty="0"/>
              <a:t>, 						</a:t>
            </a:r>
            <a:r>
              <a:rPr lang="en-GB" dirty="0" err="1"/>
              <a:t>Altstädter</a:t>
            </a:r>
            <a:r>
              <a:rPr lang="en-GB" dirty="0"/>
              <a:t> Ring, </a:t>
            </a:r>
            <a:r>
              <a:rPr lang="en-GB" dirty="0" err="1"/>
              <a:t>Wenzelsplatz</a:t>
            </a:r>
            <a:endParaRPr lang="en-GB" dirty="0"/>
          </a:p>
          <a:p>
            <a:r>
              <a:rPr lang="de-DE" dirty="0"/>
              <a:t>16. - 17. Jahrhundert Zentrum der Alchemie, Mystik und Wissenschaft.</a:t>
            </a:r>
          </a:p>
          <a:p>
            <a:endParaRPr lang="de-DE" dirty="0"/>
          </a:p>
        </p:txBody>
      </p:sp>
      <p:pic>
        <p:nvPicPr>
          <p:cNvPr id="5" name="Picture 4" descr="Flag Of Czech Republic Free Stock Photo - Public Domain Pictures">
            <a:extLst>
              <a:ext uri="{FF2B5EF4-FFF2-40B4-BE49-F238E27FC236}">
                <a16:creationId xmlns:a16="http://schemas.microsoft.com/office/drawing/2014/main" id="{680933CD-CD05-508F-5609-CF2A11E91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" t="5557" r="8463" b="12368"/>
          <a:stretch>
            <a:fillRect/>
          </a:stretch>
        </p:blipFill>
        <p:spPr bwMode="auto">
          <a:xfrm>
            <a:off x="3855509" y="972485"/>
            <a:ext cx="1173692" cy="8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rag interessante Orte: Die 25 interessantesten Orte in Prag - Prag.de">
            <a:extLst>
              <a:ext uri="{FF2B5EF4-FFF2-40B4-BE49-F238E27FC236}">
                <a16:creationId xmlns:a16="http://schemas.microsoft.com/office/drawing/2014/main" id="{A5CCF5CE-A8BB-B4CC-4DD7-1CEA72AC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71" y="555228"/>
            <a:ext cx="365872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9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467AB-7177-7312-F0D4-FA9B48C6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Prag Unternehmungen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4070D6-701B-787A-2E72-64DDF122A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320646"/>
          </a:xfrm>
        </p:spPr>
        <p:txBody>
          <a:bodyPr>
            <a:normAutofit/>
          </a:bodyPr>
          <a:lstStyle/>
          <a:p>
            <a:r>
              <a:rPr lang="de-DE" dirty="0"/>
              <a:t>Stadterkundung 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Alchemie Museum 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Meinung : Kulturell und Geschichtlich wohlhabende Stadt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4EAE70-58E6-FDF9-923E-8ED759D1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66" y="1842504"/>
            <a:ext cx="2777067" cy="15618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8CEF319-27C8-0079-6F0B-CE36D74C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066" y="3624100"/>
            <a:ext cx="2794000" cy="15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4D8CC-217B-877B-C292-127C01AA0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Györ</a:t>
            </a:r>
            <a:r>
              <a:rPr lang="de-DE" dirty="0"/>
              <a:t> </a:t>
            </a:r>
            <a:r>
              <a:rPr lang="de-DE" dirty="0" err="1"/>
              <a:t>infos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CC892-B9D8-BF80-40E6-CBB6BF68A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130 Tausend Einwohner</a:t>
            </a:r>
          </a:p>
          <a:p>
            <a:r>
              <a:rPr lang="de-DE" dirty="0"/>
              <a:t>Früheres Handelszentrum</a:t>
            </a:r>
          </a:p>
          <a:p>
            <a:r>
              <a:rPr lang="de-DE" dirty="0"/>
              <a:t>Ansehnliche Altstadt</a:t>
            </a:r>
          </a:p>
          <a:p>
            <a:r>
              <a:rPr lang="de-DE" dirty="0"/>
              <a:t>Zentrum für Industrie, Kultur und Bildung.</a:t>
            </a:r>
          </a:p>
          <a:p>
            <a:r>
              <a:rPr lang="de-DE" dirty="0"/>
              <a:t>Standort Audi Ungarn – eines der größten Motorenwerke der Welt.</a:t>
            </a:r>
          </a:p>
          <a:p>
            <a:endParaRPr lang="de-DE" dirty="0"/>
          </a:p>
        </p:txBody>
      </p:sp>
      <p:pic>
        <p:nvPicPr>
          <p:cNvPr id="4" name="Picture 2" descr="Hungaria Bendera Nasional - Gambar vektor gratis di Pixabay">
            <a:extLst>
              <a:ext uri="{FF2B5EF4-FFF2-40B4-BE49-F238E27FC236}">
                <a16:creationId xmlns:a16="http://schemas.microsoft.com/office/drawing/2014/main" id="{AC9E58C9-355C-5D85-E866-07E42962D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42" y="872066"/>
            <a:ext cx="1398359" cy="9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yőr Highlights 2017 - 4K - YouTube">
            <a:extLst>
              <a:ext uri="{FF2B5EF4-FFF2-40B4-BE49-F238E27FC236}">
                <a16:creationId xmlns:a16="http://schemas.microsoft.com/office/drawing/2014/main" id="{2C4ABA9C-5C56-7745-91AF-17495485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55" y="1182002"/>
            <a:ext cx="3795501" cy="213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832285D-8173-227B-7523-7EDB25074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34445"/>
          <a:stretch>
            <a:fillRect/>
          </a:stretch>
        </p:blipFill>
        <p:spPr>
          <a:xfrm>
            <a:off x="9283234" y="5143500"/>
            <a:ext cx="1699644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861E9-4A85-564F-9EC0-488581B2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Györ</a:t>
            </a:r>
            <a:r>
              <a:rPr lang="de-DE" dirty="0"/>
              <a:t> </a:t>
            </a:r>
            <a:r>
              <a:rPr lang="de-DE" dirty="0" err="1"/>
              <a:t>unternehmungen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0E2239-09FC-618A-31EB-236AB556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555173"/>
          </a:xfrm>
        </p:spPr>
        <p:txBody>
          <a:bodyPr>
            <a:normAutofit/>
          </a:bodyPr>
          <a:lstStyle/>
          <a:p>
            <a:r>
              <a:rPr lang="de-DE" dirty="0"/>
              <a:t>Audi Werksführung 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Stadtführung :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Meinung : Interessante Technik und eine Spannende Stadtgeschichte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DE52F9-179B-8B92-8AC3-C31833BE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4" t="17743" r="7938" b="5372"/>
          <a:stretch>
            <a:fillRect/>
          </a:stretch>
        </p:blipFill>
        <p:spPr>
          <a:xfrm>
            <a:off x="4406636" y="1682201"/>
            <a:ext cx="4463044" cy="21281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5CEF80-D23B-5471-C87A-01A0C934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451" y="3894160"/>
            <a:ext cx="2727960" cy="15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07FFEF-A259-B5AE-0990-C322A5DC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 Ungarn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A97831-C86A-4E2A-0DD4-4C905EE3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1993 </a:t>
            </a:r>
            <a:r>
              <a:rPr lang="en-GB" dirty="0" err="1"/>
              <a:t>gegründet</a:t>
            </a:r>
            <a:endParaRPr lang="en-GB" dirty="0"/>
          </a:p>
          <a:p>
            <a:r>
              <a:rPr lang="de-DE" dirty="0"/>
              <a:t>Bis jetzt hat Audi Ungarn 12 bis 12,9 Mrd. € in den Ausbau investiert</a:t>
            </a:r>
          </a:p>
          <a:p>
            <a:r>
              <a:rPr lang="de-DE" dirty="0"/>
              <a:t>ca. 11.930 Personen direkt bei Audi beschäftigt</a:t>
            </a:r>
          </a:p>
          <a:p>
            <a:r>
              <a:rPr lang="de-DE" dirty="0"/>
              <a:t>Werksgelände von Audi Ungarn umfasst </a:t>
            </a:r>
            <a:r>
              <a:rPr lang="de-DE" dirty="0" err="1"/>
              <a:t>ca</a:t>
            </a:r>
            <a:r>
              <a:rPr lang="de-DE" dirty="0"/>
              <a:t> 5.200.000 m²</a:t>
            </a:r>
          </a:p>
          <a:p>
            <a:r>
              <a:rPr lang="de-DE" dirty="0"/>
              <a:t>1000Meter Montagehalle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6146" name="Picture 2" descr="Műszaki területek - Karrier - AUDI HUNGARIA Zrt.">
            <a:extLst>
              <a:ext uri="{FF2B5EF4-FFF2-40B4-BE49-F238E27FC236}">
                <a16:creationId xmlns:a16="http://schemas.microsoft.com/office/drawing/2014/main" id="{18B9E83A-D6B8-59C5-F954-83B20757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1" y="765988"/>
            <a:ext cx="3238500" cy="17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3161008-6579-15E5-0C33-EBDCE97B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43" y="1028004"/>
            <a:ext cx="1805314" cy="6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7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altkreis">
  <a:themeElements>
    <a:clrScheme name="Schaltkreis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Schaltkreis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altkreis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Schaltkreis</Template>
  <TotalTime>0</TotalTime>
  <Words>348</Words>
  <Application>Microsoft Office PowerPoint</Application>
  <PresentationFormat>Breitbild</PresentationFormat>
  <Paragraphs>72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Tw Cen MT</vt:lpstr>
      <vt:lpstr>Schaltkreis</vt:lpstr>
      <vt:lpstr>Fahrt nach Györ</vt:lpstr>
      <vt:lpstr>Gliederung</vt:lpstr>
      <vt:lpstr>Ablauf</vt:lpstr>
      <vt:lpstr>Die route</vt:lpstr>
      <vt:lpstr>Prag infos</vt:lpstr>
      <vt:lpstr>Prag Unternehmungen</vt:lpstr>
      <vt:lpstr>Györ infos</vt:lpstr>
      <vt:lpstr>Györ unternehmungen</vt:lpstr>
      <vt:lpstr>Audi Ungarn</vt:lpstr>
      <vt:lpstr>Audi Academy</vt:lpstr>
      <vt:lpstr>Quellen</vt:lpstr>
      <vt:lpstr>DANKE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Fahrt nach Györ</dc:title>
  <dc:creator>Kevin Ritter</dc:creator>
  <cp:lastModifiedBy>Aula</cp:lastModifiedBy>
  <cp:revision>24</cp:revision>
  <dcterms:created xsi:type="dcterms:W3CDTF">2025-09-03T09:59:21Z</dcterms:created>
  <dcterms:modified xsi:type="dcterms:W3CDTF">2025-09-24T13:02:19Z</dcterms:modified>
</cp:coreProperties>
</file>