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9" r:id="rId11"/>
    <p:sldId id="270" r:id="rId12"/>
    <p:sldId id="271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CED0CD-90D5-4337-BD99-8298B1CC8F1A}" v="3" dt="2024-09-13T18:09:06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D170B9C-85A5-4673-981C-DDDBAC51F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B5ABC8-2B27-9108-D706-415147CB92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446"/>
          <a:stretch/>
        </p:blipFill>
        <p:spPr>
          <a:xfrm>
            <a:off x="20" y="10"/>
            <a:ext cx="4966232" cy="685799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1C82216A-4221-434A-B11C-7E13B4A1F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EEB640-9679-B13A-49E7-1C2E81097F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8004" y="1480930"/>
            <a:ext cx="5607908" cy="3254321"/>
          </a:xfrm>
        </p:spPr>
        <p:txBody>
          <a:bodyPr>
            <a:normAutofit/>
          </a:bodyPr>
          <a:lstStyle/>
          <a:p>
            <a:pPr algn="l"/>
            <a:r>
              <a:rPr lang="de-DE" sz="7000"/>
              <a:t>Mein Aufenthalt in Madrid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18AE911-BA58-F32F-A471-DE3F1A444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8006" y="4804850"/>
            <a:ext cx="5607906" cy="108623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dirty="0"/>
              <a:t>Erfahrungen mit ERASMUS +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514318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BCCAA9-116D-DFC0-43B1-9842EF7309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91" r="7271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8FB8076-824B-187E-7516-A9FCAC24EB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56" r="13698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16C3ADB-1423-273D-B68E-DBE6444321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42" r="-3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3615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31BFA1B-E056-D0BF-896B-2C4784F5B8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2" r="17029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82B2ACB-3A9B-2EB5-46CF-CBFF6CF35A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28" r="15727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7F1D1EB-96D7-6CA0-4DC6-A5A14EC373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75" r="17169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9148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04F4B24-19A6-B814-8140-6E57D42C43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94" r="12467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0CEF251-0BB6-EBC5-58A0-4EF76FE69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52" r="11302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9272D05-8404-227F-1E86-9566314F6C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68" r="10476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9902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C247B6-FDAD-21A7-5B48-9D3430AF2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Finanzen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1E102D-4A91-32EF-F09A-1A8B95602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Madrid preiswerter als deutsche Städte </a:t>
            </a:r>
          </a:p>
          <a:p>
            <a:r>
              <a:rPr lang="de-DE" dirty="0"/>
              <a:t>Anfangsprobleme mit der Transportkarte 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18318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07A39C-1A5C-8F41-D094-0AF517CCA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Mein persönliches Fazit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5C0DE2-597C-08DC-4CEB-931CFB0EF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Sehr empfehlenswert </a:t>
            </a:r>
          </a:p>
          <a:p>
            <a:pPr lvl="1"/>
            <a:r>
              <a:rPr lang="de-DE" dirty="0"/>
              <a:t>Man lernt viel über sich selbst.</a:t>
            </a:r>
          </a:p>
          <a:p>
            <a:pPr lvl="1"/>
            <a:r>
              <a:rPr lang="de-DE" dirty="0"/>
              <a:t>Man hat einen guten Einblick in eine andere Kultur. </a:t>
            </a:r>
          </a:p>
          <a:p>
            <a:pPr lvl="1"/>
            <a:r>
              <a:rPr lang="de-DE" dirty="0"/>
              <a:t>Nicht jeder hat diese Möglichkeit.</a:t>
            </a:r>
          </a:p>
          <a:p>
            <a:pPr lvl="1"/>
            <a:r>
              <a:rPr lang="de-DE" dirty="0"/>
              <a:t>Man lernt neue Freunde kennen.</a:t>
            </a:r>
          </a:p>
          <a:p>
            <a:pPr marL="0" indent="0">
              <a:buNone/>
            </a:pPr>
            <a:r>
              <a:rPr lang="de-DE" dirty="0"/>
              <a:t>Würde ich es erneut machen? 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F5B16B8-71BA-AAF7-3A61-09561C106D7D}"/>
              </a:ext>
            </a:extLst>
          </p:cNvPr>
          <p:cNvSpPr txBox="1"/>
          <p:nvPr/>
        </p:nvSpPr>
        <p:spPr>
          <a:xfrm>
            <a:off x="2695400" y="4740112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/>
              <a:t>JA!!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DC56D5F-AB75-6BCA-1EA4-E136EBFA2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172" y="979310"/>
            <a:ext cx="3674534" cy="489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29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FDEF0A-4059-A8CD-A31D-013817AF6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Worauf Ihr besonders achten solltet.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A98E08-8B1C-F896-8E9D-CE8B25A9F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Ist die Partnerorganisation im Zielort ansässig? </a:t>
            </a:r>
          </a:p>
          <a:p>
            <a:pPr marL="0" indent="0">
              <a:buNone/>
            </a:pPr>
            <a:r>
              <a:rPr lang="de-DE" dirty="0"/>
              <a:t>Hat die Praxis wirklich Interesse an mir? </a:t>
            </a:r>
          </a:p>
          <a:p>
            <a:pPr marL="0" indent="0">
              <a:buNone/>
            </a:pPr>
            <a:r>
              <a:rPr lang="de-DE" dirty="0"/>
              <a:t>Wie bewege ich mich vor Ort fort?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815139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1C886-0853-152C-9003-A607AD65F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5353756"/>
          </a:xfrm>
        </p:spPr>
        <p:txBody>
          <a:bodyPr/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Danke für die Aufmerksamkeit.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Hat noch jemand fragen??</a:t>
            </a:r>
          </a:p>
        </p:txBody>
      </p:sp>
    </p:spTree>
    <p:extLst>
      <p:ext uri="{BB962C8B-B14F-4D97-AF65-F5344CB8AC3E}">
        <p14:creationId xmlns:p14="http://schemas.microsoft.com/office/powerpoint/2010/main" val="264463275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A3C799-0BFC-CF37-A8ED-B9DB6B762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de-DE" dirty="0"/>
              <a:t>Allgemeines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C50410-2957-8207-F501-C8E50954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61444"/>
            <a:ext cx="4159956" cy="35814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83540" indent="-383540"/>
            <a:r>
              <a:rPr lang="de-DE" dirty="0"/>
              <a:t>Zu mir: </a:t>
            </a:r>
          </a:p>
          <a:p>
            <a:pPr lvl="1" indent="-383540"/>
            <a:r>
              <a:rPr lang="de-DE" dirty="0"/>
              <a:t>Leonie, 20 Jahre </a:t>
            </a:r>
          </a:p>
          <a:p>
            <a:pPr lvl="1" indent="-383540"/>
            <a:r>
              <a:rPr lang="de-DE" dirty="0"/>
              <a:t>Ausbildung zur medizinischen Fachangestellten, 3. Lehrjahr </a:t>
            </a:r>
          </a:p>
          <a:p>
            <a:pPr lvl="1" indent="-383540"/>
            <a:r>
              <a:rPr lang="de-DE" dirty="0"/>
              <a:t>Klasse: mfa22</a:t>
            </a:r>
          </a:p>
          <a:p>
            <a:pPr marL="383540" indent="-383540"/>
            <a:r>
              <a:rPr lang="de-DE" dirty="0"/>
              <a:t>Zu meinem Praktikum: </a:t>
            </a:r>
          </a:p>
          <a:p>
            <a:pPr lvl="1" indent="-383540"/>
            <a:r>
              <a:rPr lang="de-DE" dirty="0"/>
              <a:t>Zielort: Madrid, Spanien </a:t>
            </a:r>
          </a:p>
          <a:p>
            <a:pPr lvl="1" indent="-383540"/>
            <a:r>
              <a:rPr lang="de-DE" dirty="0"/>
              <a:t>Zeitraum: 21.07.24 – 17.08.24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B6073FB-9834-0672-BE4A-191272242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035" y="1122389"/>
            <a:ext cx="5802794" cy="461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7553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B51835-8634-48A2-671E-6656435D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6B3DBC12-45B1-CEDC-E100-147BCC29E99A}"/>
              </a:ext>
            </a:extLst>
          </p:cNvPr>
          <p:cNvSpPr>
            <a:spLocks noGrp="1"/>
          </p:cNvSpPr>
          <p:nvPr/>
        </p:nvSpPr>
        <p:spPr>
          <a:xfrm>
            <a:off x="1371600" y="21717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Praktikum über ERASMUS +</a:t>
            </a:r>
          </a:p>
          <a:p>
            <a:r>
              <a:rPr lang="de-DE" dirty="0"/>
              <a:t>Finanzierung durch GoEurope-Stipendium in </a:t>
            </a:r>
            <a:r>
              <a:rPr lang="de-DE" dirty="0" err="1"/>
              <a:t>Koorperation</a:t>
            </a:r>
            <a:r>
              <a:rPr lang="de-DE" dirty="0"/>
              <a:t> mit DRV-Bund (Flugticket, Ticket für öffentliche Verkehrsmittel, Unterkunft) </a:t>
            </a:r>
          </a:p>
          <a:p>
            <a:r>
              <a:rPr lang="de-DE" dirty="0"/>
              <a:t>Ansprechpartner: </a:t>
            </a:r>
          </a:p>
          <a:p>
            <a:pPr lvl="1"/>
            <a:r>
              <a:rPr lang="de-DE" dirty="0"/>
              <a:t>Hauptorganisation in Berlin </a:t>
            </a:r>
          </a:p>
          <a:p>
            <a:pPr lvl="1"/>
            <a:r>
              <a:rPr lang="de-DE" dirty="0"/>
              <a:t>Partnerorganisation in Spanien (Hier ACHTUNG!!!!)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152352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DF811C-6425-3AEE-5BB0-1D95413E7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23326"/>
          </a:xfrm>
        </p:spPr>
        <p:txBody>
          <a:bodyPr/>
          <a:lstStyle/>
          <a:p>
            <a:r>
              <a:rPr lang="de-DE" dirty="0"/>
              <a:t>Wie war der Ablauf? 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CC05FB1-775E-D0E3-8D49-E53718DF6453}"/>
              </a:ext>
            </a:extLst>
          </p:cNvPr>
          <p:cNvCxnSpPr>
            <a:cxnSpLocks/>
          </p:cNvCxnSpPr>
          <p:nvPr/>
        </p:nvCxnSpPr>
        <p:spPr>
          <a:xfrm>
            <a:off x="1559891" y="4058478"/>
            <a:ext cx="926050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0143729D-D7E1-1AC0-826E-0EE3DE1DF33D}"/>
              </a:ext>
            </a:extLst>
          </p:cNvPr>
          <p:cNvSpPr txBox="1"/>
          <p:nvPr/>
        </p:nvSpPr>
        <p:spPr>
          <a:xfrm>
            <a:off x="1142999" y="2347742"/>
            <a:ext cx="243978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05.02.2024 </a:t>
            </a:r>
          </a:p>
          <a:p>
            <a:pPr algn="l"/>
            <a:r>
              <a:rPr lang="de-DE" dirty="0"/>
              <a:t>Information für die DRV-Bund - Azubis 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33AFF974-5250-59F2-7D67-E043E09A4988}"/>
              </a:ext>
            </a:extLst>
          </p:cNvPr>
          <p:cNvCxnSpPr>
            <a:cxnSpLocks/>
          </p:cNvCxnSpPr>
          <p:nvPr/>
        </p:nvCxnSpPr>
        <p:spPr>
          <a:xfrm>
            <a:off x="2300111" y="3429000"/>
            <a:ext cx="0" cy="62947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60E7931C-F649-5240-E510-4FBDA426E48D}"/>
              </a:ext>
            </a:extLst>
          </p:cNvPr>
          <p:cNvCxnSpPr>
            <a:cxnSpLocks/>
          </p:cNvCxnSpPr>
          <p:nvPr/>
        </p:nvCxnSpPr>
        <p:spPr>
          <a:xfrm flipV="1">
            <a:off x="3090333" y="4058478"/>
            <a:ext cx="0" cy="629479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219CA1F6-8B89-054F-8CED-46BCBB16EE32}"/>
              </a:ext>
            </a:extLst>
          </p:cNvPr>
          <p:cNvSpPr txBox="1"/>
          <p:nvPr/>
        </p:nvSpPr>
        <p:spPr>
          <a:xfrm>
            <a:off x="1989667" y="4824800"/>
            <a:ext cx="243978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12.03.2024 </a:t>
            </a:r>
          </a:p>
          <a:p>
            <a:pPr algn="l"/>
            <a:r>
              <a:rPr lang="de-DE" dirty="0"/>
              <a:t>Bewerbungsschluss  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AB560AF8-2170-421E-2D58-45BF46444F89}"/>
              </a:ext>
            </a:extLst>
          </p:cNvPr>
          <p:cNvCxnSpPr>
            <a:cxnSpLocks/>
          </p:cNvCxnSpPr>
          <p:nvPr/>
        </p:nvCxnSpPr>
        <p:spPr>
          <a:xfrm>
            <a:off x="3830554" y="3429000"/>
            <a:ext cx="0" cy="629477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7A176AA6-0F66-A7A6-F253-F2EE4A090D7E}"/>
              </a:ext>
            </a:extLst>
          </p:cNvPr>
          <p:cNvSpPr txBox="1"/>
          <p:nvPr/>
        </p:nvSpPr>
        <p:spPr>
          <a:xfrm>
            <a:off x="3369732" y="2645824"/>
            <a:ext cx="243978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20.03.2024 </a:t>
            </a:r>
          </a:p>
          <a:p>
            <a:pPr algn="l"/>
            <a:r>
              <a:rPr lang="de-DE" dirty="0"/>
              <a:t>Vertragsseminar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198EA1C9-0E9E-CDAB-EF55-1C75FC612E5C}"/>
              </a:ext>
            </a:extLst>
          </p:cNvPr>
          <p:cNvCxnSpPr>
            <a:cxnSpLocks/>
          </p:cNvCxnSpPr>
          <p:nvPr/>
        </p:nvCxnSpPr>
        <p:spPr>
          <a:xfrm flipV="1">
            <a:off x="5686778" y="4058477"/>
            <a:ext cx="0" cy="62948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11ADA693-2B55-D35E-7BE9-23302398B3CE}"/>
              </a:ext>
            </a:extLst>
          </p:cNvPr>
          <p:cNvSpPr txBox="1"/>
          <p:nvPr/>
        </p:nvSpPr>
        <p:spPr>
          <a:xfrm>
            <a:off x="4429448" y="4818177"/>
            <a:ext cx="309665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Anfang Juni bis Anfang Juli</a:t>
            </a:r>
          </a:p>
          <a:p>
            <a:pPr algn="l"/>
            <a:r>
              <a:rPr lang="de-DE" dirty="0"/>
              <a:t>Organisation – Telefonat mit Praxis, Flugticket, </a:t>
            </a:r>
            <a:r>
              <a:rPr lang="de-DE" dirty="0" err="1"/>
              <a:t>usw</a:t>
            </a:r>
            <a:r>
              <a:rPr lang="de-DE" dirty="0"/>
              <a:t>… 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DB63D395-1123-758D-930C-F125E9E3568B}"/>
              </a:ext>
            </a:extLst>
          </p:cNvPr>
          <p:cNvCxnSpPr>
            <a:cxnSpLocks/>
          </p:cNvCxnSpPr>
          <p:nvPr/>
        </p:nvCxnSpPr>
        <p:spPr>
          <a:xfrm>
            <a:off x="6646333" y="3428997"/>
            <a:ext cx="0" cy="62948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60CDA8FA-D18A-546C-878F-B2DB4B6E965A}"/>
              </a:ext>
            </a:extLst>
          </p:cNvPr>
          <p:cNvCxnSpPr>
            <a:cxnSpLocks/>
          </p:cNvCxnSpPr>
          <p:nvPr/>
        </p:nvCxnSpPr>
        <p:spPr>
          <a:xfrm>
            <a:off x="8085667" y="3428997"/>
            <a:ext cx="0" cy="62948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72CD9A9F-8C0F-F22C-46E3-D70020B0D8D9}"/>
              </a:ext>
            </a:extLst>
          </p:cNvPr>
          <p:cNvCxnSpPr>
            <a:cxnSpLocks/>
          </p:cNvCxnSpPr>
          <p:nvPr/>
        </p:nvCxnSpPr>
        <p:spPr>
          <a:xfrm flipH="1">
            <a:off x="6646333" y="3428997"/>
            <a:ext cx="1439334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22F9E355-12A5-E3CD-00D6-0DFE1183416A}"/>
              </a:ext>
            </a:extLst>
          </p:cNvPr>
          <p:cNvCxnSpPr>
            <a:cxnSpLocks/>
          </p:cNvCxnSpPr>
          <p:nvPr/>
        </p:nvCxnSpPr>
        <p:spPr>
          <a:xfrm>
            <a:off x="7394222" y="2822222"/>
            <a:ext cx="0" cy="606775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9EFEC2F0-8C91-DE10-FE9F-6DE234DD9E66}"/>
              </a:ext>
            </a:extLst>
          </p:cNvPr>
          <p:cNvSpPr txBox="1"/>
          <p:nvPr/>
        </p:nvSpPr>
        <p:spPr>
          <a:xfrm>
            <a:off x="6424435" y="2076339"/>
            <a:ext cx="243978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21.07. – 17.08.</a:t>
            </a:r>
          </a:p>
          <a:p>
            <a:pPr algn="l"/>
            <a:r>
              <a:rPr lang="de-DE" dirty="0"/>
              <a:t>Aufenthalt in Madrid</a:t>
            </a:r>
          </a:p>
        </p:txBody>
      </p: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146E2909-6AFF-985C-358D-EB835BAEE448}"/>
              </a:ext>
            </a:extLst>
          </p:cNvPr>
          <p:cNvCxnSpPr>
            <a:cxnSpLocks/>
          </p:cNvCxnSpPr>
          <p:nvPr/>
        </p:nvCxnSpPr>
        <p:spPr>
          <a:xfrm flipV="1">
            <a:off x="9553222" y="4058477"/>
            <a:ext cx="0" cy="62948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55">
            <a:extLst>
              <a:ext uri="{FF2B5EF4-FFF2-40B4-BE49-F238E27FC236}">
                <a16:creationId xmlns:a16="http://schemas.microsoft.com/office/drawing/2014/main" id="{04130DD5-4DD0-53BC-A858-7F8C0B2A6112}"/>
              </a:ext>
            </a:extLst>
          </p:cNvPr>
          <p:cNvSpPr txBox="1"/>
          <p:nvPr/>
        </p:nvSpPr>
        <p:spPr>
          <a:xfrm>
            <a:off x="8333331" y="4824800"/>
            <a:ext cx="26394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10.09.2024</a:t>
            </a:r>
          </a:p>
          <a:p>
            <a:pPr algn="l"/>
            <a:r>
              <a:rPr lang="de-DE" dirty="0" err="1"/>
              <a:t>Nachbereitungsseminar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109402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829976-12AC-7362-0160-2990AAAE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914" y="685800"/>
            <a:ext cx="5127172" cy="1485900"/>
          </a:xfrm>
        </p:spPr>
        <p:txBody>
          <a:bodyPr>
            <a:normAutofit/>
          </a:bodyPr>
          <a:lstStyle/>
          <a:p>
            <a:r>
              <a:rPr lang="de-DE" sz="4100"/>
              <a:t>Meine </a:t>
            </a:r>
            <a:r>
              <a:rPr lang="de-DE" sz="4100" err="1"/>
              <a:t>Praktikumseinrichtung</a:t>
            </a:r>
            <a:endParaRPr lang="de-DE" sz="41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E2D8A-19BE-48A0-889C-CCAC02348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ECC5CC9-3C53-4F3C-BC25-CCDB313C3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62" y="648175"/>
            <a:ext cx="5071256" cy="524160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536139-5B15-DB75-9B2D-99B208683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914" y="2286000"/>
            <a:ext cx="5127172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Instituto de </a:t>
            </a:r>
            <a:r>
              <a:rPr lang="de-DE" dirty="0" err="1"/>
              <a:t>Obesidad</a:t>
            </a:r>
            <a:r>
              <a:rPr lang="de-DE" dirty="0"/>
              <a:t> ( = „Institut der Fettleibigkeit“)</a:t>
            </a:r>
          </a:p>
          <a:p>
            <a:pPr>
              <a:buFont typeface="Wingdings" pitchFamily="2" charset="2"/>
              <a:buChar char="§"/>
            </a:pPr>
            <a:r>
              <a:rPr lang="de-DE" dirty="0"/>
              <a:t> Behandlung von Patienten mit massiver Fettleibigkeit bis hin zu Patienten mit leichtem Übergewicht</a:t>
            </a:r>
          </a:p>
          <a:p>
            <a:pPr lvl="1">
              <a:buFont typeface="Symbol" pitchFamily="2" charset="2"/>
              <a:buChar char="-"/>
            </a:pPr>
            <a:r>
              <a:rPr lang="de-DE" dirty="0"/>
              <a:t>Magenballon, Magen-Bypass, Magenverkleinerung, etc. </a:t>
            </a:r>
          </a:p>
          <a:p>
            <a:pPr lvl="1">
              <a:buFont typeface="Symbol" pitchFamily="2" charset="2"/>
              <a:buChar char="-"/>
            </a:pPr>
            <a:r>
              <a:rPr lang="de-DE" dirty="0" err="1"/>
              <a:t>Abnehmspritzen</a:t>
            </a:r>
            <a:r>
              <a:rPr lang="de-DE" dirty="0"/>
              <a:t> (</a:t>
            </a:r>
            <a:r>
              <a:rPr lang="de-DE" dirty="0" err="1"/>
              <a:t>Ozempic</a:t>
            </a:r>
            <a:r>
              <a:rPr lang="de-DE" dirty="0"/>
              <a:t>, </a:t>
            </a:r>
            <a:r>
              <a:rPr lang="de-DE" dirty="0" err="1"/>
              <a:t>Wegovy</a:t>
            </a:r>
            <a:r>
              <a:rPr lang="de-DE" dirty="0"/>
              <a:t>) </a:t>
            </a:r>
          </a:p>
          <a:p>
            <a:pPr>
              <a:buFont typeface="Symbol" pitchFamily="2" charset="2"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590624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74E75B-0759-C45C-DACA-45A28293D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914" y="685800"/>
            <a:ext cx="5127172" cy="1485900"/>
          </a:xfrm>
        </p:spPr>
        <p:txBody>
          <a:bodyPr>
            <a:normAutofit/>
          </a:bodyPr>
          <a:lstStyle/>
          <a:p>
            <a:r>
              <a:rPr lang="de-DE" dirty="0"/>
              <a:t>Meine Aufgaben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E2D8A-19BE-48A0-889C-CCAC02348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93567C6-7411-F0CF-E626-DC8A67479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285" y="645106"/>
            <a:ext cx="3935810" cy="524774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E905B8-8449-4BC0-3C5D-44814F767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914" y="2286000"/>
            <a:ext cx="5127172" cy="3581400"/>
          </a:xfrm>
        </p:spPr>
        <p:txBody>
          <a:bodyPr>
            <a:normAutofit/>
          </a:bodyPr>
          <a:lstStyle/>
          <a:p>
            <a:r>
              <a:rPr lang="de-DE" dirty="0"/>
              <a:t>Betreuen der Rezeption </a:t>
            </a:r>
          </a:p>
          <a:p>
            <a:r>
              <a:rPr lang="de-DE" dirty="0"/>
              <a:t>Zuhören bei Beratungsgesprächen für Magen-OPs </a:t>
            </a:r>
          </a:p>
          <a:p>
            <a:r>
              <a:rPr lang="de-DE" dirty="0"/>
              <a:t>Zuhören bei Vorbereitungsgesprächen für OPs </a:t>
            </a:r>
          </a:p>
          <a:p>
            <a:r>
              <a:rPr lang="de-DE" dirty="0"/>
              <a:t>Akten sortieren </a:t>
            </a:r>
          </a:p>
          <a:p>
            <a:r>
              <a:rPr lang="de-DE" dirty="0"/>
              <a:t>Zuschauen bei Gewichtsmessungen </a:t>
            </a:r>
          </a:p>
          <a:p>
            <a:r>
              <a:rPr lang="de-DE" dirty="0"/>
              <a:t>Blut aufziehen </a:t>
            </a:r>
          </a:p>
        </p:txBody>
      </p:sp>
    </p:spTree>
    <p:extLst>
      <p:ext uri="{BB962C8B-B14F-4D97-AF65-F5344CB8AC3E}">
        <p14:creationId xmlns:p14="http://schemas.microsoft.com/office/powerpoint/2010/main" val="30377910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7D208-6805-591F-5918-D61B6653A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Sprache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6EAA3D-FF70-5E43-9ECF-5306B8B82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Arbeit: Spanisch </a:t>
            </a:r>
          </a:p>
          <a:p>
            <a:r>
              <a:rPr lang="de-DE" dirty="0"/>
              <a:t>Unterkunft: Englisch 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„Man kann das Praktikum in Madrid auch mit sehr guten Deutsch- und guten Englisch-Kenntnissen erfolgreich absolvieren.“</a:t>
            </a:r>
          </a:p>
          <a:p>
            <a:pPr marL="0" indent="0">
              <a:buNone/>
            </a:pPr>
            <a:r>
              <a:rPr lang="de-DE" dirty="0"/>
              <a:t>Stimmt das so??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87EAFB1-4292-B154-5CBA-73C8907BF84E}"/>
              </a:ext>
            </a:extLst>
          </p:cNvPr>
          <p:cNvSpPr txBox="1"/>
          <p:nvPr/>
        </p:nvSpPr>
        <p:spPr>
          <a:xfrm>
            <a:off x="1918730" y="4898451"/>
            <a:ext cx="1828800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000" dirty="0"/>
              <a:t>Leider nein!! </a:t>
            </a:r>
          </a:p>
        </p:txBody>
      </p:sp>
    </p:spTree>
    <p:extLst>
      <p:ext uri="{BB962C8B-B14F-4D97-AF65-F5344CB8AC3E}">
        <p14:creationId xmlns:p14="http://schemas.microsoft.com/office/powerpoint/2010/main" val="782301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94A28D-BD52-0F6A-66CB-06FB55BE7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ich dort gelernt habe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104F8D-F250-2CB9-B247-D00215E65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Ich habe gelernt, …</a:t>
            </a:r>
          </a:p>
          <a:p>
            <a:pPr lvl="1">
              <a:buFont typeface="Symbol" pitchFamily="2" charset="2"/>
              <a:buChar char="-"/>
            </a:pPr>
            <a:r>
              <a:rPr lang="de-DE" dirty="0"/>
              <a:t>… alleine mit wenig klarzukommen. </a:t>
            </a:r>
          </a:p>
          <a:p>
            <a:pPr lvl="1">
              <a:buFont typeface="Symbol" pitchFamily="2" charset="2"/>
              <a:buChar char="-"/>
            </a:pPr>
            <a:r>
              <a:rPr lang="de-DE" dirty="0"/>
              <a:t>… mich mit anderen zu verständigen trotz Sprachbarrieren. </a:t>
            </a:r>
          </a:p>
          <a:p>
            <a:pPr lvl="1">
              <a:buFont typeface="Symbol" pitchFamily="2" charset="2"/>
              <a:buChar char="-"/>
            </a:pPr>
            <a:r>
              <a:rPr lang="de-DE" dirty="0"/>
              <a:t>… dass (Über-) Pünktlichkeit nicht alles ist. </a:t>
            </a:r>
          </a:p>
          <a:p>
            <a:pPr lvl="1">
              <a:buFont typeface="Symbol" pitchFamily="2" charset="2"/>
              <a:buChar char="-"/>
            </a:pPr>
            <a:r>
              <a:rPr lang="de-DE" dirty="0"/>
              <a:t>… dass die Spanier sehr auf ihr Äußeres achten. </a:t>
            </a:r>
          </a:p>
        </p:txBody>
      </p:sp>
    </p:spTree>
    <p:extLst>
      <p:ext uri="{BB962C8B-B14F-4D97-AF65-F5344CB8AC3E}">
        <p14:creationId xmlns:p14="http://schemas.microsoft.com/office/powerpoint/2010/main" val="9236179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D8714C-7986-430F-9342-DEA311378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286" y="4332575"/>
            <a:ext cx="6667283" cy="12844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cap="all"/>
              <a:t>Freizeitaktivitäten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38C9B08-E760-8862-4F76-65499A5507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17" r="2" b="2"/>
          <a:stretch/>
        </p:blipFill>
        <p:spPr>
          <a:xfrm>
            <a:off x="5" y="10"/>
            <a:ext cx="3953173" cy="6857989"/>
          </a:xfrm>
          <a:prstGeom prst="rect">
            <a:avLst/>
          </a:prstGeom>
        </p:spPr>
      </p:pic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2D37FC6-BF63-22E7-0EF5-E6E6DCD90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4750" r="2744" b="4"/>
          <a:stretch/>
        </p:blipFill>
        <p:spPr>
          <a:xfrm>
            <a:off x="4114041" y="-1"/>
            <a:ext cx="3963922" cy="360317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36186FC-DAB5-F6B4-DC3D-DC7253AF53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896" r="-1" b="2930"/>
          <a:stretch/>
        </p:blipFill>
        <p:spPr>
          <a:xfrm>
            <a:off x="8228073" y="10"/>
            <a:ext cx="3963922" cy="3603159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46C5244-D093-4A7D-A584-16112DCD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272533" y="3928371"/>
            <a:ext cx="1717050" cy="1372910"/>
          </a:xfrm>
          <a:custGeom>
            <a:avLst/>
            <a:gdLst>
              <a:gd name="connsiteX0" fmla="*/ 2022607 w 2308583"/>
              <a:gd name="connsiteY0" fmla="*/ 0 h 1845884"/>
              <a:gd name="connsiteX1" fmla="*/ 2308583 w 2308583"/>
              <a:gd name="connsiteY1" fmla="*/ 0 h 1845884"/>
              <a:gd name="connsiteX2" fmla="*/ 2308583 w 2308583"/>
              <a:gd name="connsiteY2" fmla="*/ 1845884 h 1845884"/>
              <a:gd name="connsiteX3" fmla="*/ 462 w 2308583"/>
              <a:gd name="connsiteY3" fmla="*/ 1845884 h 1845884"/>
              <a:gd name="connsiteX4" fmla="*/ 0 w 2308583"/>
              <a:gd name="connsiteY4" fmla="*/ 1574025 h 1845884"/>
              <a:gd name="connsiteX5" fmla="*/ 2022607 w 2308583"/>
              <a:gd name="connsiteY5" fmla="*/ 1574957 h 184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845884">
                <a:moveTo>
                  <a:pt x="2022607" y="0"/>
                </a:moveTo>
                <a:lnTo>
                  <a:pt x="2308583" y="0"/>
                </a:lnTo>
                <a:lnTo>
                  <a:pt x="2308583" y="1845884"/>
                </a:lnTo>
                <a:lnTo>
                  <a:pt x="462" y="1845884"/>
                </a:lnTo>
                <a:cubicBezTo>
                  <a:pt x="-462" y="1752054"/>
                  <a:pt x="923" y="1667855"/>
                  <a:pt x="0" y="1574025"/>
                </a:cubicBezTo>
                <a:lnTo>
                  <a:pt x="2022607" y="1574957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143443B-89B2-40A6-9815-5707140DC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80235" y="5080476"/>
            <a:ext cx="1717050" cy="1372910"/>
          </a:xfrm>
          <a:custGeom>
            <a:avLst/>
            <a:gdLst>
              <a:gd name="connsiteX0" fmla="*/ 2022607 w 2308583"/>
              <a:gd name="connsiteY0" fmla="*/ 0 h 1845884"/>
              <a:gd name="connsiteX1" fmla="*/ 2308583 w 2308583"/>
              <a:gd name="connsiteY1" fmla="*/ 0 h 1845884"/>
              <a:gd name="connsiteX2" fmla="*/ 2308583 w 2308583"/>
              <a:gd name="connsiteY2" fmla="*/ 1845884 h 1845884"/>
              <a:gd name="connsiteX3" fmla="*/ 462 w 2308583"/>
              <a:gd name="connsiteY3" fmla="*/ 1845884 h 1845884"/>
              <a:gd name="connsiteX4" fmla="*/ 0 w 2308583"/>
              <a:gd name="connsiteY4" fmla="*/ 1574025 h 1845884"/>
              <a:gd name="connsiteX5" fmla="*/ 2022607 w 2308583"/>
              <a:gd name="connsiteY5" fmla="*/ 1574957 h 184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845884">
                <a:moveTo>
                  <a:pt x="2022607" y="0"/>
                </a:moveTo>
                <a:lnTo>
                  <a:pt x="2308583" y="0"/>
                </a:lnTo>
                <a:lnTo>
                  <a:pt x="2308583" y="1845884"/>
                </a:lnTo>
                <a:lnTo>
                  <a:pt x="462" y="1845884"/>
                </a:lnTo>
                <a:cubicBezTo>
                  <a:pt x="-462" y="1752054"/>
                  <a:pt x="923" y="1667855"/>
                  <a:pt x="0" y="1574025"/>
                </a:cubicBezTo>
                <a:lnTo>
                  <a:pt x="2022607" y="1574957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6445035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Ausschnitt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16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Ausschnitt</vt:lpstr>
      <vt:lpstr>Mein Aufenthalt in Madrid</vt:lpstr>
      <vt:lpstr>Allgemeines </vt:lpstr>
      <vt:lpstr>Allgemeines</vt:lpstr>
      <vt:lpstr>Wie war der Ablauf? </vt:lpstr>
      <vt:lpstr>Meine Praktikumseinrichtung</vt:lpstr>
      <vt:lpstr>Meine Aufgaben</vt:lpstr>
      <vt:lpstr>Sprache</vt:lpstr>
      <vt:lpstr>Was ich dort gelernt habe</vt:lpstr>
      <vt:lpstr>Freizeitaktivitäten</vt:lpstr>
      <vt:lpstr>PowerPoint-Präsentation</vt:lpstr>
      <vt:lpstr>PowerPoint-Präsentation</vt:lpstr>
      <vt:lpstr>PowerPoint-Präsentation</vt:lpstr>
      <vt:lpstr>Finanzen</vt:lpstr>
      <vt:lpstr>Mein persönliches Fazit </vt:lpstr>
      <vt:lpstr>Worauf Ihr besonders achten solltet. </vt:lpstr>
      <vt:lpstr>  Danke für die Aufmerksamkeit.  Hat noch jemand fragen??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Aufenthalt in Madrid</dc:title>
  <dc:creator>Leonie Petersohn ( DRV Bund )</dc:creator>
  <cp:lastModifiedBy>Leonie Petersohn ( DRV Bund )</cp:lastModifiedBy>
  <cp:revision>9</cp:revision>
  <dcterms:created xsi:type="dcterms:W3CDTF">2024-08-26T12:20:44Z</dcterms:created>
  <dcterms:modified xsi:type="dcterms:W3CDTF">2024-09-13T18:09:38Z</dcterms:modified>
</cp:coreProperties>
</file>