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84" r:id="rId1"/>
  </p:sldMasterIdLst>
  <p:notesMasterIdLst>
    <p:notesMasterId r:id="rId45"/>
  </p:notesMasterIdLst>
  <p:handoutMasterIdLst>
    <p:handoutMasterId r:id="rId46"/>
  </p:handoutMasterIdLst>
  <p:sldIdLst>
    <p:sldId id="256" r:id="rId2"/>
    <p:sldId id="268" r:id="rId3"/>
    <p:sldId id="269" r:id="rId4"/>
    <p:sldId id="270" r:id="rId5"/>
    <p:sldId id="272" r:id="rId6"/>
    <p:sldId id="273" r:id="rId7"/>
    <p:sldId id="271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8" r:id="rId32"/>
    <p:sldId id="299" r:id="rId33"/>
    <p:sldId id="300" r:id="rId34"/>
    <p:sldId id="302" r:id="rId35"/>
    <p:sldId id="303" r:id="rId36"/>
    <p:sldId id="304" r:id="rId37"/>
    <p:sldId id="305" r:id="rId38"/>
    <p:sldId id="306" r:id="rId39"/>
    <p:sldId id="307" r:id="rId40"/>
    <p:sldId id="308" r:id="rId41"/>
    <p:sldId id="310" r:id="rId42"/>
    <p:sldId id="313" r:id="rId43"/>
    <p:sldId id="312" r:id="rId44"/>
  </p:sldIdLst>
  <p:sldSz cx="12192000" cy="6858000"/>
  <p:notesSz cx="6858000" cy="9144000"/>
  <p:defaultTextStyle>
    <a:defPPr rtl="0"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3707" autoAdjust="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405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07A6B21-0002-478C-AA42-BBF4C6394C7B}" type="datetime1">
              <a:rPr lang="de-DE" smtClean="0"/>
              <a:t>08.11.2021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C4B79F2-7C6A-497B-9A4A-8ACE18746CB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36342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338D7-2D1A-40F9-ABC7-B246A7F0F5C7}" type="datetime1">
              <a:rPr lang="de-DE" smtClean="0"/>
              <a:pPr/>
              <a:t>08.11.2021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 dirty="0"/>
              <a:t>Textmasterformate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262A795-6F94-4A96-B820-B9038480D048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966495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Sind Ihre Klassenraumfarben anders als in dieser Vorlage dargestellt? Kein Problem! Klicken Sie auf Design -&gt; Varianten (Pfeil nach unten) -&gt; Wählen Sie das gewünschte Farbschema!</a:t>
            </a:r>
          </a:p>
          <a:p>
            <a:pPr rtl="0"/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rtl="0"/>
            <a:r>
              <a:rPr lang="de-DE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Sie können jede "Sie werden..."- und "Ich werden..."-Aussage beliebig ändern, um sie an Ihre Abläufe im Klassenzimmer und Regeln anzupassen!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B262A795-6F94-4A96-B820-B9038480D048}" type="slidenum">
              <a:rPr lang="de-DE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fld>
            <a:endParaRPr lang="de-D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546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rtlCol="0"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de-DE" noProof="0"/>
              <a:t>Master-Untertitelformat bearbeiten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88956540-7551-4A61-84BF-C41D63A1D7DB}" type="datetime1">
              <a:rPr lang="de-DE" noProof="0" smtClean="0"/>
              <a:t>08.11.2021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 dirty="0"/>
          </a:p>
        </p:txBody>
      </p:sp>
      <p:cxnSp>
        <p:nvCxnSpPr>
          <p:cNvPr id="8" name="Gerader Verbinder 7"/>
          <p:cNvCxnSpPr/>
          <p:nvPr/>
        </p:nvCxnSpPr>
        <p:spPr>
          <a:xfrm>
            <a:off x="1812324" y="3739978"/>
            <a:ext cx="8640352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78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627AF74-DFA8-421A-9BAA-87B52B78D069}" type="datetime1">
              <a:rPr lang="de-DE" noProof="0" smtClean="0"/>
              <a:t>08.11.2021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817245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E48207-C7AA-4CC0-8D6B-9E954DF7B5B1}" type="datetime1">
              <a:rPr lang="de-DE" noProof="0" smtClean="0"/>
              <a:t>08.11.2021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94221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BA450A-DD87-428E-85B9-468FBF2795E1}" type="datetime1">
              <a:rPr lang="de-DE" noProof="0" smtClean="0"/>
              <a:t>08.11.2021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28528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rtlCol="0"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00BBBD-5736-4F74-97D2-897C487B0BE4}" type="datetime1">
              <a:rPr lang="de-DE" noProof="0" smtClean="0"/>
              <a:t>08.11.2021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 dirty="0"/>
          </a:p>
        </p:txBody>
      </p:sp>
      <p:cxnSp>
        <p:nvCxnSpPr>
          <p:cNvPr id="7" name="Gerader Verbinde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707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C4639B5-779B-4CA0-B2CD-5F5144220137}" type="datetime1">
              <a:rPr lang="de-DE" noProof="0" smtClean="0"/>
              <a:t>08.11.2021</a:t>
            </a:fld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53452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FD760DA-19C7-487F-8A5C-E9D3281CEFD2}" type="datetime1">
              <a:rPr lang="de-DE" noProof="0" smtClean="0"/>
              <a:t>08.11.2021</a:t>
            </a:fld>
            <a:endParaRPr lang="de-DE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16800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EF00D6-02A2-4C0A-BA57-6C44E8061ECA}" type="datetime1">
              <a:rPr lang="de-DE" noProof="0" smtClean="0"/>
              <a:t>08.11.2021</a:t>
            </a:fld>
            <a:endParaRPr lang="de-DE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97527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84E727-92F0-4089-A79D-AD53783F19D5}" type="datetime1">
              <a:rPr lang="de-DE" noProof="0" smtClean="0"/>
              <a:t>08.11.2021</a:t>
            </a:fld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17020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rtlCol="0"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de-DE" noProof="0"/>
              <a:t>Mastertextformat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2B9271-F810-4301-AB75-4E0AA9FD1B8C}" type="datetime1">
              <a:rPr lang="de-DE" noProof="0" smtClean="0"/>
              <a:t>08.11.2021</a:t>
            </a:fld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455246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rtlCol="0"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pPr rtl="0"/>
            <a:r>
              <a:rPr lang="de-DE" noProof="0"/>
              <a:t>Mastertitelformat bearbeiten</a:t>
            </a:r>
            <a:endParaRPr lang="de-DE" noProof="0" dirty="0"/>
          </a:p>
        </p:txBody>
      </p:sp>
      <p:sp>
        <p:nvSpPr>
          <p:cNvPr id="3" name="Bildplatzhalt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rtlCol="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Bild durch Klicken auf Symbol hinzufügen</a:t>
            </a:r>
            <a:endParaRPr lang="de-DE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CB5B6B-0587-4D66-95E5-EF0B8F21A27D}" type="datetime1">
              <a:rPr lang="de-DE" noProof="0" smtClean="0"/>
              <a:t>08.11.2021</a:t>
            </a:fld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41507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 dirty="0"/>
              <a:t>Textmasterformate bearbeiten</a:t>
            </a:r>
          </a:p>
          <a:p>
            <a:pPr lvl="1" rtl="0"/>
            <a:r>
              <a:rPr lang="de-DE" noProof="0" dirty="0"/>
              <a:t>Zweite Ebene</a:t>
            </a:r>
          </a:p>
          <a:p>
            <a:pPr lvl="2" rtl="0"/>
            <a:r>
              <a:rPr lang="de-DE" noProof="0" dirty="0"/>
              <a:t>Dritte Ebene</a:t>
            </a:r>
          </a:p>
          <a:p>
            <a:pPr lvl="3" rtl="0"/>
            <a:r>
              <a:rPr lang="de-DE" noProof="0" dirty="0"/>
              <a:t>Vierte Ebene</a:t>
            </a:r>
          </a:p>
          <a:p>
            <a:pPr lvl="4" rtl="0"/>
            <a:r>
              <a:rPr lang="de-DE" noProof="0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B722655B-431B-4860-B546-F356FFE89CA8}" type="datetime1">
              <a:rPr lang="de-DE" noProof="0" smtClean="0"/>
              <a:t>08.11.2021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rtl="0"/>
            <a:fld id="{6D22F896-40B5-4ADD-8801-0D06FADFA095}" type="slidenum">
              <a:rPr lang="de-DE" noProof="0" smtClean="0"/>
              <a:pPr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947619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7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s://picto-dico.fr/glossaire/liste/" TargetMode="External"/><Relationship Id="rId4" Type="http://schemas.openxmlformats.org/officeDocument/2006/relationships/image" Target="../media/image5.jp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81F489-B701-4C74-9747-27C8656A8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275303"/>
            <a:ext cx="9966960" cy="5693982"/>
          </a:xfrm>
        </p:spPr>
        <p:txBody>
          <a:bodyPr rtlCol="0">
            <a:noAutofit/>
          </a:bodyPr>
          <a:lstStyle/>
          <a:p>
            <a:pPr rtl="0"/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Auswertung der </a:t>
            </a:r>
            <a:r>
              <a:rPr lang="de-DE" sz="3600" dirty="0" err="1">
                <a:latin typeface="Arial" panose="020B0604020202020204" pitchFamily="34" charset="0"/>
                <a:cs typeface="Arial" panose="020B0604020202020204" pitchFamily="34" charset="0"/>
              </a:rPr>
              <a:t>evaluationsergebnisse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b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Ableitung von Entwicklungsschwerpunkten und ersten </a:t>
            </a:r>
            <a:r>
              <a:rPr lang="de-DE" sz="3600" dirty="0" err="1">
                <a:latin typeface="Arial" panose="020B0604020202020204" pitchFamily="34" charset="0"/>
                <a:cs typeface="Arial" panose="020B0604020202020204" pitchFamily="34" charset="0"/>
              </a:rPr>
              <a:t>konsequenzen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 für die </a:t>
            </a:r>
            <a:r>
              <a:rPr lang="de-DE" sz="3600" dirty="0" err="1">
                <a:latin typeface="Arial" panose="020B0604020202020204" pitchFamily="34" charset="0"/>
                <a:cs typeface="Arial" panose="020B0604020202020204" pitchFamily="34" charset="0"/>
              </a:rPr>
              <a:t>arbeit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 im Bildungsgangteam BFS-W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AA802D5-A13C-4E3D-97C7-B7819F84858E}"/>
              </a:ext>
            </a:extLst>
          </p:cNvPr>
          <p:cNvSpPr txBox="1"/>
          <p:nvPr/>
        </p:nvSpPr>
        <p:spPr>
          <a:xfrm>
            <a:off x="10263883" y="5969285"/>
            <a:ext cx="252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bg1"/>
                </a:solidFill>
              </a:rPr>
              <a:t>08.11.2021</a:t>
            </a:r>
          </a:p>
        </p:txBody>
      </p:sp>
    </p:spTree>
    <p:extLst>
      <p:ext uri="{BB962C8B-B14F-4D97-AF65-F5344CB8AC3E}">
        <p14:creationId xmlns:p14="http://schemas.microsoft.com/office/powerpoint/2010/main" val="6169067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65" y="332794"/>
            <a:ext cx="10722306" cy="1356360"/>
          </a:xfrm>
        </p:spPr>
        <p:txBody>
          <a:bodyPr>
            <a:normAutofit fontScale="90000"/>
          </a:bodyPr>
          <a:lstStyle/>
          <a:p>
            <a:pPr marL="45720" indent="0">
              <a:buNone/>
            </a:pPr>
            <a:b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Wesentliche Ergebnisse der Befragung am ABSZ</a:t>
            </a:r>
            <a:br>
              <a:rPr lang="de-DE" sz="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533" y="1500294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„Homeschooling“ </a:t>
            </a:r>
          </a:p>
          <a:p>
            <a:pPr marL="45720" indent="0">
              <a:buNone/>
            </a:pPr>
            <a:endParaRPr lang="de-DE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  <p:sp>
        <p:nvSpPr>
          <p:cNvPr id="11" name="Rectangle 4">
            <a:extLst>
              <a:ext uri="{FF2B5EF4-FFF2-40B4-BE49-F238E27FC236}">
                <a16:creationId xmlns:a16="http://schemas.microsoft.com/office/drawing/2014/main" id="{8152E427-6424-4A3A-A896-603E3B21B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38" y="31702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9A02D8E0-E4B2-409D-BF4C-D3BFF610D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552991"/>
              </p:ext>
            </p:extLst>
          </p:nvPr>
        </p:nvGraphicFramePr>
        <p:xfrm>
          <a:off x="332704" y="2332938"/>
          <a:ext cx="11526592" cy="40271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6592">
                  <a:extLst>
                    <a:ext uri="{9D8B030D-6E8A-4147-A177-3AD203B41FA5}">
                      <a16:colId xmlns:a16="http://schemas.microsoft.com/office/drawing/2014/main" val="1488912932"/>
                    </a:ext>
                  </a:extLst>
                </a:gridCol>
              </a:tblGrid>
              <a:tr h="986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</a:t>
                      </a:r>
                      <a:r>
                        <a:rPr lang="de-DE" sz="3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</a:t>
                      </a: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gaben an, „dass ihnen das Homeschooling nicht so gut wie Präsenzunterricht gefällt.“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65515590"/>
                  </a:ext>
                </a:extLst>
              </a:tr>
              <a:tr h="986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</a:t>
                      </a:r>
                      <a:r>
                        <a:rPr lang="de-DE" sz="3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</a:t>
                      </a: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gaben, „dass sie durch das Homeschooling Nachteile erleben.“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086968"/>
                  </a:ext>
                </a:extLst>
              </a:tr>
              <a:tr h="986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</a:t>
                      </a:r>
                      <a:r>
                        <a:rPr lang="de-DE" sz="3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</a:t>
                      </a: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gaben an, „dass sie zu Hause keine Ruhe zum Lernen haben.“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7918562"/>
                  </a:ext>
                </a:extLst>
              </a:tr>
              <a:tr h="986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</a:t>
                      </a:r>
                      <a:r>
                        <a:rPr lang="de-DE" sz="3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</a:t>
                      </a: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„haben von ihren Lehrkräften Aufgaben für das Homeschooling erhalten.“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9973591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0E503889-7B29-4CB0-8890-BD36AD1EA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38" y="3079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434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65" y="323828"/>
            <a:ext cx="10722306" cy="1356360"/>
          </a:xfrm>
        </p:spPr>
        <p:txBody>
          <a:bodyPr>
            <a:normAutofit fontScale="90000"/>
          </a:bodyPr>
          <a:lstStyle/>
          <a:p>
            <a:pPr marL="45720" indent="0">
              <a:buNone/>
            </a:pPr>
            <a:b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Wesentliche Ergebnisse der Befragung am ABSZ</a:t>
            </a:r>
            <a:br>
              <a:rPr lang="de-DE" sz="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533" y="1500294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„Homeschooling“ </a:t>
            </a:r>
          </a:p>
          <a:p>
            <a:pPr marL="45720" indent="0">
              <a:buNone/>
            </a:pPr>
            <a:endParaRPr lang="de-DE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  <p:sp>
        <p:nvSpPr>
          <p:cNvPr id="11" name="Rectangle 4">
            <a:extLst>
              <a:ext uri="{FF2B5EF4-FFF2-40B4-BE49-F238E27FC236}">
                <a16:creationId xmlns:a16="http://schemas.microsoft.com/office/drawing/2014/main" id="{8152E427-6424-4A3A-A896-603E3B21B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38" y="31702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9A02D8E0-E4B2-409D-BF4C-D3BFF610D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9106165"/>
              </p:ext>
            </p:extLst>
          </p:nvPr>
        </p:nvGraphicFramePr>
        <p:xfrm>
          <a:off x="315533" y="2720816"/>
          <a:ext cx="11526591" cy="2278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6591">
                  <a:extLst>
                    <a:ext uri="{9D8B030D-6E8A-4147-A177-3AD203B41FA5}">
                      <a16:colId xmlns:a16="http://schemas.microsoft.com/office/drawing/2014/main" val="1488912932"/>
                    </a:ext>
                  </a:extLst>
                </a:gridCol>
              </a:tblGrid>
              <a:tr h="1271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</a:t>
                      </a:r>
                      <a:r>
                        <a:rPr lang="de-DE" sz="3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</a:t>
                      </a: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„von ihnen haben jedoch zu Hause keine Möglichkeit, die Aufgaben mit Hilfe des Internet zu lösen.“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4479214"/>
                  </a:ext>
                </a:extLst>
              </a:tr>
              <a:tr h="6165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</a:t>
                      </a:r>
                      <a:r>
                        <a:rPr lang="de-DE" sz="3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</a:t>
                      </a: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gaben an, dass sie Unterstützung durch ihre Lehrkräfte erhielten.“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2630646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0E503889-7B29-4CB0-8890-BD36AD1EA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38" y="3079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459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65" y="323828"/>
            <a:ext cx="10722306" cy="1356360"/>
          </a:xfrm>
        </p:spPr>
        <p:txBody>
          <a:bodyPr>
            <a:normAutofit fontScale="90000"/>
          </a:bodyPr>
          <a:lstStyle/>
          <a:p>
            <a:pPr marL="45720" indent="0">
              <a:buNone/>
            </a:pPr>
            <a:b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Wesentliche Ergebnisse der Befragung am ABSZ</a:t>
            </a:r>
            <a:br>
              <a:rPr lang="de-DE" sz="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533" y="1500294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„Homeschooling“ </a:t>
            </a:r>
          </a:p>
          <a:p>
            <a:pPr marL="45720" indent="0">
              <a:buNone/>
            </a:pPr>
            <a:endParaRPr lang="de-DE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  <p:sp>
        <p:nvSpPr>
          <p:cNvPr id="11" name="Rectangle 4">
            <a:extLst>
              <a:ext uri="{FF2B5EF4-FFF2-40B4-BE49-F238E27FC236}">
                <a16:creationId xmlns:a16="http://schemas.microsoft.com/office/drawing/2014/main" id="{8152E427-6424-4A3A-A896-603E3B21B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38" y="31702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9A02D8E0-E4B2-409D-BF4C-D3BFF610D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744704"/>
              </p:ext>
            </p:extLst>
          </p:nvPr>
        </p:nvGraphicFramePr>
        <p:xfrm>
          <a:off x="315533" y="2518950"/>
          <a:ext cx="11526591" cy="25393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6591">
                  <a:extLst>
                    <a:ext uri="{9D8B030D-6E8A-4147-A177-3AD203B41FA5}">
                      <a16:colId xmlns:a16="http://schemas.microsoft.com/office/drawing/2014/main" val="1488912932"/>
                    </a:ext>
                  </a:extLst>
                </a:gridCol>
              </a:tblGrid>
              <a:tr h="12715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</a:t>
                      </a:r>
                      <a:r>
                        <a:rPr lang="de-DE" sz="3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</a:t>
                      </a: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gaben an, „dass sie über die Ergebnisse ihrer bearbeiteten Aufgaben durch die Lehrkräfte in der Schule informiert wurden.“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95389562"/>
                  </a:ext>
                </a:extLst>
              </a:tr>
              <a:tr h="6165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</a:t>
                      </a:r>
                      <a:r>
                        <a:rPr lang="de-DE" sz="3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</a:t>
                      </a: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gaben an, „dass sie Noten für die bearbeiteten Aufgaben erhalten haben.“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7966937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0E503889-7B29-4CB0-8890-BD36AD1EA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38" y="3079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3E831DE-7396-43A7-804B-49BCE98A0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533" y="5830751"/>
            <a:ext cx="945002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Ministerium für Bildung des Landes Sachsen-Anhalt, Referat 22 (Hrsg.). Evaluationsbericht Einjährige Berufsfachschule Wirtschaft Schuljahr 2020/21 20216, S. 4ff</a:t>
            </a: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173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9874" y="609601"/>
            <a:ext cx="10668646" cy="13563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Erreichte Abschlüsse </a:t>
            </a:r>
            <a:br>
              <a:rPr lang="de-DE" sz="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876" y="1417835"/>
            <a:ext cx="11492249" cy="4390478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de-DE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26 </a:t>
            </a:r>
            <a:r>
              <a:rPr lang="de-DE" sz="3600" dirty="0" err="1">
                <a:latin typeface="Arial" panose="020B0604020202020204" pitchFamily="34" charset="0"/>
                <a:cs typeface="Arial" panose="020B0604020202020204" pitchFamily="34" charset="0"/>
              </a:rPr>
              <a:t>SuS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 in BFS-W 20 aufgenommen</a:t>
            </a:r>
          </a:p>
          <a:p>
            <a:pPr marL="45720" indent="0">
              <a:buNone/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- 2 </a:t>
            </a:r>
            <a:r>
              <a:rPr lang="de-DE" sz="3600" dirty="0" err="1">
                <a:latin typeface="Arial" panose="020B0604020202020204" pitchFamily="34" charset="0"/>
                <a:cs typeface="Arial" panose="020B0604020202020204" pitchFamily="34" charset="0"/>
              </a:rPr>
              <a:t>SuS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 Beendigung/Abmeldung </a:t>
            </a:r>
          </a:p>
          <a:p>
            <a:pPr>
              <a:buFontTx/>
              <a:buChar char="-"/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1 Wiederholung des Bildungsganges </a:t>
            </a:r>
          </a:p>
          <a:p>
            <a:pPr>
              <a:buFontTx/>
              <a:buChar char="-"/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5 Abgangszeugnisse, 9 Abschlusszeugnisse</a:t>
            </a:r>
          </a:p>
          <a:p>
            <a:pPr>
              <a:buFontTx/>
              <a:buChar char="-"/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3 Realschulabschlüsse, </a:t>
            </a:r>
          </a:p>
          <a:p>
            <a:pPr>
              <a:buFontTx/>
              <a:buChar char="-"/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6 Erweiterte Realschulabschlüsse</a:t>
            </a:r>
          </a:p>
          <a:p>
            <a:pPr marL="45720" indent="0">
              <a:buNone/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→ nur 9 von 19 </a:t>
            </a:r>
            <a:r>
              <a:rPr lang="de-DE" sz="3600" dirty="0" err="1">
                <a:latin typeface="Arial" panose="020B0604020202020204" pitchFamily="34" charset="0"/>
                <a:cs typeface="Arial" panose="020B0604020202020204" pitchFamily="34" charset="0"/>
              </a:rPr>
              <a:t>SuS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 das selbst gesteckte Ziel erreicht.</a:t>
            </a:r>
          </a:p>
          <a:p>
            <a:pPr>
              <a:buFontTx/>
              <a:buChar char="-"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  <p:sp>
        <p:nvSpPr>
          <p:cNvPr id="11" name="Rectangle 4">
            <a:extLst>
              <a:ext uri="{FF2B5EF4-FFF2-40B4-BE49-F238E27FC236}">
                <a16:creationId xmlns:a16="http://schemas.microsoft.com/office/drawing/2014/main" id="{8152E427-6424-4A3A-A896-603E3B21B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38" y="31702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0E503889-7B29-4CB0-8890-BD36AD1EA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38" y="30797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517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47" y="317894"/>
            <a:ext cx="10722306" cy="1356360"/>
          </a:xfrm>
        </p:spPr>
        <p:txBody>
          <a:bodyPr>
            <a:normAutofit fontScale="90000"/>
          </a:bodyPr>
          <a:lstStyle/>
          <a:p>
            <a:pPr marL="45720" indent="0">
              <a:buNone/>
            </a:pPr>
            <a:b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2. Vorstellung der Evaluationsergebnisse</a:t>
            </a:r>
            <a:b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847" y="1700012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b) Schülerbefragung – BFS-W 21</a:t>
            </a:r>
          </a:p>
          <a:p>
            <a:pPr marL="45720" indent="0">
              <a:buNone/>
            </a:pPr>
            <a:endParaRPr lang="de-DE" sz="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Teilnehmer: 18/18 </a:t>
            </a:r>
            <a:r>
              <a:rPr lang="de-DE" sz="3600" dirty="0" err="1">
                <a:latin typeface="Arial" panose="020B0604020202020204" pitchFamily="34" charset="0"/>
                <a:cs typeface="Arial" panose="020B0604020202020204" pitchFamily="34" charset="0"/>
              </a:rPr>
              <a:t>SuS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12 weibliche Jugendliche im Alter zwischen               17 und 20 Jahren, davon 2 Schülerinnen aus Syrien und 1 Schülerin aus Afghanistan</a:t>
            </a:r>
          </a:p>
          <a:p>
            <a:pPr>
              <a:buFontTx/>
              <a:buChar char="-"/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6 männliche Jugendliche im Alter zwischen                16 und 18 Jahren, davon 4 Schüler aus Syrien         </a:t>
            </a:r>
          </a:p>
          <a:p>
            <a:pPr>
              <a:buFontTx/>
              <a:buChar char="-"/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→ Migrantenanteil = 38,9 %</a:t>
            </a: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373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65" y="323828"/>
            <a:ext cx="10722306" cy="13563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Wesentliche Ergebnisse der Befragung 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533" y="1500294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„Welche Schule hast Du zuletzt besucht und welchen Abschluss hast Du erreicht?“</a:t>
            </a:r>
          </a:p>
          <a:p>
            <a:pPr marL="45720" indent="0">
              <a:buNone/>
            </a:pPr>
            <a:endParaRPr lang="de-DE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DC9F62CE-A790-4616-A305-8C190B8775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579986"/>
              </p:ext>
            </p:extLst>
          </p:nvPr>
        </p:nvGraphicFramePr>
        <p:xfrm>
          <a:off x="359965" y="2841339"/>
          <a:ext cx="11482160" cy="36775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66079">
                  <a:extLst>
                    <a:ext uri="{9D8B030D-6E8A-4147-A177-3AD203B41FA5}">
                      <a16:colId xmlns:a16="http://schemas.microsoft.com/office/drawing/2014/main" val="1360024963"/>
                    </a:ext>
                  </a:extLst>
                </a:gridCol>
                <a:gridCol w="6416081">
                  <a:extLst>
                    <a:ext uri="{9D8B030D-6E8A-4147-A177-3AD203B41FA5}">
                      <a16:colId xmlns:a16="http://schemas.microsoft.com/office/drawing/2014/main" val="1307378049"/>
                    </a:ext>
                  </a:extLst>
                </a:gridCol>
              </a:tblGrid>
              <a:tr h="726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Schulform</a:t>
                      </a:r>
                      <a:endParaRPr lang="de-DE" sz="3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erreichter Abschluss</a:t>
                      </a:r>
                      <a:endParaRPr lang="de-DE" sz="3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0846421"/>
                  </a:ext>
                </a:extLst>
              </a:tr>
              <a:tr h="726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Produktives Lernen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 x Hauptschulabschluss</a:t>
                      </a:r>
                      <a:endParaRPr lang="de-DE" sz="3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6339901"/>
                  </a:ext>
                </a:extLst>
              </a:tr>
              <a:tr h="726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Berufsvorbereitungsjahr</a:t>
                      </a:r>
                      <a:endParaRPr lang="de-DE" sz="3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x Hauptschulabschluss</a:t>
                      </a:r>
                      <a:endParaRPr lang="de-DE" sz="3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41660450"/>
                  </a:ext>
                </a:extLst>
              </a:tr>
              <a:tr h="14981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Sekundarschule/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Gemeinschaftsschule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5 x Hauptschulabschluss,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 x Realschulabschluss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0394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255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65" y="323828"/>
            <a:ext cx="10722306" cy="13563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Wesentliche Ergebnisse der Befragung 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533" y="1500294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„Meine drei wichtigsten Erwartungen an den Bildungsgang sind …“</a:t>
            </a:r>
          </a:p>
          <a:p>
            <a:pPr marL="45720" indent="0">
              <a:buNone/>
            </a:pPr>
            <a:endParaRPr lang="de-DE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8C3F73A8-672F-49FE-99F4-02456F87B9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00746"/>
              </p:ext>
            </p:extLst>
          </p:nvPr>
        </p:nvGraphicFramePr>
        <p:xfrm>
          <a:off x="359965" y="2771751"/>
          <a:ext cx="11482160" cy="37624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9845">
                  <a:extLst>
                    <a:ext uri="{9D8B030D-6E8A-4147-A177-3AD203B41FA5}">
                      <a16:colId xmlns:a16="http://schemas.microsoft.com/office/drawing/2014/main" val="864171108"/>
                    </a:ext>
                  </a:extLst>
                </a:gridCol>
                <a:gridCol w="10812315">
                  <a:extLst>
                    <a:ext uri="{9D8B030D-6E8A-4147-A177-3AD203B41FA5}">
                      <a16:colId xmlns:a16="http://schemas.microsoft.com/office/drawing/2014/main" val="431822261"/>
                    </a:ext>
                  </a:extLst>
                </a:gridCol>
              </a:tblGrid>
              <a:tr h="68890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Anzahl der Schülerinnen und Schüler</a:t>
                      </a:r>
                      <a:endParaRPr lang="de-DE" sz="3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532764"/>
                  </a:ext>
                </a:extLst>
              </a:tr>
              <a:tr h="688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de-DE" sz="3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„Realschul- oder Erweiterten Realschulabschluss erreichen“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1589829"/>
                  </a:ext>
                </a:extLst>
              </a:tr>
              <a:tr h="688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„Chance auf Ausbildung erhöhen“</a:t>
                      </a:r>
                      <a:endParaRPr lang="de-DE" sz="3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3318147"/>
                  </a:ext>
                </a:extLst>
              </a:tr>
              <a:tr h="688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7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„Wirtschaftliche Kenntnisse erwerben (theoretisches Hintergrundwissen)“</a:t>
                      </a:r>
                      <a:endParaRPr lang="de-DE" sz="3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81939018"/>
                  </a:ext>
                </a:extLst>
              </a:tr>
              <a:tr h="6889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4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„Deutschkenntnisse verbessern“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51871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3442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65" y="323828"/>
            <a:ext cx="10722306" cy="13563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Wesentliche Ergebnisse der Befragung 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533" y="1500294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„Meine drei wichtigsten Erwartungen an den Bildungsgang sind …“</a:t>
            </a:r>
          </a:p>
          <a:p>
            <a:pPr marL="45720" indent="0">
              <a:buNone/>
            </a:pPr>
            <a:endParaRPr lang="de-DE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8C3F73A8-672F-49FE-99F4-02456F87B9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055121"/>
              </p:ext>
            </p:extLst>
          </p:nvPr>
        </p:nvGraphicFramePr>
        <p:xfrm>
          <a:off x="315533" y="2752078"/>
          <a:ext cx="11560934" cy="3577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2133">
                  <a:extLst>
                    <a:ext uri="{9D8B030D-6E8A-4147-A177-3AD203B41FA5}">
                      <a16:colId xmlns:a16="http://schemas.microsoft.com/office/drawing/2014/main" val="864171108"/>
                    </a:ext>
                  </a:extLst>
                </a:gridCol>
                <a:gridCol w="10908801">
                  <a:extLst>
                    <a:ext uri="{9D8B030D-6E8A-4147-A177-3AD203B41FA5}">
                      <a16:colId xmlns:a16="http://schemas.microsoft.com/office/drawing/2014/main" val="431822261"/>
                    </a:ext>
                  </a:extLst>
                </a:gridCol>
              </a:tblGrid>
              <a:tr h="71554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Anzahl der Schülerinnen und Schüler</a:t>
                      </a:r>
                      <a:endParaRPr lang="de-DE" sz="3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1532764"/>
                  </a:ext>
                </a:extLst>
              </a:tr>
              <a:tr h="715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„Berufsorientierung“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93680443"/>
                  </a:ext>
                </a:extLst>
              </a:tr>
              <a:tr h="715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„Vorbereitung auf die Ausbildung“</a:t>
                      </a:r>
                      <a:endParaRPr lang="de-DE" sz="3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19609298"/>
                  </a:ext>
                </a:extLst>
              </a:tr>
              <a:tr h="715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3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„Spaß“</a:t>
                      </a:r>
                      <a:endParaRPr lang="de-DE" sz="3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576896"/>
                  </a:ext>
                </a:extLst>
              </a:tr>
              <a:tr h="7155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1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„Nette Mitschüler“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08555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503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65" y="323828"/>
            <a:ext cx="10722306" cy="13563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Wesentliche Ergebnisse der Befragung 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533" y="1500294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„Ich möchte nach dem Abschluss des Bildungsgangs folgendes anschließen:“</a:t>
            </a:r>
          </a:p>
          <a:p>
            <a:pPr marL="45720" indent="0">
              <a:buNone/>
            </a:pPr>
            <a:endParaRPr lang="de-DE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C07A6DC1-BBDC-4928-8480-0A8E57CC53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918706"/>
              </p:ext>
            </p:extLst>
          </p:nvPr>
        </p:nvGraphicFramePr>
        <p:xfrm>
          <a:off x="359965" y="2681056"/>
          <a:ext cx="11516502" cy="3728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7095">
                  <a:extLst>
                    <a:ext uri="{9D8B030D-6E8A-4147-A177-3AD203B41FA5}">
                      <a16:colId xmlns:a16="http://schemas.microsoft.com/office/drawing/2014/main" val="3691630117"/>
                    </a:ext>
                  </a:extLst>
                </a:gridCol>
                <a:gridCol w="10429407">
                  <a:extLst>
                    <a:ext uri="{9D8B030D-6E8A-4147-A177-3AD203B41FA5}">
                      <a16:colId xmlns:a16="http://schemas.microsoft.com/office/drawing/2014/main" val="3345410837"/>
                    </a:ext>
                  </a:extLst>
                </a:gridCol>
              </a:tblGrid>
              <a:tr h="74572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Anzahl der Schülerinnen und Schüler</a:t>
                      </a:r>
                      <a:endParaRPr lang="de-DE" sz="3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1164037"/>
                  </a:ext>
                </a:extLst>
              </a:tr>
              <a:tr h="745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„Berufsfachschule mit beruflichem Abschluss“</a:t>
                      </a:r>
                      <a:endParaRPr lang="de-DE" sz="3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04222629"/>
                  </a:ext>
                </a:extLst>
              </a:tr>
              <a:tr h="745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„eine berufliche Ausbildung“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2772790"/>
                  </a:ext>
                </a:extLst>
              </a:tr>
              <a:tr h="745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„Fachoberschule“</a:t>
                      </a:r>
                      <a:endParaRPr lang="de-DE" sz="3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39855887"/>
                  </a:ext>
                </a:extLst>
              </a:tr>
              <a:tr h="7457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„Ich weiß es noch nicht.“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27859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4755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65" y="323828"/>
            <a:ext cx="10722306" cy="13563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Wesentliche Ergebnisse der Befragung 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533" y="1500294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„Erfahrungen mit Homeschooling“</a:t>
            </a:r>
          </a:p>
          <a:p>
            <a:pPr marL="45720" indent="0">
              <a:buNone/>
            </a:pPr>
            <a:endParaRPr lang="de-DE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0ECAC91E-603A-4692-837A-B1EA5B662A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758609"/>
              </p:ext>
            </p:extLst>
          </p:nvPr>
        </p:nvGraphicFramePr>
        <p:xfrm>
          <a:off x="359965" y="2255833"/>
          <a:ext cx="11482160" cy="41813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82160">
                  <a:extLst>
                    <a:ext uri="{9D8B030D-6E8A-4147-A177-3AD203B41FA5}">
                      <a16:colId xmlns:a16="http://schemas.microsoft.com/office/drawing/2014/main" val="3054120991"/>
                    </a:ext>
                  </a:extLst>
                </a:gridCol>
              </a:tblGrid>
              <a:tr h="1858392">
                <a:tc>
                  <a:txBody>
                    <a:bodyPr/>
                    <a:lstStyle/>
                    <a:p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 Falle von Homeschooling stehen</a:t>
                      </a:r>
                    </a:p>
                    <a:p>
                      <a:pPr marL="342900" lvl="0" indent="-342900">
                        <a:buFont typeface="Courier New" panose="02070309020205020404" pitchFamily="49" charset="0"/>
                        <a:buChar char="o"/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</a:t>
                      </a:r>
                      <a:r>
                        <a:rPr lang="de-DE" sz="3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</a:t>
                      </a: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die für ein Homeschooling benötigten technischen Geräte sowie ein Internetzugang zur Verfügung.</a:t>
                      </a:r>
                    </a:p>
                    <a:p>
                      <a:pPr marL="342900" lvl="0" indent="-342900">
                        <a:buFont typeface="Courier New" panose="02070309020205020404" pitchFamily="49" charset="0"/>
                        <a:buChar char="o"/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</a:t>
                      </a:r>
                      <a:r>
                        <a:rPr lang="de-DE" sz="3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</a:t>
                      </a: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gaben an, nur ein Smartphone nutzen zu können.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5329380"/>
                  </a:ext>
                </a:extLst>
              </a:tr>
              <a:tr h="1858392">
                <a:tc>
                  <a:txBody>
                    <a:bodyPr/>
                    <a:lstStyle/>
                    <a:p>
                      <a:r>
                        <a:rPr lang="de-DE" sz="3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 der Lernplattform Moodle können</a:t>
                      </a:r>
                    </a:p>
                    <a:p>
                      <a:pPr marL="342900" lvl="0" indent="-342900">
                        <a:buFont typeface="Courier New" panose="02070309020205020404" pitchFamily="49" charset="0"/>
                        <a:buChar char="o"/>
                      </a:pPr>
                      <a:r>
                        <a:rPr lang="de-DE" sz="3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SuS sicher umgehen, </a:t>
                      </a:r>
                    </a:p>
                    <a:p>
                      <a:pPr marL="342900" lvl="0" indent="-342900">
                        <a:buFont typeface="Courier New" panose="02070309020205020404" pitchFamily="49" charset="0"/>
                        <a:buChar char="o"/>
                      </a:pPr>
                      <a:r>
                        <a:rPr lang="de-DE" sz="3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SuS benötigen Unterstützung, </a:t>
                      </a:r>
                    </a:p>
                    <a:p>
                      <a:pPr marL="342900" lvl="0" indent="-342900">
                        <a:buFont typeface="Courier New" panose="02070309020205020404" pitchFamily="49" charset="0"/>
                        <a:buChar char="o"/>
                      </a:pPr>
                      <a:r>
                        <a:rPr lang="de-DE" sz="3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SuS kennen Moodle nicht.</a:t>
                      </a:r>
                      <a:endParaRPr lang="de-DE" sz="3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0417736"/>
                  </a:ext>
                </a:extLst>
              </a:tr>
              <a:tr h="464598">
                <a:tc>
                  <a:txBody>
                    <a:bodyPr/>
                    <a:lstStyle/>
                    <a:p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Alle </a:t>
                      </a:r>
                      <a:r>
                        <a:rPr lang="de-DE" sz="3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</a:t>
                      </a: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können mit  </a:t>
                      </a:r>
                      <a:r>
                        <a:rPr lang="de-DE" sz="3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BigBlueButton</a:t>
                      </a: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nicht umgehen.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15600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0930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357" y="248991"/>
            <a:ext cx="10722306" cy="1356360"/>
          </a:xfrm>
        </p:spPr>
        <p:txBody>
          <a:bodyPr>
            <a:normAutofit/>
          </a:bodyPr>
          <a:lstStyle/>
          <a:p>
            <a:r>
              <a:rPr lang="de-DE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Tagesordnung</a:t>
            </a: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994" y="1416676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1. Begrüßung</a:t>
            </a:r>
          </a:p>
          <a:p>
            <a:pPr marL="45720" indent="0">
              <a:buNone/>
            </a:pPr>
            <a:endParaRPr lang="de-DE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2. Vorstellung der Evaluationsergebnisse</a:t>
            </a:r>
          </a:p>
          <a:p>
            <a:pPr marL="45720" indent="0">
              <a:buNone/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a) Land - Evaluation des Modellprojektes</a:t>
            </a:r>
          </a:p>
          <a:p>
            <a:pPr marL="45720" indent="0">
              <a:buNone/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b) Schülerbefragung - BFS-W 21</a:t>
            </a:r>
          </a:p>
          <a:p>
            <a:pPr marL="45720" indent="0">
              <a:buNone/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c) Lehrkräftebefragung - Vorstellung der Ergebnisse </a:t>
            </a:r>
          </a:p>
          <a:p>
            <a:pPr marL="45720" indent="0">
              <a:buNone/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    der Schwächen-Stärken-Analyse</a:t>
            </a:r>
          </a:p>
          <a:p>
            <a:pPr marL="45720" indent="0">
              <a:buNone/>
            </a:pPr>
            <a:endParaRPr lang="de-DE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8A666E83-9D01-43CC-8212-28BD978E36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0888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47" y="317894"/>
            <a:ext cx="10722306" cy="1356360"/>
          </a:xfrm>
        </p:spPr>
        <p:txBody>
          <a:bodyPr>
            <a:normAutofit fontScale="90000"/>
          </a:bodyPr>
          <a:lstStyle/>
          <a:p>
            <a:pPr marL="45720" indent="0">
              <a:buNone/>
            </a:pPr>
            <a:b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2. Vorstellung der Evaluationsergebnisse</a:t>
            </a:r>
            <a:b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847" y="1700012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c) Lehrerbefragung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Schwächen-Stärken-Analyse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9/14 Lehrkräften teilgenommen</a:t>
            </a:r>
          </a:p>
          <a:p>
            <a:pPr marL="45720" indent="0">
              <a:buNone/>
            </a:pPr>
            <a:endParaRPr lang="de-DE" sz="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de-DE" sz="3600" u="sng" dirty="0">
                <a:latin typeface="Arial" panose="020B0604020202020204" pitchFamily="34" charset="0"/>
                <a:cs typeface="Arial" panose="020B0604020202020204" pitchFamily="34" charset="0"/>
              </a:rPr>
              <a:t>Bestandsaufnahme durchgeführt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, um zu hinterfragen:</a:t>
            </a:r>
          </a:p>
          <a:p>
            <a:pPr marL="45720" indent="0">
              <a:buNone/>
            </a:pPr>
            <a:endParaRPr lang="de-DE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Wo stehen wir? 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D. h., um herauszufinden: Wo sind unsere Stärken und unsere Schwächen in der gemeinsamen Arbeit im BGT.</a:t>
            </a: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4381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47" y="317894"/>
            <a:ext cx="10722306" cy="1356360"/>
          </a:xfrm>
        </p:spPr>
        <p:txBody>
          <a:bodyPr>
            <a:normAutofit fontScale="90000"/>
          </a:bodyPr>
          <a:lstStyle/>
          <a:p>
            <a:pPr marL="45720" indent="0">
              <a:buNone/>
            </a:pPr>
            <a:b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2. Vorstellung der Evaluationsergebnisse</a:t>
            </a:r>
            <a:b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847" y="1700012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Ferner um Ideen/Wünsche und Verbesserungs-vorschläge zu erfragen, um diese in die weitere Bildungsgangteamarbeit einfließen zu lassen.</a:t>
            </a:r>
          </a:p>
          <a:p>
            <a:pPr marL="45720" indent="0">
              <a:buNone/>
            </a:pPr>
            <a:endParaRPr lang="de-DE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Vom Ist-Zustand ausgehend,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gemeinsam Entwicklungsbereiche identifizieren,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um Schwächen zu minimieren und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Stärken auszubauen.</a:t>
            </a:r>
          </a:p>
          <a:p>
            <a:pPr>
              <a:buFont typeface="Wingdings" panose="05000000000000000000" pitchFamily="2" charset="2"/>
              <a:buChar char="Ø"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2385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47" y="317894"/>
            <a:ext cx="10722306" cy="1356360"/>
          </a:xfrm>
        </p:spPr>
        <p:txBody>
          <a:bodyPr>
            <a:normAutofit fontScale="90000"/>
          </a:bodyPr>
          <a:lstStyle/>
          <a:p>
            <a:pPr marL="45720" indent="0">
              <a:buNone/>
            </a:pPr>
            <a:b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2. Vorstellung der Evaluationsergebnisse</a:t>
            </a:r>
            <a:b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847" y="1700012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Zielsetzung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" indent="0">
              <a:buNone/>
            </a:pPr>
            <a:endParaRPr lang="de-DE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Maßnahmen entwickeln, mit deren Hilfe die gemeinsam aufgestellten Entwicklungsschwerpunkte erreicht werden sollen</a:t>
            </a:r>
          </a:p>
          <a:p>
            <a:pPr marL="45720" indent="0">
              <a:buNone/>
            </a:pPr>
            <a:endParaRPr lang="de-DE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DE" sz="3600" dirty="0" err="1">
                <a:latin typeface="Arial" panose="020B0604020202020204" pitchFamily="34" charset="0"/>
                <a:cs typeface="Arial" panose="020B0604020202020204" pitchFamily="34" charset="0"/>
              </a:rPr>
              <a:t>Maßnahmeplan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220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65" y="323828"/>
            <a:ext cx="10722306" cy="1356360"/>
          </a:xfrm>
        </p:spPr>
        <p:txBody>
          <a:bodyPr>
            <a:normAutofit fontScale="90000"/>
          </a:bodyPr>
          <a:lstStyle/>
          <a:p>
            <a:pPr marL="45720"/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„Was ist gut gelaufen?“</a:t>
            </a:r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704" y="1447028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300" u="sng" dirty="0">
                <a:latin typeface="Arial" panose="020B0604020202020204" pitchFamily="34" charset="0"/>
                <a:cs typeface="Arial" panose="020B0604020202020204" pitchFamily="34" charset="0"/>
              </a:rPr>
              <a:t>Bildungsgangteamarbeit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Alle Lehrkräfte haben ein Pilotprojekt zur Prüfung geführt!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Umsetzung des Curriculums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Entwicklung des Bildungsgangs an sich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Engagement aller Lehrkräfte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Zusammenarbeit im Team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Ansprechbarkeit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gegenseitige Hilfen bei Problemen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endParaRPr lang="de-DE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1041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65" y="323828"/>
            <a:ext cx="10722306" cy="1356360"/>
          </a:xfrm>
        </p:spPr>
        <p:txBody>
          <a:bodyPr>
            <a:normAutofit fontScale="90000"/>
          </a:bodyPr>
          <a:lstStyle/>
          <a:p>
            <a:pPr marL="45720"/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„Was ist gut gelaufen?“</a:t>
            </a:r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9875" y="1438151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300" u="sng" dirty="0">
                <a:latin typeface="Arial" panose="020B0604020202020204" pitchFamily="34" charset="0"/>
                <a:cs typeface="Arial" panose="020B0604020202020204" pitchFamily="34" charset="0"/>
              </a:rPr>
              <a:t>Kommunikation und Kooperation mit Bildungsgangteamleiterin und Koordinatorin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tolle Arbeit der Bildungsgangteamleiterin in Kooperation mit der Koordinatorin</a:t>
            </a:r>
            <a:endParaRPr lang="de-DE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immer bei Problemen für einen da und Hilfestellung bei Störfällen</a:t>
            </a:r>
            <a:endParaRPr lang="de-DE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Überblick über Abschlüsse durch Klassenleiterin und Koordinatorin</a:t>
            </a:r>
            <a:endParaRPr lang="de-DE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kompetente Anleitung durch Koordinatorin</a:t>
            </a:r>
            <a:endParaRPr lang="de-DE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endParaRPr lang="de-DE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3238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65" y="323828"/>
            <a:ext cx="10722306" cy="1356360"/>
          </a:xfrm>
        </p:spPr>
        <p:txBody>
          <a:bodyPr>
            <a:normAutofit fontScale="90000"/>
          </a:bodyPr>
          <a:lstStyle/>
          <a:p>
            <a:pPr marL="45720"/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„Was ist gut gelaufen?“</a:t>
            </a:r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704" y="1420396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300" u="sng" dirty="0">
                <a:latin typeface="Arial" panose="020B0604020202020204" pitchFamily="34" charset="0"/>
                <a:cs typeface="Arial" panose="020B0604020202020204" pitchFamily="34" charset="0"/>
              </a:rPr>
              <a:t>Rahmenbedingungen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Klassenteilung in der Fachpraxis</a:t>
            </a:r>
            <a:endParaRPr lang="de-DE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 für Niveau extrem hilfreich, in kleinen Gruppen zu arbeiten</a:t>
            </a:r>
            <a:endParaRPr lang="de-DE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de-DE" sz="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Einrichtung </a:t>
            </a:r>
            <a:r>
              <a:rPr lang="de-DE" sz="3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Moodle</a:t>
            </a: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-Kurse</a:t>
            </a:r>
            <a:endParaRPr lang="de-DE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de-DE" sz="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Einteilung der Klasse im Wechselunterricht</a:t>
            </a:r>
            <a:endParaRPr lang="de-DE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endParaRPr lang="de-DE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7124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65" y="323828"/>
            <a:ext cx="10722306" cy="1356360"/>
          </a:xfrm>
        </p:spPr>
        <p:txBody>
          <a:bodyPr>
            <a:normAutofit fontScale="90000"/>
          </a:bodyPr>
          <a:lstStyle/>
          <a:p>
            <a:pPr marL="45720"/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„Was ist gut gelaufen?“</a:t>
            </a:r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533" y="1464784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300" u="sng" dirty="0">
                <a:latin typeface="Arial" panose="020B0604020202020204" pitchFamily="34" charset="0"/>
                <a:cs typeface="Arial" panose="020B0604020202020204" pitchFamily="34" charset="0"/>
              </a:rPr>
              <a:t>Unterrichtsklima</a:t>
            </a: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zum 2. Halbjahr verbesserte Disziplin der </a:t>
            </a:r>
            <a:r>
              <a:rPr lang="de-DE" sz="3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</a:t>
            </a: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de-DE" sz="33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Prüfungen</a:t>
            </a: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gelassene Durchführung der Prüfungen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endParaRPr lang="de-DE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169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65" y="323828"/>
            <a:ext cx="10722306" cy="1356360"/>
          </a:xfrm>
        </p:spPr>
        <p:txBody>
          <a:bodyPr>
            <a:normAutofit fontScale="90000"/>
          </a:bodyPr>
          <a:lstStyle/>
          <a:p>
            <a:pPr marL="45720"/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„Was ist schlecht gelaufen?“</a:t>
            </a:r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443" y="1464784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3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Curriculare Vorgaben</a:t>
            </a: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Rahmenlehrplan (gemeint: Curriculum für den fachrichtungsbezogenen Lernbereich) schwer umsetzbar</a:t>
            </a:r>
          </a:p>
          <a:p>
            <a:pPr marL="0" lvl="0" indent="0">
              <a:buNone/>
            </a:pPr>
            <a:endParaRPr lang="de-DE" sz="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de-DE" sz="33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Rahmenbedingungen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 viele </a:t>
            </a:r>
            <a:r>
              <a:rPr lang="de-DE" sz="3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</a:t>
            </a: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in einer Klasse 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 unterschiedliche Voraussetzungen in der Vorbildung (Migranten)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Extraförderung der Migranten</a:t>
            </a:r>
          </a:p>
          <a:p>
            <a:pPr marL="0" lvl="0" indent="0">
              <a:buNone/>
            </a:pP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8478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65" y="323828"/>
            <a:ext cx="10722306" cy="1356360"/>
          </a:xfrm>
        </p:spPr>
        <p:txBody>
          <a:bodyPr>
            <a:normAutofit fontScale="90000"/>
          </a:bodyPr>
          <a:lstStyle/>
          <a:p>
            <a:pPr marL="45720"/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„Was ist schlecht gelaufen?“</a:t>
            </a:r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443" y="1482540"/>
            <a:ext cx="11526592" cy="5692461"/>
          </a:xfrm>
        </p:spPr>
        <p:txBody>
          <a:bodyPr>
            <a:noAutofit/>
          </a:bodyPr>
          <a:lstStyle/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fehlende sozialpädagogische Begleitung</a:t>
            </a:r>
          </a:p>
          <a:p>
            <a:pPr marL="45720" indent="0">
              <a:buNone/>
            </a:pP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Moodle</a:t>
            </a: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de-DE" sz="3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</a:t>
            </a: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gaben an, wenig Erfahrungen mit </a:t>
            </a:r>
            <a:r>
              <a:rPr lang="de-DE" sz="3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Moodle</a:t>
            </a: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zu haben → Einweisung</a:t>
            </a:r>
          </a:p>
          <a:p>
            <a:pPr marL="0" lvl="0" indent="0">
              <a:buNone/>
            </a:pP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4089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65" y="323828"/>
            <a:ext cx="10722306" cy="1356360"/>
          </a:xfrm>
        </p:spPr>
        <p:txBody>
          <a:bodyPr>
            <a:normAutofit fontScale="90000"/>
          </a:bodyPr>
          <a:lstStyle/>
          <a:p>
            <a:pPr marL="45720"/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„Was ist schlecht gelaufen?“</a:t>
            </a:r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443" y="1455906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3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Raumsituation</a:t>
            </a: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Raumsituation</a:t>
            </a:r>
          </a:p>
          <a:p>
            <a:pPr marL="45720" indent="0">
              <a:buNone/>
            </a:pPr>
            <a:endParaRPr lang="de-DE" sz="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mangelnde Technik/Ausstattung</a:t>
            </a:r>
          </a:p>
          <a:p>
            <a:pPr marL="45720" indent="0">
              <a:buNone/>
            </a:pPr>
            <a:endParaRPr lang="de-DE" sz="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Unterrichtsraum zu groß (coronabedingt)</a:t>
            </a:r>
          </a:p>
          <a:p>
            <a:pPr marL="0" lvl="0" indent="0">
              <a:buNone/>
            </a:pP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76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47" y="317894"/>
            <a:ext cx="10722306" cy="1356360"/>
          </a:xfrm>
        </p:spPr>
        <p:txBody>
          <a:bodyPr>
            <a:normAutofit/>
          </a:bodyPr>
          <a:lstStyle/>
          <a:p>
            <a:r>
              <a:rPr lang="de-DE" sz="3600" b="1" u="sng" dirty="0">
                <a:latin typeface="Arial" panose="020B0604020202020204" pitchFamily="34" charset="0"/>
                <a:cs typeface="Arial" panose="020B0604020202020204" pitchFamily="34" charset="0"/>
              </a:rPr>
              <a:t>Tagesordnung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847" y="1700012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3. Diskussion zu den Ergebnissen</a:t>
            </a:r>
          </a:p>
          <a:p>
            <a:pPr marL="45720" indent="0">
              <a:buNone/>
            </a:pPr>
            <a:endParaRPr lang="de-DE" sz="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4. Auffinden von möglichen Entwicklungs- </a:t>
            </a:r>
          </a:p>
          <a:p>
            <a:pPr marL="45720" indent="0">
              <a:buNone/>
            </a:pP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schwerpunkten</a:t>
            </a: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 und Ableitung von ersten </a:t>
            </a:r>
          </a:p>
          <a:p>
            <a:pPr marL="45720" indent="0">
              <a:buNone/>
            </a:pP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    Maßnahmen </a:t>
            </a:r>
          </a:p>
          <a:p>
            <a:pPr marL="45720" indent="0">
              <a:buNone/>
            </a:pPr>
            <a:endParaRPr lang="de-DE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5. Erstellung eines </a:t>
            </a:r>
            <a:r>
              <a:rPr lang="de-DE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Maßnahmeplans</a:t>
            </a:r>
            <a:endParaRPr lang="de-D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6. Ausblick zur Weiterarbeit, Verabschiedung</a:t>
            </a: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1874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65" y="323828"/>
            <a:ext cx="10722306" cy="1356360"/>
          </a:xfrm>
        </p:spPr>
        <p:txBody>
          <a:bodyPr>
            <a:normAutofit fontScale="90000"/>
          </a:bodyPr>
          <a:lstStyle/>
          <a:p>
            <a:pPr marL="45720"/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„Was ist schlecht gelaufen?“</a:t>
            </a:r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443" y="1455906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3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Bildungsgangteamarbeit/Kollegiale Kooperation</a:t>
            </a: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 große Abstände der Besprechungen</a:t>
            </a:r>
          </a:p>
          <a:p>
            <a:pPr marL="0" lvl="0" indent="0">
              <a:buNone/>
            </a:pPr>
            <a:endParaRPr lang="de-DE" sz="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nicht einheitliches Vorgehen 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Handy-Verbot subjektiv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Durchsetzung des Sitzplans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de-DE" sz="3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Moodle</a:t>
            </a: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Umsetzung der Rahmenrichtlinien</a:t>
            </a:r>
          </a:p>
          <a:p>
            <a:pPr marL="45720" indent="0">
              <a:buNone/>
            </a:pP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2531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65" y="323828"/>
            <a:ext cx="10722306" cy="1356360"/>
          </a:xfrm>
        </p:spPr>
        <p:txBody>
          <a:bodyPr>
            <a:normAutofit fontScale="90000"/>
          </a:bodyPr>
          <a:lstStyle/>
          <a:p>
            <a:pPr marL="45720"/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„Was ist schlecht gelaufen?“</a:t>
            </a:r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443" y="1455906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3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Bildungsgangteamarbeit/Kollegiale Kooperation</a:t>
            </a: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teilweise fehlende Absprachen zwischen den Lehrkräften im geteilten Fachpraxisunterricht</a:t>
            </a:r>
          </a:p>
          <a:p>
            <a:pPr marL="0" lvl="0" indent="0">
              <a:buNone/>
            </a:pPr>
            <a:endParaRPr lang="de-DE" sz="3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019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65" y="323828"/>
            <a:ext cx="10722306" cy="1356360"/>
          </a:xfrm>
        </p:spPr>
        <p:txBody>
          <a:bodyPr>
            <a:normAutofit fontScale="90000"/>
          </a:bodyPr>
          <a:lstStyle/>
          <a:p>
            <a:pPr marL="45720"/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„Was ist schlecht gelaufen?“</a:t>
            </a:r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443" y="1455906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3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Arbeitshaltung der </a:t>
            </a:r>
            <a:r>
              <a:rPr lang="de-DE" sz="3300" u="sng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</a:t>
            </a:r>
            <a:endParaRPr lang="de-DE" sz="3300" u="sng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</a:t>
            </a: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blendeten lange Zeit Prüfung/Abschluss aus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schlechte Leistung, kein Interesse, fehlende Zielvorstellung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Pünktlichkeit der Schüler, Einstellung einzelner Schüler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Unruhe in der Klasse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fordernde Einstellung der ausländischen männlichen Jugendlichen; sind es nicht gewohnt, sich zurück zu nehmen → ruhigen ausländischen Schülerinnen mehr Aufmerksamkeit schenken, mehr auf sie achtsam sein 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3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9067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65" y="323828"/>
            <a:ext cx="10722306" cy="1356360"/>
          </a:xfrm>
        </p:spPr>
        <p:txBody>
          <a:bodyPr>
            <a:normAutofit fontScale="90000"/>
          </a:bodyPr>
          <a:lstStyle/>
          <a:p>
            <a:pPr marL="45720"/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„Was ist schlecht gelaufen?“</a:t>
            </a:r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443" y="1455906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3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Umgang mit Fehlverhalten und unentschuldigten Fehlen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Reaktion auf Schülerverhalten/Unterrichtsstörungen erfolgte zu spät, sollte schneller erfolgen, 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z. B. fehlende Krankenscheine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Klassenkonferenzen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 Zuspätkommen der Schüler oder unentschuldigtem Fernbleiben vom Unterricht wurde nicht „hart genug“ durchgegriffen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Vorschlag: konsequent Klassenkonferenzen durchführen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3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06313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65" y="323828"/>
            <a:ext cx="10722306" cy="1356360"/>
          </a:xfrm>
        </p:spPr>
        <p:txBody>
          <a:bodyPr>
            <a:normAutofit fontScale="90000"/>
          </a:bodyPr>
          <a:lstStyle/>
          <a:p>
            <a:pPr marL="45720"/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Ideen/Wünsche/Verbesserungsvorschläge </a:t>
            </a:r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443" y="1455906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3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Curriculare Vorgaben</a:t>
            </a: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Anpassung des Curriculums (gemeint: Curriculum für den fachrichtungsbezogenen Lernbereich)</a:t>
            </a:r>
          </a:p>
          <a:p>
            <a:pPr marL="0" lvl="0" indent="0">
              <a:buNone/>
            </a:pPr>
            <a:endParaRPr lang="de-DE" sz="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de-DE" sz="33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Rahmenbedingungen</a:t>
            </a: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beständiger Lehrereinsatz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Zulassung der SchülerInnen aus BVJ (C-Teil) in Absprache mit den dort unterrichtenden Lehrkräften</a:t>
            </a: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Liste mit verbindlichen Materialien als Zulassungs-bedingung (Arbeitshefte, Taschenrechner, Lehrbücher)</a:t>
            </a:r>
          </a:p>
          <a:p>
            <a:pPr marL="0" lvl="0" indent="0">
              <a:buNone/>
            </a:pPr>
            <a:endParaRPr lang="de-DE" sz="3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7809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65" y="323828"/>
            <a:ext cx="10722306" cy="1356360"/>
          </a:xfrm>
        </p:spPr>
        <p:txBody>
          <a:bodyPr>
            <a:normAutofit fontScale="90000"/>
          </a:bodyPr>
          <a:lstStyle/>
          <a:p>
            <a:pPr marL="45720"/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Ideen/Wünsche/Verbesserungsvorschläge </a:t>
            </a:r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443" y="1455906"/>
            <a:ext cx="11526592" cy="5692461"/>
          </a:xfrm>
        </p:spPr>
        <p:txBody>
          <a:bodyPr>
            <a:noAutofit/>
          </a:bodyPr>
          <a:lstStyle/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Einweisung in </a:t>
            </a:r>
            <a:r>
              <a:rPr lang="de-DE" sz="3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Moodle</a:t>
            </a: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vermehrter unterrichtsbegleitender Einsatz von </a:t>
            </a:r>
            <a:r>
              <a:rPr lang="de-DE" sz="3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Moodle</a:t>
            </a: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Klassenleiterstunde oder Stunde des Schulsozialarbeiters einführen</a:t>
            </a:r>
          </a:p>
          <a:p>
            <a:pPr marL="45720" indent="0">
              <a:buNone/>
            </a:pPr>
            <a:endParaRPr lang="de-DE" sz="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Klassenteilung im Fachpraxisunterricht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dann Unterricht in A 201 (Lernbüroatmosphäre)</a:t>
            </a:r>
          </a:p>
          <a:p>
            <a:pPr marL="0" lvl="0" indent="0">
              <a:buNone/>
            </a:pPr>
            <a:endParaRPr lang="de-DE" sz="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Förderunterricht für Migranten</a:t>
            </a:r>
          </a:p>
          <a:p>
            <a:pPr marL="0" lvl="0" indent="0">
              <a:buNone/>
            </a:pPr>
            <a:endParaRPr lang="de-DE" sz="3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7038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65" y="323828"/>
            <a:ext cx="10722306" cy="1356360"/>
          </a:xfrm>
        </p:spPr>
        <p:txBody>
          <a:bodyPr>
            <a:normAutofit fontScale="90000"/>
          </a:bodyPr>
          <a:lstStyle/>
          <a:p>
            <a:pPr marL="45720"/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Ideen/Wünsche/Verbesserungsvorschläge </a:t>
            </a:r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443" y="1455906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3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Raumsituation</a:t>
            </a: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Raum mit technischer Ausstattung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vor allem Dokumentenkamera zur Ergebnissicherung</a:t>
            </a:r>
          </a:p>
          <a:p>
            <a:pPr marL="0" lvl="0" indent="0">
              <a:buNone/>
            </a:pPr>
            <a:endParaRPr lang="de-DE" sz="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fester Klassenraum mit beschrifteten „Ablagefächern“ für Schüler</a:t>
            </a:r>
          </a:p>
          <a:p>
            <a:pPr marL="0" lvl="0" indent="0">
              <a:buNone/>
            </a:pPr>
            <a:endParaRPr lang="de-DE" sz="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fester Klassenraum mit abschließbarem Schrank</a:t>
            </a:r>
          </a:p>
          <a:p>
            <a:pPr marL="0" lvl="0" indent="0">
              <a:buNone/>
            </a:pPr>
            <a:endParaRPr lang="de-DE" sz="3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25163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65" y="323828"/>
            <a:ext cx="10722306" cy="1356360"/>
          </a:xfrm>
        </p:spPr>
        <p:txBody>
          <a:bodyPr>
            <a:normAutofit fontScale="90000"/>
          </a:bodyPr>
          <a:lstStyle/>
          <a:p>
            <a:pPr marL="45720"/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Ideen/Wünsche/Verbesserungsvorschläge </a:t>
            </a:r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443" y="1455906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3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Bildungsgangteamarbeit/Kollegiale Kooperation</a:t>
            </a: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regelmäßige Treffen/Besprechungen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u.a. thematische Beratungen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Fallbesprechungen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gemeinsame Fortbildungen</a:t>
            </a:r>
          </a:p>
          <a:p>
            <a:pPr marL="0" lvl="0" indent="0">
              <a:buNone/>
            </a:pPr>
            <a:endParaRPr lang="de-DE" sz="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Coaching für Lehrkräfte</a:t>
            </a:r>
          </a:p>
          <a:p>
            <a:pPr marL="0" lvl="0" indent="0">
              <a:buNone/>
            </a:pPr>
            <a:endParaRPr lang="de-DE" sz="3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7052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65" y="323828"/>
            <a:ext cx="10722306" cy="1356360"/>
          </a:xfrm>
        </p:spPr>
        <p:txBody>
          <a:bodyPr>
            <a:normAutofit fontScale="90000"/>
          </a:bodyPr>
          <a:lstStyle/>
          <a:p>
            <a:pPr marL="45720"/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Ideen/Wünsche/Verbesserungsvorschläge </a:t>
            </a:r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443" y="1455906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3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Umgang mit Fehlverhalten </a:t>
            </a:r>
          </a:p>
          <a:p>
            <a:pPr marL="45720" indent="0">
              <a:buNone/>
            </a:pPr>
            <a:r>
              <a:rPr lang="de-DE" sz="33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 unentschuldigten Fehlzeiten</a:t>
            </a: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einheitliches pädagogisches Handeln im BGT</a:t>
            </a:r>
          </a:p>
          <a:p>
            <a:pPr marL="0" lvl="0" indent="0">
              <a:buNone/>
            </a:pPr>
            <a:endParaRPr lang="de-DE" sz="3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3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5887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65" y="323828"/>
            <a:ext cx="10722306" cy="1356360"/>
          </a:xfrm>
        </p:spPr>
        <p:txBody>
          <a:bodyPr>
            <a:normAutofit fontScale="90000"/>
          </a:bodyPr>
          <a:lstStyle/>
          <a:p>
            <a:pPr marL="45720"/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Ideen/Wünsche/Verbesserungsvorschläge </a:t>
            </a:r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443" y="1455906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3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Prüfungsvorbereitung und Anreize für Schülerinnen </a:t>
            </a:r>
          </a:p>
          <a:p>
            <a:pPr marL="45720" indent="0">
              <a:buNone/>
            </a:pPr>
            <a:r>
              <a:rPr lang="de-DE" sz="33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 Schüler zum Lernen</a:t>
            </a: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2-3 </a:t>
            </a:r>
            <a:r>
              <a:rPr lang="de-DE" sz="3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Moodle</a:t>
            </a: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-Zwischenprüfungen erstellen</a:t>
            </a:r>
          </a:p>
          <a:p>
            <a:pPr marL="0" lvl="0" indent="0">
              <a:buNone/>
            </a:pPr>
            <a:endParaRPr lang="de-DE" sz="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 bestimmtes Niveau erreichen um vielleicht Praktikum zu verkürzen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von 4 auf 3 Wochen oder 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bei Misserfolg von 4 auf 5 Wochen Verlängerung?!</a:t>
            </a:r>
          </a:p>
          <a:p>
            <a:pPr marL="0" lvl="0" indent="0">
              <a:buNone/>
            </a:pPr>
            <a:endParaRPr lang="de-DE" sz="3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3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955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47" y="317894"/>
            <a:ext cx="10722306" cy="1356360"/>
          </a:xfrm>
        </p:spPr>
        <p:txBody>
          <a:bodyPr>
            <a:normAutofit fontScale="90000"/>
          </a:bodyPr>
          <a:lstStyle/>
          <a:p>
            <a:pPr marL="45720" indent="0">
              <a:buNone/>
            </a:pPr>
            <a:b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2. Vorstellung der Evaluationsergebnisse</a:t>
            </a:r>
            <a:b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847" y="1700012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a) Land – Evaluation des Modellprojektes</a:t>
            </a:r>
          </a:p>
          <a:p>
            <a:pPr marL="45720" indent="0">
              <a:buNone/>
            </a:pPr>
            <a:endParaRPr lang="de-D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Rückblick aus </a:t>
            </a:r>
            <a:r>
              <a:rPr lang="de-DE" sz="3600" dirty="0" err="1">
                <a:latin typeface="Arial" panose="020B0604020202020204" pitchFamily="34" charset="0"/>
                <a:cs typeface="Arial" panose="020B0604020202020204" pitchFamily="34" charset="0"/>
              </a:rPr>
              <a:t>Koordinatorensicht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32205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65" y="323828"/>
            <a:ext cx="10722306" cy="1356360"/>
          </a:xfrm>
        </p:spPr>
        <p:txBody>
          <a:bodyPr>
            <a:normAutofit fontScale="90000"/>
          </a:bodyPr>
          <a:lstStyle/>
          <a:p>
            <a:pPr marL="45720"/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Ideen/Wünsche/Verbesserungsvorschläge </a:t>
            </a:r>
            <a:b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443" y="1455906"/>
            <a:ext cx="11526592" cy="5692461"/>
          </a:xfrm>
        </p:spPr>
        <p:txBody>
          <a:bodyPr>
            <a:noAutofit/>
          </a:bodyPr>
          <a:lstStyle/>
          <a:p>
            <a:pPr marL="342900" lvl="0" indent="-342900">
              <a:buFont typeface="Courier New" panose="02070309020205020404" pitchFamily="49" charset="0"/>
              <a:buChar char="o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Zielvereinbarung für Sport</a:t>
            </a: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alle </a:t>
            </a:r>
            <a:r>
              <a:rPr lang="de-DE" sz="3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</a:t>
            </a: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brauchen mindestens Note 3-4 … </a:t>
            </a: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Anreizsystem!</a:t>
            </a:r>
            <a:endParaRPr lang="de-DE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-"/>
            </a:pPr>
            <a:r>
              <a:rPr lang="de-DE" sz="3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Nur Lehrkräfte wissen, es hat nicht wirklich Auswirkungen für die Prüfung!</a:t>
            </a:r>
            <a:endParaRPr lang="de-DE" sz="3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de-DE" sz="3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33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3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de-DE" sz="3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9336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847" y="532660"/>
            <a:ext cx="11526592" cy="6859813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3. Diskussion zu den Ergebnissen</a:t>
            </a:r>
          </a:p>
          <a:p>
            <a:pPr marL="45720" indent="0">
              <a:buNone/>
            </a:pPr>
            <a:endParaRPr lang="de-DE" sz="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4. Auffinden von möglichen Entwicklungs- </a:t>
            </a:r>
          </a:p>
          <a:p>
            <a:pPr marL="45720" indent="0">
              <a:buNone/>
            </a:pP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de-DE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schwerpunkten</a:t>
            </a: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 und Ableitung von ersten </a:t>
            </a:r>
          </a:p>
          <a:p>
            <a:pPr marL="45720" indent="0">
              <a:buNone/>
            </a:pP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    Maßnahmen </a:t>
            </a:r>
          </a:p>
          <a:p>
            <a:pPr marL="45720" indent="0">
              <a:buNone/>
            </a:pPr>
            <a:endParaRPr lang="de-DE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k 6" descr="Besprechung">
            <a:extLst>
              <a:ext uri="{FF2B5EF4-FFF2-40B4-BE49-F238E27FC236}">
                <a16:creationId xmlns:a16="http://schemas.microsoft.com/office/drawing/2014/main" id="{7EE6F628-4CFC-4C67-B2C9-DDF9095AE5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72704" y="317894"/>
            <a:ext cx="1519200" cy="1519200"/>
          </a:xfrm>
          <a:prstGeom prst="rect">
            <a:avLst/>
          </a:prstGeom>
        </p:spPr>
      </p:pic>
      <p:pic>
        <p:nvPicPr>
          <p:cNvPr id="8" name="Grafik 7" descr="Ein Bild, das Text enthält.&#10;&#10;Automatisch generierte Beschreibung">
            <a:extLst>
              <a:ext uri="{FF2B5EF4-FFF2-40B4-BE49-F238E27FC236}">
                <a16:creationId xmlns:a16="http://schemas.microsoft.com/office/drawing/2014/main" id="{9F6CD4A6-087D-48CB-A5A7-91AA21FA60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507857" y="3056372"/>
            <a:ext cx="3112362" cy="3112362"/>
          </a:xfrm>
          <a:prstGeom prst="rect">
            <a:avLst/>
          </a:prstGeom>
        </p:spPr>
      </p:pic>
      <p:pic>
        <p:nvPicPr>
          <p:cNvPr id="9" name="Grafik 8" descr="Bleistift">
            <a:extLst>
              <a:ext uri="{FF2B5EF4-FFF2-40B4-BE49-F238E27FC236}">
                <a16:creationId xmlns:a16="http://schemas.microsoft.com/office/drawing/2014/main" id="{0C87619F-10AF-4D55-B81B-E971DAA3990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62029" y="2917882"/>
            <a:ext cx="1519200" cy="15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32356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847" y="1700012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5. Erstellung eines </a:t>
            </a:r>
            <a:r>
              <a:rPr lang="de-DE" sz="3600" b="1" dirty="0" err="1">
                <a:latin typeface="Arial" panose="020B0604020202020204" pitchFamily="34" charset="0"/>
                <a:cs typeface="Arial" panose="020B0604020202020204" pitchFamily="34" charset="0"/>
              </a:rPr>
              <a:t>Maßnahmeplans</a:t>
            </a:r>
            <a:endParaRPr lang="de-D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Bleistift">
            <a:extLst>
              <a:ext uri="{FF2B5EF4-FFF2-40B4-BE49-F238E27FC236}">
                <a16:creationId xmlns:a16="http://schemas.microsoft.com/office/drawing/2014/main" id="{92548E65-3DB5-47E8-8315-C855EF2CFA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44129" y="317894"/>
            <a:ext cx="1519200" cy="1519200"/>
          </a:xfrm>
          <a:prstGeom prst="rect">
            <a:avLst/>
          </a:prstGeom>
        </p:spPr>
      </p:pic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E181D6AA-F468-42BA-93C2-95A790E76C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35387"/>
              </p:ext>
            </p:extLst>
          </p:nvPr>
        </p:nvGraphicFramePr>
        <p:xfrm>
          <a:off x="414291" y="2670572"/>
          <a:ext cx="11363417" cy="365760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271976">
                  <a:extLst>
                    <a:ext uri="{9D8B030D-6E8A-4147-A177-3AD203B41FA5}">
                      <a16:colId xmlns:a16="http://schemas.microsoft.com/office/drawing/2014/main" val="1832026306"/>
                    </a:ext>
                  </a:extLst>
                </a:gridCol>
                <a:gridCol w="2271976">
                  <a:extLst>
                    <a:ext uri="{9D8B030D-6E8A-4147-A177-3AD203B41FA5}">
                      <a16:colId xmlns:a16="http://schemas.microsoft.com/office/drawing/2014/main" val="3311400158"/>
                    </a:ext>
                  </a:extLst>
                </a:gridCol>
                <a:gridCol w="2273155">
                  <a:extLst>
                    <a:ext uri="{9D8B030D-6E8A-4147-A177-3AD203B41FA5}">
                      <a16:colId xmlns:a16="http://schemas.microsoft.com/office/drawing/2014/main" val="4087782518"/>
                    </a:ext>
                  </a:extLst>
                </a:gridCol>
                <a:gridCol w="2273155">
                  <a:extLst>
                    <a:ext uri="{9D8B030D-6E8A-4147-A177-3AD203B41FA5}">
                      <a16:colId xmlns:a16="http://schemas.microsoft.com/office/drawing/2014/main" val="449861793"/>
                    </a:ext>
                  </a:extLst>
                </a:gridCol>
                <a:gridCol w="2273155">
                  <a:extLst>
                    <a:ext uri="{9D8B030D-6E8A-4147-A177-3AD203B41FA5}">
                      <a16:colId xmlns:a16="http://schemas.microsoft.com/office/drawing/2014/main" val="25256292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sz="2400" dirty="0">
                          <a:effectLst/>
                        </a:rPr>
                        <a:t>Was?</a:t>
                      </a:r>
                      <a:endParaRPr lang="de-DE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2400" dirty="0">
                          <a:effectLst/>
                        </a:rPr>
                        <a:t>Wer?</a:t>
                      </a:r>
                      <a:endParaRPr lang="de-DE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2400">
                          <a:effectLst/>
                        </a:rPr>
                        <a:t>Mit Wem?</a:t>
                      </a:r>
                      <a:endParaRPr lang="de-DE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2400">
                          <a:effectLst/>
                        </a:rPr>
                        <a:t>Bis Wann?</a:t>
                      </a:r>
                      <a:endParaRPr lang="de-DE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2400">
                          <a:effectLst/>
                        </a:rPr>
                        <a:t>Art der Rückmeldung?</a:t>
                      </a:r>
                      <a:endParaRPr lang="de-DE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573876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Deutschförder-</a:t>
                      </a:r>
                    </a:p>
                    <a:p>
                      <a:r>
                        <a:rPr lang="de-DE" sz="2400" b="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unterricht</a:t>
                      </a:r>
                      <a:endParaRPr lang="de-DE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2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Frau Lischka</a:t>
                      </a:r>
                      <a:endParaRPr lang="de-DE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2400" b="0" dirty="0">
                          <a:effectLst/>
                        </a:rPr>
                        <a:t> </a:t>
                      </a:r>
                      <a:endParaRPr lang="de-DE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2400" b="0" dirty="0">
                          <a:effectLst/>
                        </a:rPr>
                        <a:t> SJ </a:t>
                      </a:r>
                      <a:endParaRPr lang="de-DE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2400" b="0" dirty="0">
                          <a:effectLst/>
                        </a:rPr>
                        <a:t> </a:t>
                      </a:r>
                      <a:endParaRPr lang="de-DE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67945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2400" b="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Einw</a:t>
                      </a:r>
                      <a:r>
                        <a:rPr lang="de-DE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de-DE" sz="2400" b="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Moodle</a:t>
                      </a:r>
                      <a:endParaRPr lang="de-DE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de-DE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Herr Sprenger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55944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2400" b="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Leihgeräte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95160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256694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524967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628206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sz="2400" b="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de-DE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3491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8693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BAB8785F-61B8-47F2-BC72-6700A75F2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/>
          <a:lstStyle/>
          <a:p>
            <a:endParaRPr lang="en-US"/>
          </a:p>
        </p:txBody>
      </p:sp>
      <p:pic>
        <p:nvPicPr>
          <p:cNvPr id="7" name="Grafik 6" descr="Spuren">
            <a:extLst>
              <a:ext uri="{FF2B5EF4-FFF2-40B4-BE49-F238E27FC236}">
                <a16:creationId xmlns:a16="http://schemas.microsoft.com/office/drawing/2014/main" id="{9AA0827A-EECC-4087-BC9C-CDB3BFBE4D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43000" y="2158999"/>
            <a:ext cx="4023360" cy="4023360"/>
          </a:xfrm>
          <a:prstGeom prst="rect">
            <a:avLst/>
          </a:prstGeom>
        </p:spPr>
      </p:pic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6. Ausblick zur </a:t>
            </a:r>
          </a:p>
          <a:p>
            <a:pPr marL="45720" indent="0">
              <a:buNone/>
            </a:pP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    Weiterarbeit, </a:t>
            </a:r>
          </a:p>
          <a:p>
            <a:pPr marL="45720" indent="0">
              <a:buNone/>
            </a:pP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    Verabschiedung </a:t>
            </a:r>
          </a:p>
          <a:p>
            <a:pPr marL="45720" indent="0">
              <a:buNone/>
            </a:pP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943685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47" y="317894"/>
            <a:ext cx="10722306" cy="1356360"/>
          </a:xfrm>
        </p:spPr>
        <p:txBody>
          <a:bodyPr>
            <a:normAutofit fontScale="90000"/>
          </a:bodyPr>
          <a:lstStyle/>
          <a:p>
            <a:pPr marL="45720" indent="0">
              <a:buNone/>
            </a:pPr>
            <a:b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2. Vorstellung der Evaluationsergebnisse</a:t>
            </a:r>
            <a:b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847" y="1700012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a) Land – Evaluation des Modellprojektes</a:t>
            </a:r>
          </a:p>
          <a:p>
            <a:pPr marL="45720" indent="0">
              <a:buNone/>
            </a:pPr>
            <a:endParaRPr lang="de-DE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Auszüge aus dem Evaluationsbericht des Ministeriums für Bildung des Landes Sachsen-Anhalt, Referat 22</a:t>
            </a: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325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47" y="317894"/>
            <a:ext cx="10722306" cy="1356360"/>
          </a:xfrm>
        </p:spPr>
        <p:txBody>
          <a:bodyPr>
            <a:normAutofit fontScale="90000"/>
          </a:bodyPr>
          <a:lstStyle/>
          <a:p>
            <a:pPr marL="45720" indent="0">
              <a:buNone/>
            </a:pPr>
            <a:b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4000" b="1" dirty="0">
                <a:latin typeface="Arial" panose="020B0604020202020204" pitchFamily="34" charset="0"/>
                <a:cs typeface="Arial" panose="020B0604020202020204" pitchFamily="34" charset="0"/>
              </a:rPr>
              <a:t>2. Vorstellung der Evaluationsergebnisse</a:t>
            </a:r>
            <a:b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de-DE" sz="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847" y="1700012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Schülerbefragung in der Klasse BFS-W 20</a:t>
            </a:r>
          </a:p>
          <a:p>
            <a:pPr marL="45720" indent="0">
              <a:buNone/>
            </a:pPr>
            <a:endParaRPr lang="de-DE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21 </a:t>
            </a:r>
            <a:r>
              <a:rPr lang="de-DE" sz="3600" dirty="0" err="1">
                <a:latin typeface="Arial" panose="020B0604020202020204" pitchFamily="34" charset="0"/>
                <a:cs typeface="Arial" panose="020B0604020202020204" pitchFamily="34" charset="0"/>
              </a:rPr>
              <a:t>SuS</a:t>
            </a: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 an der Befragung teilgenommen,</a:t>
            </a:r>
          </a:p>
          <a:p>
            <a:pPr>
              <a:buFontTx/>
              <a:buChar char="-"/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im Durchschnitt zwischen 18 und 19 Jahre alt,</a:t>
            </a:r>
          </a:p>
          <a:p>
            <a:pPr>
              <a:buFontTx/>
              <a:buChar char="-"/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darunter 12 männlich und 9 weiblich,</a:t>
            </a:r>
          </a:p>
          <a:p>
            <a:pPr>
              <a:buFontTx/>
              <a:buChar char="-"/>
            </a:pPr>
            <a:r>
              <a:rPr lang="de-DE" sz="3600" dirty="0">
                <a:latin typeface="Arial" panose="020B0604020202020204" pitchFamily="34" charset="0"/>
                <a:cs typeface="Arial" panose="020B0604020202020204" pitchFamily="34" charset="0"/>
              </a:rPr>
              <a:t>7 deutscher, 9 syrischer, 3 afghanischer und                 2 bosnischer Herkunft </a:t>
            </a:r>
            <a:r>
              <a:rPr lang="de-DE" sz="3600" dirty="0">
                <a:latin typeface="Franklin Gothic Book" panose="020B0503020102020204" pitchFamily="34" charset="0"/>
                <a:cs typeface="Arial" panose="020B0604020202020204" pitchFamily="34" charset="0"/>
              </a:rPr>
              <a:t>→ Migrantenanteil = 66,7 %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680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65" y="323828"/>
            <a:ext cx="10722306" cy="1356360"/>
          </a:xfrm>
        </p:spPr>
        <p:txBody>
          <a:bodyPr>
            <a:normAutofit fontScale="90000"/>
          </a:bodyPr>
          <a:lstStyle/>
          <a:p>
            <a:pPr marL="45720" indent="0">
              <a:buNone/>
            </a:pPr>
            <a:b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Wesentliche Ergebnisse der Befragung am ABSZ</a:t>
            </a:r>
            <a:br>
              <a:rPr lang="de-DE" sz="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533" y="1500294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„Erfahrungen/Rückblick“ - positiv</a:t>
            </a:r>
          </a:p>
          <a:p>
            <a:pPr marL="45720" indent="0">
              <a:buNone/>
            </a:pPr>
            <a:endParaRPr lang="de-DE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9E8335CB-8015-4531-9D28-8BD5E3C05C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704589"/>
              </p:ext>
            </p:extLst>
          </p:nvPr>
        </p:nvGraphicFramePr>
        <p:xfrm>
          <a:off x="332704" y="2172513"/>
          <a:ext cx="11526592" cy="43405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6592">
                  <a:extLst>
                    <a:ext uri="{9D8B030D-6E8A-4147-A177-3AD203B41FA5}">
                      <a16:colId xmlns:a16="http://schemas.microsoft.com/office/drawing/2014/main" val="529381573"/>
                    </a:ext>
                  </a:extLst>
                </a:gridCol>
              </a:tblGrid>
              <a:tr h="549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</a:t>
                      </a:r>
                      <a:r>
                        <a:rPr lang="de-DE" sz="3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</a:t>
                      </a: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„Ich besuche den Bildungsgang gern.“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133169"/>
                  </a:ext>
                </a:extLst>
              </a:tr>
              <a:tr h="549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</a:t>
                      </a:r>
                      <a:r>
                        <a:rPr lang="de-DE" sz="3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</a:t>
                      </a: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„Ich kann den Bildungsgang weiterempfehlen.“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4038181"/>
                  </a:ext>
                </a:extLst>
              </a:tr>
              <a:tr h="549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</a:t>
                      </a:r>
                      <a:r>
                        <a:rPr lang="de-DE" sz="3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</a:t>
                      </a: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„Ich fühle mich in meiner Klasse wohl und kann gut lernen.“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0944801"/>
                  </a:ext>
                </a:extLst>
              </a:tr>
              <a:tr h="1134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</a:t>
                      </a:r>
                      <a:r>
                        <a:rPr lang="de-DE" sz="3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</a:t>
                      </a: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„Ich weiß nun einiges mehr über die Wirtschaft, was ich im späteren Beruf anwenden kann.“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20401744"/>
                  </a:ext>
                </a:extLst>
              </a:tr>
              <a:tr h="549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</a:t>
                      </a:r>
                      <a:r>
                        <a:rPr lang="de-DE" sz="3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</a:t>
                      </a: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„Meine Kenntnisse in Deutsch wurden verbessert.“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9064812"/>
                  </a:ext>
                </a:extLst>
              </a:tr>
              <a:tr h="5499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</a:t>
                      </a:r>
                      <a:r>
                        <a:rPr lang="de-DE" sz="3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</a:t>
                      </a: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„Der Bildungsgang entspricht meinen Erwartungen.“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8781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642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65" y="323828"/>
            <a:ext cx="10722306" cy="1356360"/>
          </a:xfrm>
        </p:spPr>
        <p:txBody>
          <a:bodyPr>
            <a:normAutofit fontScale="90000"/>
          </a:bodyPr>
          <a:lstStyle/>
          <a:p>
            <a:pPr marL="45720" indent="0">
              <a:buNone/>
            </a:pPr>
            <a:b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Wesentliche Ergebnisse der Befragung am ABSZ</a:t>
            </a:r>
            <a:br>
              <a:rPr lang="de-DE" sz="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533" y="1500294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„Erfahrungen/Rückblick“ - negativ</a:t>
            </a:r>
          </a:p>
          <a:p>
            <a:pPr marL="45720" indent="0">
              <a:buNone/>
            </a:pPr>
            <a:endParaRPr lang="de-DE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E82D5AA7-0A12-4445-AF36-C65C5FAF73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668668"/>
              </p:ext>
            </p:extLst>
          </p:nvPr>
        </p:nvGraphicFramePr>
        <p:xfrm>
          <a:off x="359965" y="2363056"/>
          <a:ext cx="11516502" cy="35461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16502">
                  <a:extLst>
                    <a:ext uri="{9D8B030D-6E8A-4147-A177-3AD203B41FA5}">
                      <a16:colId xmlns:a16="http://schemas.microsoft.com/office/drawing/2014/main" val="1780568201"/>
                    </a:ext>
                  </a:extLst>
                </a:gridCol>
              </a:tblGrid>
              <a:tr h="452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SuS gaben an, dass sie über das Praktikum an keinen Ausbildungsplatz gekommen sind.</a:t>
                      </a:r>
                      <a:endParaRPr lang="de-DE" sz="3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9223391"/>
                  </a:ext>
                </a:extLst>
              </a:tr>
              <a:tr h="932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  <a:r>
                        <a:rPr lang="de-DE" sz="3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</a:t>
                      </a: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gaben an, dass das Praktikum ihnen keinen Einblick in die Berufspraxis gegeben hat und sie sich nicht gut vorbereitet fühlen.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9294769"/>
                  </a:ext>
                </a:extLst>
              </a:tr>
              <a:tr h="452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</a:t>
                      </a:r>
                      <a:r>
                        <a:rPr lang="de-DE" sz="3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</a:t>
                      </a: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fanden, dass der praktische Teil des Bildungsgangs nicht ausreichend war.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94672824"/>
                  </a:ext>
                </a:extLst>
              </a:tr>
            </a:tbl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152E427-6424-4A3A-A896-603E3B21B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38" y="31702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647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98CBBC-1CDD-4F9C-AB62-1784EE6E1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9965" y="323828"/>
            <a:ext cx="10722306" cy="1356360"/>
          </a:xfrm>
        </p:spPr>
        <p:txBody>
          <a:bodyPr>
            <a:normAutofit fontScale="90000"/>
          </a:bodyPr>
          <a:lstStyle/>
          <a:p>
            <a:pPr marL="45720" indent="0">
              <a:buNone/>
            </a:pPr>
            <a:b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dirty="0">
                <a:latin typeface="Arial" panose="020B0604020202020204" pitchFamily="34" charset="0"/>
                <a:cs typeface="Arial" panose="020B0604020202020204" pitchFamily="34" charset="0"/>
              </a:rPr>
              <a:t>Wesentliche Ergebnisse der Befragung am ABSZ</a:t>
            </a:r>
            <a:br>
              <a:rPr lang="de-DE" sz="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7BA61C9E-3D20-4A7A-A9FB-7BDC01830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533" y="1500294"/>
            <a:ext cx="11526592" cy="5692461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de-DE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„Erfahrungen/Rückblick“ - negativ</a:t>
            </a:r>
          </a:p>
          <a:p>
            <a:pPr marL="45720" indent="0">
              <a:buNone/>
            </a:pPr>
            <a:endParaRPr lang="de-DE" sz="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 descr="Lehrkraft">
            <a:extLst>
              <a:ext uri="{FF2B5EF4-FFF2-40B4-BE49-F238E27FC236}">
                <a16:creationId xmlns:a16="http://schemas.microsoft.com/office/drawing/2014/main" id="{37F05578-77FB-4C90-92B2-90A526D4EF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322417" y="339143"/>
            <a:ext cx="1519708" cy="1519708"/>
          </a:xfrm>
          <a:prstGeom prst="rect">
            <a:avLst/>
          </a:prstGeom>
        </p:spPr>
      </p:pic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E82D5AA7-0A12-4445-AF36-C65C5FAF73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619429"/>
              </p:ext>
            </p:extLst>
          </p:nvPr>
        </p:nvGraphicFramePr>
        <p:xfrm>
          <a:off x="359965" y="2363056"/>
          <a:ext cx="11516502" cy="30203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16502">
                  <a:extLst>
                    <a:ext uri="{9D8B030D-6E8A-4147-A177-3AD203B41FA5}">
                      <a16:colId xmlns:a16="http://schemas.microsoft.com/office/drawing/2014/main" val="1780568201"/>
                    </a:ext>
                  </a:extLst>
                </a:gridCol>
              </a:tblGrid>
              <a:tr h="932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de-DE" sz="3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</a:t>
                      </a: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konnten ihr Wissen über die Wirtschaft nicht vertiefen und deshalb im späteren Beruf nicht anwenden.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2398142"/>
                  </a:ext>
                </a:extLst>
              </a:tr>
              <a:tr h="9328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de-DE" sz="3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</a:t>
                      </a: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gaben an, dass der Bildungsgang sie nicht gut auf eine zukünftige Ausbildung vorbereitet hat.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29721639"/>
                  </a:ext>
                </a:extLst>
              </a:tr>
              <a:tr h="4523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</a:t>
                      </a:r>
                      <a:r>
                        <a:rPr lang="de-DE" sz="30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</a:t>
                      </a:r>
                      <a:r>
                        <a:rPr lang="de-DE" sz="3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fanden, dass der Bildungsgang ihr Interesse an Wirtschaft nicht gestärkt hat.</a:t>
                      </a:r>
                      <a:endParaRPr lang="de-DE" sz="3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3430923"/>
                  </a:ext>
                </a:extLst>
              </a:tr>
            </a:tbl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152E427-6424-4A3A-A896-603E3B21B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38" y="317023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de-DE" alt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de-DE" alt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248371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450638_TF55885775" id="{F6FABEA3-6AB0-40EE-9A26-F8BFAF1BAFF9}" vid="{8E19F01C-A5C1-4712-A66A-F731A3E4174C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SchülerLehrer</Template>
  <TotalTime>0</TotalTime>
  <Words>1829</Words>
  <Application>Microsoft Office PowerPoint</Application>
  <PresentationFormat>Breitbild</PresentationFormat>
  <Paragraphs>365</Paragraphs>
  <Slides>43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43</vt:i4>
      </vt:variant>
    </vt:vector>
  </HeadingPairs>
  <TitlesOfParts>
    <vt:vector size="52" baseType="lpstr">
      <vt:lpstr>Arial</vt:lpstr>
      <vt:lpstr>Calibri</vt:lpstr>
      <vt:lpstr>Corbel</vt:lpstr>
      <vt:lpstr>Courier New</vt:lpstr>
      <vt:lpstr>Franklin Gothic Book</vt:lpstr>
      <vt:lpstr>Tahoma</vt:lpstr>
      <vt:lpstr>Times New Roman</vt:lpstr>
      <vt:lpstr>Wingdings</vt:lpstr>
      <vt:lpstr>Basis</vt:lpstr>
      <vt:lpstr>Auswertung der evaluationsergebnisse,   Ableitung von Entwicklungsschwerpunkten und ersten konsequenzen für die arbeit im Bildungsgangteam BFS-W</vt:lpstr>
      <vt:lpstr>Tagesordnung </vt:lpstr>
      <vt:lpstr>Tagesordnung</vt:lpstr>
      <vt:lpstr> 2. Vorstellung der Evaluationsergebnisse  </vt:lpstr>
      <vt:lpstr> 2. Vorstellung der Evaluationsergebnisse  </vt:lpstr>
      <vt:lpstr> 2. Vorstellung der Evaluationsergebnisse  </vt:lpstr>
      <vt:lpstr> Wesentliche Ergebnisse der Befragung am ABSZ </vt:lpstr>
      <vt:lpstr> Wesentliche Ergebnisse der Befragung am ABSZ </vt:lpstr>
      <vt:lpstr> Wesentliche Ergebnisse der Befragung am ABSZ </vt:lpstr>
      <vt:lpstr> Wesentliche Ergebnisse der Befragung am ABSZ </vt:lpstr>
      <vt:lpstr> Wesentliche Ergebnisse der Befragung am ABSZ </vt:lpstr>
      <vt:lpstr> Wesentliche Ergebnisse der Befragung am ABSZ </vt:lpstr>
      <vt:lpstr>Erreichte Abschlüsse  </vt:lpstr>
      <vt:lpstr> 2. Vorstellung der Evaluationsergebnisse  </vt:lpstr>
      <vt:lpstr>Wesentliche Ergebnisse der Befragung </vt:lpstr>
      <vt:lpstr>Wesentliche Ergebnisse der Befragung </vt:lpstr>
      <vt:lpstr>Wesentliche Ergebnisse der Befragung </vt:lpstr>
      <vt:lpstr>Wesentliche Ergebnisse der Befragung </vt:lpstr>
      <vt:lpstr>Wesentliche Ergebnisse der Befragung </vt:lpstr>
      <vt:lpstr> 2. Vorstellung der Evaluationsergebnisse  </vt:lpstr>
      <vt:lpstr> 2. Vorstellung der Evaluationsergebnisse  </vt:lpstr>
      <vt:lpstr> 2. Vorstellung der Evaluationsergebnisse  </vt:lpstr>
      <vt:lpstr> „Was ist gut gelaufen?“ </vt:lpstr>
      <vt:lpstr> „Was ist gut gelaufen?“ </vt:lpstr>
      <vt:lpstr> „Was ist gut gelaufen?“ </vt:lpstr>
      <vt:lpstr> „Was ist gut gelaufen?“ </vt:lpstr>
      <vt:lpstr> „Was ist schlecht gelaufen?“ </vt:lpstr>
      <vt:lpstr> „Was ist schlecht gelaufen?“ </vt:lpstr>
      <vt:lpstr> „Was ist schlecht gelaufen?“ </vt:lpstr>
      <vt:lpstr> „Was ist schlecht gelaufen?“ </vt:lpstr>
      <vt:lpstr> „Was ist schlecht gelaufen?“ </vt:lpstr>
      <vt:lpstr> „Was ist schlecht gelaufen?“ </vt:lpstr>
      <vt:lpstr> „Was ist schlecht gelaufen?“ </vt:lpstr>
      <vt:lpstr> Ideen/Wünsche/Verbesserungsvorschläge  </vt:lpstr>
      <vt:lpstr> Ideen/Wünsche/Verbesserungsvorschläge  </vt:lpstr>
      <vt:lpstr> Ideen/Wünsche/Verbesserungsvorschläge  </vt:lpstr>
      <vt:lpstr> Ideen/Wünsche/Verbesserungsvorschläge  </vt:lpstr>
      <vt:lpstr> Ideen/Wünsche/Verbesserungsvorschläge  </vt:lpstr>
      <vt:lpstr> Ideen/Wünsche/Verbesserungsvorschläge  </vt:lpstr>
      <vt:lpstr> Ideen/Wünsche/Verbesserungsvorschläge  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Auswertung der evaluationsergebnisse,   Ableitung von Entwicklungsschwerpunkten und ersten konsequenzen für die arbeit im Bildungsgangteam BFS-W</dc:title>
  <dc:creator>Heike Schröter</dc:creator>
  <cp:lastModifiedBy>Heike Schröter</cp:lastModifiedBy>
  <cp:revision>5</cp:revision>
  <dcterms:created xsi:type="dcterms:W3CDTF">2021-11-07T09:35:55Z</dcterms:created>
  <dcterms:modified xsi:type="dcterms:W3CDTF">2021-11-08T08:34:05Z</dcterms:modified>
</cp:coreProperties>
</file>