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1" r:id="rId6"/>
    <p:sldId id="264" r:id="rId7"/>
    <p:sldId id="265" r:id="rId8"/>
    <p:sldId id="267" r:id="rId9"/>
    <p:sldId id="268" r:id="rId10"/>
    <p:sldId id="269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3845C-922F-429F-AA06-F9301A1E22A4}" type="datetimeFigureOut">
              <a:rPr lang="uk-UA" smtClean="0"/>
              <a:t>02.08.2022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6CBF8-2D59-4DF3-8A01-8255E03010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6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6CBF8-2D59-4DF3-8A01-8255E03010FF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72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4.jpeg"/><Relationship Id="rId4" Type="http://schemas.openxmlformats.org/officeDocument/2006/relationships/image" Target="../media/image33.jp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microsoft.com/office/2007/relationships/hdphoto" Target="../media/hdphoto12.wdp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microsoft.com/office/2007/relationships/hdphoto" Target="../media/hdphoto14.wdp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2.png"/><Relationship Id="rId7" Type="http://schemas.microsoft.com/office/2007/relationships/hdphoto" Target="../media/hdphoto15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6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094" y="2141265"/>
            <a:ext cx="7851648" cy="18288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Українська національна революція та боротьба за збереження  державної незалежності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50965"/>
            <a:ext cx="1824210" cy="181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84" y="4214021"/>
            <a:ext cx="1792610" cy="1768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48" y="4192433"/>
            <a:ext cx="1811993" cy="1811993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59142"/>
            <a:ext cx="2206318" cy="18452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33" y="319478"/>
            <a:ext cx="2762250" cy="165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7166" y="6150495"/>
            <a:ext cx="416966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Матеріали для узагальнення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75046"/>
            <a:ext cx="848783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Політичні прорахунки та причини падіння гетьманату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612" y="1575766"/>
            <a:ext cx="2232248" cy="20162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Залежність гетьманського уряду від окупаційних військ німців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1556792"/>
            <a:ext cx="2448272" cy="20162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Слабка соціальна база гетьманату, однобічна орієнтація на заможні верстви населення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3612" y="3748218"/>
            <a:ext cx="2232248" cy="252028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Відсутність численної боєздатної регулярної української національної армії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4114" y="4043171"/>
            <a:ext cx="2520280" cy="25202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Надання притулку представникам колишньої російської верхівки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67276" y="3748218"/>
            <a:ext cx="2376264" cy="252028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Повернення поміщикам землі, обов’язкове передавання селянами врожаю в розпорядження держави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46" y="1896027"/>
            <a:ext cx="2441848" cy="183138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3175"/>
            <a:ext cx="749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2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54" y="369244"/>
            <a:ext cx="6264696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Головні поняття та терміни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6460" y="4164188"/>
            <a:ext cx="4838628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Головні дати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106" y="1236396"/>
            <a:ext cx="626469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Українська держава, Гетьманат, Український національний союз, КП(б)У, анархізм, с. </a:t>
            </a:r>
            <a:r>
              <a:rPr lang="uk-UA" b="1" dirty="0" err="1" smtClean="0">
                <a:solidFill>
                  <a:schemeClr val="accent5">
                    <a:lumMod val="75000"/>
                  </a:schemeClr>
                </a:solidFill>
              </a:rPr>
              <a:t>Мотовилівка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6460" y="4979574"/>
            <a:ext cx="484534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квітня 1918 р., серпень 1918р., </a:t>
            </a: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листопада 1918р., листопад 1918р., </a:t>
            </a: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листопада 1918р., 14 грудня 1918р.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29" y="1999226"/>
            <a:ext cx="2877227" cy="20058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5" b="95755" l="6723" r="9411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44888"/>
            <a:ext cx="2266950" cy="20193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38" y="3175"/>
            <a:ext cx="749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2" y="3584161"/>
            <a:ext cx="3165519" cy="2318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698" y="5657671"/>
            <a:ext cx="340384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Будівля штабу КВО, де в 1918р.  розміщувався штаб гетьмана П. Скоропадського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442218"/>
            <a:ext cx="4320480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Політичні персоналії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700" y="3986864"/>
            <a:ext cx="2043636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П. Скоропадський</a:t>
            </a:r>
            <a:endParaRPr lang="uk-UA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4464" y="3911472"/>
            <a:ext cx="1761092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</a:rPr>
              <a:t>Ф. Лизогуб</a:t>
            </a:r>
            <a:endParaRPr lang="uk-UA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1502" y="3986864"/>
            <a:ext cx="1730811" cy="33855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М. Чубинський</a:t>
            </a:r>
            <a:endParaRPr lang="uk-UA" sz="1600" b="1" dirty="0">
              <a:solidFill>
                <a:srgbClr val="FF0000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10" b="60972"/>
          <a:stretch/>
        </p:blipFill>
        <p:spPr>
          <a:xfrm>
            <a:off x="971600" y="1435032"/>
            <a:ext cx="1973837" cy="24398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34" y="1412257"/>
            <a:ext cx="1761092" cy="23334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6" name="Picture 2" descr="C:\Users\Silverhunt\Downloads\CHubinskiy-Mihai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7" t="3947" r="3564" b="11784"/>
          <a:stretch/>
        </p:blipFill>
        <p:spPr bwMode="auto">
          <a:xfrm>
            <a:off x="7009114" y="1485772"/>
            <a:ext cx="1713199" cy="24257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064" l="5652" r="9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1" y="4319364"/>
            <a:ext cx="5199567" cy="242200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7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241" y="184284"/>
            <a:ext cx="3507499" cy="58477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Директорія УНР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136611" y="3167389"/>
            <a:ext cx="6858000" cy="52322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Директорія УНР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109" y="907908"/>
            <a:ext cx="7344816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Директорія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– найвищий орган державної влади Української Народної Республіки, створений в листопаді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1918р.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8174" y="1674428"/>
            <a:ext cx="4457631" cy="36933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Час існування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грудня 1918р. -1921р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601" y="2204864"/>
            <a:ext cx="734481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Політичні лідери: </a:t>
            </a:r>
            <a:r>
              <a:rPr lang="uk-UA" dirty="0" smtClean="0">
                <a:solidFill>
                  <a:srgbClr val="002060"/>
                </a:solidFill>
              </a:rPr>
              <a:t>С. Петлюра, В. Винниченко, П. </a:t>
            </a:r>
            <a:r>
              <a:rPr lang="uk-UA" dirty="0" err="1" smtClean="0">
                <a:solidFill>
                  <a:srgbClr val="002060"/>
                </a:solidFill>
              </a:rPr>
              <a:t>Андрієвський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Ф. Швець, А. Макаренко, В. </a:t>
            </a:r>
            <a:r>
              <a:rPr lang="uk-UA" dirty="0" err="1" smtClean="0">
                <a:solidFill>
                  <a:srgbClr val="002060"/>
                </a:solidFill>
              </a:rPr>
              <a:t>Чехівський</a:t>
            </a:r>
            <a:r>
              <a:rPr lang="uk-UA" dirty="0" smtClean="0">
                <a:solidFill>
                  <a:srgbClr val="002060"/>
                </a:solidFill>
              </a:rPr>
              <a:t>, С. Остапенко, Б. </a:t>
            </a:r>
            <a:r>
              <a:rPr lang="uk-UA" dirty="0" err="1" smtClean="0">
                <a:solidFill>
                  <a:srgbClr val="002060"/>
                </a:solidFill>
              </a:rPr>
              <a:t>Мартос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596" y="3053464"/>
            <a:ext cx="6342288" cy="370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0070C0"/>
                </a:solidFill>
              </a:rPr>
              <a:t>Головні події</a:t>
            </a:r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листопада 1918р.-створення Директорії,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листопада-бій під с.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Мотовилівкою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грудня-передача влади Директорії,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січня1919р.-Трудовий конгрес України,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січня 1919р.-проголошення акту Злуки УНР та ЗУНР,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Грудень 1918-червень 1919рр.-друга війна радянської Росії проти УНР,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 січня 1919р.-оголошення війни радянській Росії,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лютого 1919р.-захоплення Києва радянськими військами,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Лютий 1919р.-переговори з керівництвом військ Антанти,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Липень 1919р.-об’єднання армій УНР та УГА,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серпня 1919р.- «Київська катастрофа»,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грудня 1919р.-6 травня 1920р. – Перший зимовий похід армії УНР,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Листопад 1921р. – Другий зимовий похід армії УНР,</a:t>
            </a:r>
          </a:p>
          <a:p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Квітень 1920р.-підписання Варшавської угоди</a:t>
            </a:r>
          </a:p>
          <a:p>
            <a:endParaRPr lang="uk-UA" sz="1600" dirty="0">
              <a:solidFill>
                <a:srgbClr val="002060"/>
              </a:solidFill>
            </a:endParaRPr>
          </a:p>
          <a:p>
            <a:endParaRPr lang="uk-UA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95" y="3345628"/>
            <a:ext cx="1829261" cy="123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95" y="4926314"/>
            <a:ext cx="18351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8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26077"/>
            <a:ext cx="770485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002060"/>
                </a:solidFill>
              </a:rPr>
              <a:t>Головні поняття і терміни: </a:t>
            </a:r>
            <a:r>
              <a:rPr lang="uk-UA" sz="2400" dirty="0" smtClean="0">
                <a:solidFill>
                  <a:srgbClr val="C00000"/>
                </a:solidFill>
              </a:rPr>
              <a:t>Директорія, відновлення УНР, Трудовий конгрес України,  отаманщина, Акт Злуки, Зимові походи армії УНР, Варшавська угода, Ризький мир.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726163"/>
            <a:ext cx="5616624" cy="501675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Головні дати: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листопада 1918р.,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листопада1918р.,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 грудня 1918р.,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22 січня1919р.,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23 грудня 1919р., 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грудень 1918р.-червень     1919р.,                   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16 січня 1919р.,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лютого1919р.,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липень 1919р.,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серпня 1919р.,                    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грудня 1919р.-6 червня 1920р.,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листопад 1921р.,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квітень 1920р.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96" y="2276872"/>
            <a:ext cx="2249487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6" y="4489551"/>
            <a:ext cx="2404477" cy="1603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-3136611" y="3167389"/>
            <a:ext cx="6858000" cy="52322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Директорія УНР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543" y="320364"/>
            <a:ext cx="5633145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solidFill>
                  <a:srgbClr val="0070C0"/>
                </a:solidFill>
              </a:rPr>
              <a:t>Внутрішня політика Директорії: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>
                <a:solidFill>
                  <a:srgbClr val="C00000"/>
                </a:solidFill>
              </a:rPr>
              <a:t>д</a:t>
            </a:r>
            <a:r>
              <a:rPr lang="uk-UA" sz="2000" b="1" dirty="0" smtClean="0">
                <a:solidFill>
                  <a:srgbClr val="C00000"/>
                </a:solidFill>
              </a:rPr>
              <a:t>екларування ліквідації поміщицьких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      землеволодінь,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>
                <a:solidFill>
                  <a:srgbClr val="C00000"/>
                </a:solidFill>
              </a:rPr>
              <a:t>н</a:t>
            </a:r>
            <a:r>
              <a:rPr lang="uk-UA" sz="2000" b="1" dirty="0" smtClean="0">
                <a:solidFill>
                  <a:srgbClr val="C00000"/>
                </a:solidFill>
              </a:rPr>
              <a:t>еспроможність подолати  отаманщину</a:t>
            </a:r>
            <a:r>
              <a:rPr lang="uk-UA" dirty="0" smtClean="0">
                <a:solidFill>
                  <a:srgbClr val="C00000"/>
                </a:solidFill>
              </a:rPr>
              <a:t>,</a:t>
            </a:r>
            <a:endParaRPr lang="en-US" sz="2000" b="1" u="sng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b="1" dirty="0">
                <a:solidFill>
                  <a:srgbClr val="C00000"/>
                </a:solidFill>
              </a:rPr>
              <a:t>п</a:t>
            </a:r>
            <a:r>
              <a:rPr lang="uk-UA" b="1" dirty="0" smtClean="0">
                <a:solidFill>
                  <a:srgbClr val="C00000"/>
                </a:solidFill>
              </a:rPr>
              <a:t>роведення </a:t>
            </a:r>
            <a:r>
              <a:rPr lang="uk-UA" b="1" dirty="0">
                <a:solidFill>
                  <a:srgbClr val="C00000"/>
                </a:solidFill>
              </a:rPr>
              <a:t>Трудового конгресу України, 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b="1" dirty="0">
                <a:solidFill>
                  <a:srgbClr val="C00000"/>
                </a:solidFill>
              </a:rPr>
              <a:t>п</a:t>
            </a:r>
            <a:r>
              <a:rPr lang="uk-UA" b="1" dirty="0" smtClean="0">
                <a:solidFill>
                  <a:srgbClr val="C00000"/>
                </a:solidFill>
              </a:rPr>
              <a:t>роголошення Акту Злуки УНР та ЗУНР.</a:t>
            </a:r>
            <a:endParaRPr lang="uk-UA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8798" y="2492896"/>
            <a:ext cx="6759625" cy="38884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0070C0"/>
                </a:solidFill>
              </a:rPr>
              <a:t>Зовнішня політика</a:t>
            </a:r>
            <a:r>
              <a:rPr lang="uk-UA" sz="2800" b="1" u="sng" dirty="0" smtClean="0">
                <a:solidFill>
                  <a:srgbClr val="0070C0"/>
                </a:solidFill>
              </a:rPr>
              <a:t> </a:t>
            </a:r>
            <a:r>
              <a:rPr lang="uk-UA" sz="2400" b="1" u="sng" dirty="0" smtClean="0">
                <a:solidFill>
                  <a:srgbClr val="0070C0"/>
                </a:solidFill>
              </a:rPr>
              <a:t>Директорії: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</a:rPr>
              <a:t>війна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</a:rPr>
              <a:t>з радянською Росією,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</a:rPr>
              <a:t> боротьба з військами  Антанти,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</a:rPr>
              <a:t>намагання укласти угоду з Антантою,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</a:rPr>
              <a:t>боротьба з Добровольчою армією Денікіна,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</a:rPr>
              <a:t> союз з Польщею та укладення Варшавської угоди,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C00000"/>
                </a:solidFill>
              </a:rPr>
              <a:t>  поразка від радянських військ і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 припинення  боротьби   за незалежність.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4" y="320364"/>
            <a:ext cx="1783442" cy="217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04" y="4475416"/>
            <a:ext cx="1898898" cy="120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7" y="0"/>
            <a:ext cx="7493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" y="5465069"/>
            <a:ext cx="1654490" cy="121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875" y="1392969"/>
            <a:ext cx="7704855" cy="36009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Причини поразки Директорії: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FF0000"/>
                </a:solidFill>
              </a:rPr>
              <a:t>Неспроможність  Директорії створити життєздатний політичний режим, державний апарат, армію, органи охорони громадського порядку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FF0000"/>
                </a:solidFill>
              </a:rPr>
              <a:t>Втрата Директорією підтримки більшої частини населення через непослідовну внутрішню та зовнішню політику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FF0000"/>
                </a:solidFill>
              </a:rPr>
              <a:t>Недостатнє усвідомлення українським населенням загальнонаціональних інтересів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FF0000"/>
                </a:solidFill>
              </a:rPr>
              <a:t>Несприятливі зовнішні обставин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FF0000"/>
                </a:solidFill>
              </a:rPr>
              <a:t>Відсутність єдності між лідерами Директорії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5" y="5034501"/>
            <a:ext cx="3653741" cy="175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26" y="5037544"/>
            <a:ext cx="2463988" cy="175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21" y="95538"/>
            <a:ext cx="2444676" cy="166521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1" y="-22718"/>
            <a:ext cx="7493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8793" y="260648"/>
            <a:ext cx="50601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Політичні персоналії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170" r="7989" b="30732"/>
          <a:stretch/>
        </p:blipFill>
        <p:spPr>
          <a:xfrm>
            <a:off x="2637594" y="1375710"/>
            <a:ext cx="1934406" cy="248226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3"/>
          <a:stretch/>
        </p:blipFill>
        <p:spPr>
          <a:xfrm>
            <a:off x="4231651" y="4197977"/>
            <a:ext cx="1695450" cy="194047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38" y="1372870"/>
            <a:ext cx="1868502" cy="2485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2" y="1372870"/>
            <a:ext cx="1836818" cy="2485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5" y="4241668"/>
            <a:ext cx="3071100" cy="1913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61" y="4323989"/>
            <a:ext cx="2322513" cy="1798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15556" y="6140786"/>
            <a:ext cx="160217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Чехівський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02" y="1372870"/>
            <a:ext cx="1877462" cy="247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7068" y="3783090"/>
            <a:ext cx="138172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 Петлюра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3436" y="3765309"/>
            <a:ext cx="17427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В. Винниченко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9376" y="3765309"/>
            <a:ext cx="160529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Б.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Мартос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2525" y="3737535"/>
            <a:ext cx="158684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 Остапенко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154781"/>
            <a:ext cx="117692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Н. Махно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625" y="5863787"/>
            <a:ext cx="30711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Ф. Швець, А. Макаренко, </a:t>
            </a:r>
          </a:p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 Петлюра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75" y="-12700"/>
            <a:ext cx="7493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0530" y="251937"/>
            <a:ext cx="324293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ЗУНР – ЗО УНР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483" y="1048960"/>
            <a:ext cx="7414081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ЗУНР – українська держава, що виникла на західноукраїнських  землях внаслідок  розпаду Австро-Угорщини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67580"/>
            <a:ext cx="741408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 існування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-13 листопада 1918р.- 22 січня 1919р. – липень 1919р.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085593"/>
            <a:ext cx="7414082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chemeClr val="bg2">
                    <a:lumMod val="75000"/>
                  </a:schemeClr>
                </a:solidFill>
              </a:rPr>
              <a:t>Політичні лідери: </a:t>
            </a:r>
            <a:r>
              <a:rPr lang="uk-UA" b="1" dirty="0" smtClean="0">
                <a:solidFill>
                  <a:srgbClr val="C00000"/>
                </a:solidFill>
              </a:rPr>
              <a:t>Є. </a:t>
            </a:r>
            <a:r>
              <a:rPr lang="uk-UA" b="1" dirty="0" err="1" smtClean="0">
                <a:solidFill>
                  <a:srgbClr val="C00000"/>
                </a:solidFill>
              </a:rPr>
              <a:t>Петрушевич</a:t>
            </a:r>
            <a:r>
              <a:rPr lang="uk-UA" b="1" dirty="0" smtClean="0">
                <a:solidFill>
                  <a:srgbClr val="C00000"/>
                </a:solidFill>
              </a:rPr>
              <a:t>, К. Левицький, Д. Вітовський, М. Омелянович-Павленко 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21" y="4005064"/>
            <a:ext cx="6984776" cy="2308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Головні події: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жовтня 1918р. – обрання УНР, 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13 листопада 1918р. – проголошення незалежної держави, 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листопада 1918р. – формування уряду ЗУНР, 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листопада1918р. – напад Польщі на українські землі, 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 січня 1919р. – проголошення Злуки УНР та ЗУНР(ЗО УНР),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червень 1919р. –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Чортківська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офензива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липень 1919р. – повна окупація території ЗУНР польськими    військами.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5" y="290639"/>
            <a:ext cx="1421178" cy="188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02" y="4220760"/>
            <a:ext cx="1820585" cy="187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-3255461" y="3228945"/>
            <a:ext cx="6858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ЗУНР</a:t>
            </a:r>
            <a:endParaRPr lang="uk-U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06" y="548680"/>
            <a:ext cx="5699521" cy="34163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002060"/>
                </a:solidFill>
              </a:rPr>
              <a:t>Головні поняття та терміни: </a:t>
            </a:r>
            <a:r>
              <a:rPr lang="uk-UA" sz="2400" b="1" dirty="0" smtClean="0">
                <a:solidFill>
                  <a:srgbClr val="FF0000"/>
                </a:solidFill>
              </a:rPr>
              <a:t>Західноукраїнська  Народна Республіка,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 Українська Національна Рада, Державний секретаріат,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Акт  злуки, 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Українська Галицька армія, </a:t>
            </a:r>
            <a:r>
              <a:rPr lang="uk-UA" sz="2400" b="1" dirty="0" err="1" smtClean="0">
                <a:solidFill>
                  <a:srgbClr val="FF0000"/>
                </a:solidFill>
              </a:rPr>
              <a:t>Чортківська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</a:rPr>
              <a:t>офензива</a:t>
            </a:r>
            <a:r>
              <a:rPr lang="uk-UA" sz="24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 р. Збруч.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459832"/>
            <a:ext cx="3528391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Головні дати:</a:t>
            </a:r>
          </a:p>
          <a:p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жовтня 1918р.,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13 листопада 1918р.,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листопада 1918р.,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листопада 1918р.,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січня 1919р.,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червень 1919р.,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липень 1919р.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367" y1="44314" x2="26367" y2="44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28" y="606018"/>
            <a:ext cx="2924672" cy="2398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5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023"/>
          <a:stretch/>
        </p:blipFill>
        <p:spPr>
          <a:xfrm rot="2387943">
            <a:off x="1775119" y="3946622"/>
            <a:ext cx="1391276" cy="278924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-23451"/>
            <a:ext cx="53657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7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32" y="1807244"/>
            <a:ext cx="2984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04" y="2435934"/>
            <a:ext cx="2984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04" y="3079631"/>
            <a:ext cx="2984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11" y="3734913"/>
            <a:ext cx="2984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85" y="4321217"/>
            <a:ext cx="2984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Нашивка 21"/>
          <p:cNvSpPr/>
          <p:nvPr/>
        </p:nvSpPr>
        <p:spPr>
          <a:xfrm rot="5400000">
            <a:off x="6718401" y="4998707"/>
            <a:ext cx="355016" cy="27592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5400000">
            <a:off x="6718789" y="5582687"/>
            <a:ext cx="354241" cy="27592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88591"/>
            <a:ext cx="3731419" cy="95308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Українська Центральна Рада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5365" y="1565078"/>
            <a:ext cx="3724928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Радянська влада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1" y="2602577"/>
            <a:ext cx="3731421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Гетьманат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П. Скоропадського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3" y="3942784"/>
            <a:ext cx="3731419" cy="954107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Західноукраїнська Народна Республіка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1335" y="2837572"/>
            <a:ext cx="3724928" cy="400110"/>
          </a:xfrm>
          <a:prstGeom prst="rect">
            <a:avLst/>
          </a:prstGeom>
          <a:solidFill>
            <a:srgbClr val="FF33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Радянська влада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510" y="5314176"/>
            <a:ext cx="3731418" cy="584775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Директорія УНР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1335" y="3477642"/>
            <a:ext cx="372493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Окупаційний режим Антанти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4651" y="4710579"/>
            <a:ext cx="375161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Денікінський режим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936" y="6322203"/>
            <a:ext cx="7641659" cy="523220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Радянська влада УСРР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42059"/>
            <a:ext cx="5664184" cy="954107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3300"/>
                </a:solidFill>
              </a:rPr>
              <a:t>Етапи боротьби за українську національну державу</a:t>
            </a:r>
            <a:endParaRPr lang="ru-RU" sz="28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4650" y="2188608"/>
            <a:ext cx="375161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Німецький окупаційний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</a:rPr>
              <a:t>режим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 rot="5400000">
            <a:off x="2297582" y="4111235"/>
            <a:ext cx="289177" cy="19442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19" y="2242613"/>
            <a:ext cx="1968500" cy="28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78" y="3639078"/>
            <a:ext cx="1968500" cy="29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2583" y="4107502"/>
            <a:ext cx="374345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Польське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загарбання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2050566" y="3593913"/>
            <a:ext cx="5033614" cy="4229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5036999" y="5314176"/>
            <a:ext cx="375587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Радянсько-польська війна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7944" y="5898951"/>
            <a:ext cx="372493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Білогвардійський режим Врангеля</a:t>
            </a:r>
            <a:endParaRPr lang="uk-U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6104"/>
            <a:ext cx="432048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Напрямки  внутрішньої  політики:</a:t>
            </a:r>
            <a:endParaRPr lang="uk-U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573017"/>
            <a:ext cx="432048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Напрямки  зовнішньої політики:</a:t>
            </a:r>
            <a:endParaRPr lang="uk-U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6103"/>
            <a:ext cx="4248471" cy="33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4404014"/>
            <a:ext cx="424847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</a:t>
            </a:r>
            <a:r>
              <a:rPr lang="uk-UA" b="1" dirty="0" smtClean="0">
                <a:solidFill>
                  <a:srgbClr val="C00000"/>
                </a:solidFill>
              </a:rPr>
              <a:t>ійна з Польщею за українські землі;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н</a:t>
            </a:r>
            <a:r>
              <a:rPr lang="uk-UA" b="1" dirty="0" smtClean="0">
                <a:solidFill>
                  <a:srgbClr val="C00000"/>
                </a:solidFill>
              </a:rPr>
              <a:t>амагання добитись визнання з боку  держав Антанти;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</a:t>
            </a:r>
            <a:r>
              <a:rPr lang="uk-UA" b="1" dirty="0" smtClean="0">
                <a:solidFill>
                  <a:srgbClr val="C00000"/>
                </a:solidFill>
              </a:rPr>
              <a:t>ійна з Румунією за Буковину;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в</a:t>
            </a:r>
            <a:r>
              <a:rPr lang="uk-UA" b="1" dirty="0" smtClean="0">
                <a:solidFill>
                  <a:srgbClr val="C00000"/>
                </a:solidFill>
              </a:rPr>
              <a:t>ідкриття дипломатичних представництв  у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b="1" dirty="0" smtClean="0">
                <a:solidFill>
                  <a:srgbClr val="C00000"/>
                </a:solidFill>
              </a:rPr>
              <a:t>країнах світу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4596" y="3750667"/>
            <a:ext cx="3113096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Злука УНР ТА ЗУНР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04014"/>
            <a:ext cx="1542517" cy="23691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0" y="1397000"/>
            <a:ext cx="3175000" cy="2032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13025"/>
            <a:ext cx="53657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6589" y="1412776"/>
            <a:ext cx="2741885" cy="181588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Відсутність професійно підготовленої армії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7597" y="3810699"/>
            <a:ext cx="3096344" cy="138499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Відсутність допомоги з боку УНР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101" y="1433263"/>
            <a:ext cx="2952328" cy="181588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Відсутність міцних державотворчих традицій</a:t>
            </a:r>
            <a:endParaRPr lang="uk-UA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530" y="3782622"/>
            <a:ext cx="2344469" cy="138499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Міжнародна ізоляція ЗУНР</a:t>
            </a:r>
            <a:endParaRPr lang="uk-UA" sz="28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0786">
            <a:off x="4718544" y="986613"/>
            <a:ext cx="5492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9359" y="941888"/>
            <a:ext cx="13049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9965" y="1056885"/>
            <a:ext cx="12065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 rot="1101792">
            <a:off x="3845496" y="1025160"/>
            <a:ext cx="512651" cy="2789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3" y="3824086"/>
            <a:ext cx="173672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99" y="4839824"/>
            <a:ext cx="2599731" cy="210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7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4601" y="555174"/>
            <a:ext cx="4534798" cy="52322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Причини поразки  ЗУНР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1791" y="400306"/>
            <a:ext cx="4521815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Політичні персоналії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10" y="1073736"/>
            <a:ext cx="1428998" cy="23209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13113"/>
          <a:stretch/>
        </p:blipFill>
        <p:spPr>
          <a:xfrm>
            <a:off x="536575" y="648259"/>
            <a:ext cx="1924747" cy="24844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0"/>
          <a:stretch/>
        </p:blipFill>
        <p:spPr>
          <a:xfrm>
            <a:off x="1094637" y="3740664"/>
            <a:ext cx="1429124" cy="2148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r="14950" b="21187"/>
          <a:stretch/>
        </p:blipFill>
        <p:spPr>
          <a:xfrm>
            <a:off x="6874525" y="3709426"/>
            <a:ext cx="1670681" cy="1918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99" y="603825"/>
            <a:ext cx="1816100" cy="2573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9"/>
          <a:stretch/>
        </p:blipFill>
        <p:spPr>
          <a:xfrm>
            <a:off x="3745817" y="3869368"/>
            <a:ext cx="1586691" cy="2019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90425" y="3036430"/>
            <a:ext cx="161704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К. Левицький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6876" y="3062888"/>
            <a:ext cx="176375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Є. </a:t>
            </a:r>
            <a:r>
              <a:rPr lang="uk-UA" dirty="0" err="1" smtClean="0">
                <a:solidFill>
                  <a:srgbClr val="002060"/>
                </a:solidFill>
              </a:rPr>
              <a:t>Петрушевич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1166" y="5857108"/>
            <a:ext cx="117705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О. Греков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5718" y="3336442"/>
            <a:ext cx="163256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Д. </a:t>
            </a:r>
            <a:r>
              <a:rPr lang="uk-UA" dirty="0">
                <a:solidFill>
                  <a:srgbClr val="002060"/>
                </a:solidFill>
              </a:rPr>
              <a:t>В</a:t>
            </a:r>
            <a:r>
              <a:rPr lang="uk-UA" dirty="0" smtClean="0">
                <a:solidFill>
                  <a:srgbClr val="002060"/>
                </a:solidFill>
              </a:rPr>
              <a:t>ітовський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3190" y="5580109"/>
            <a:ext cx="1933350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М. </a:t>
            </a:r>
            <a:r>
              <a:rPr lang="uk-UA" dirty="0" err="1" smtClean="0">
                <a:solidFill>
                  <a:srgbClr val="002060"/>
                </a:solidFill>
              </a:rPr>
              <a:t>Омелянович-</a:t>
            </a:r>
            <a:endParaRPr lang="uk-UA" dirty="0" smtClean="0">
              <a:solidFill>
                <a:srgbClr val="002060"/>
              </a:solidFill>
            </a:endParaRP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Павленко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484" y="5888668"/>
            <a:ext cx="1850763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М. Тарнавський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88"/>
            <a:ext cx="53657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4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609" y="297360"/>
            <a:ext cx="836186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Причини поразки національно-визвольних змагань українців</a:t>
            </a:r>
            <a:endParaRPr lang="uk-U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9" y="1354558"/>
            <a:ext cx="4151313" cy="1590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4861" y="2149895"/>
            <a:ext cx="3688531" cy="1477328"/>
          </a:xfrm>
          <a:prstGeom prst="rect">
            <a:avLst/>
          </a:prstGeom>
          <a:solidFill>
            <a:srgbClr val="FEA022">
              <a:lumMod val="60000"/>
              <a:lumOff val="40000"/>
            </a:srgbClr>
          </a:solidFill>
          <a:ln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</a:rPr>
              <a:t>Розкол українського суспільства у питаннях про політичний устрій Української держави, про її соціально-економічний лад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54" y="3933056"/>
            <a:ext cx="3730338" cy="2448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8" y="3461454"/>
            <a:ext cx="3683000" cy="213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0008"/>
            <a:ext cx="1594668" cy="1531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 r="8449" b="7794"/>
          <a:stretch/>
        </p:blipFill>
        <p:spPr>
          <a:xfrm>
            <a:off x="7452319" y="712858"/>
            <a:ext cx="1512169" cy="14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5" y="60438"/>
            <a:ext cx="1931441" cy="185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2832" y="1458132"/>
            <a:ext cx="621561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Час існування</a:t>
            </a:r>
            <a:r>
              <a:rPr lang="uk-UA" sz="2400" b="1" dirty="0" smtClean="0">
                <a:solidFill>
                  <a:srgbClr val="C00000"/>
                </a:solidFill>
              </a:rPr>
              <a:t>: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1917р. –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квітня 1918р.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7139" y="2060848"/>
            <a:ext cx="552461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Політичні лідери: </a:t>
            </a:r>
            <a:r>
              <a:rPr lang="uk-UA" b="1" dirty="0" smtClean="0">
                <a:solidFill>
                  <a:srgbClr val="FF0000"/>
                </a:solidFill>
              </a:rPr>
              <a:t>М. Грушевський,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 В. Винниченко, С. Петлюра, М. Міхновський,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 С. Єфремов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7"/>
          <p:cNvSpPr txBox="1">
            <a:spLocks noGrp="1"/>
          </p:cNvSpPr>
          <p:nvPr>
            <p:ph type="subTitle" idx="1"/>
          </p:nvPr>
        </p:nvSpPr>
        <p:spPr>
          <a:xfrm>
            <a:off x="1696262" y="3404911"/>
            <a:ext cx="5486367" cy="30285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uk-UA" sz="1800" b="1" u="sng" dirty="0" smtClean="0">
                <a:solidFill>
                  <a:srgbClr val="002060"/>
                </a:solidFill>
              </a:rPr>
              <a:t>Головні події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6-8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квітня 1917р. – </a:t>
            </a:r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Всеукраїнський національний конгрес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1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червня1917р. –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універсал</a:t>
            </a:r>
          </a:p>
          <a:p>
            <a:pPr algn="just"/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15 червня 1917р. – створення уряду</a:t>
            </a:r>
          </a:p>
          <a:p>
            <a:pPr algn="just"/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3 липня 1917р. –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Універсал</a:t>
            </a:r>
          </a:p>
          <a:p>
            <a:pPr algn="just"/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7 листопада 1917р. –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Універсал</a:t>
            </a:r>
          </a:p>
          <a:p>
            <a:pPr algn="just"/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22 січня 1918р. –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Універсал</a:t>
            </a:r>
          </a:p>
          <a:p>
            <a:pPr algn="just"/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29 квітня 1918р. – прийняття Конституції УНР</a:t>
            </a:r>
          </a:p>
          <a:p>
            <a:pPr algn="just"/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5245445" y="-2357012"/>
            <a:ext cx="923330" cy="630266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УЦР – представницький орган  українських громадських організацій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3180262" y="3198168"/>
            <a:ext cx="6858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Українська Центральна Рада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3635896" y="332656"/>
            <a:ext cx="5184576" cy="18954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Головні </a:t>
            </a:r>
            <a:r>
              <a:rPr lang="uk-UA" sz="2400" b="1" dirty="0">
                <a:solidFill>
                  <a:srgbClr val="002060"/>
                </a:solidFill>
              </a:rPr>
              <a:t>поняття і </a:t>
            </a:r>
            <a:r>
              <a:rPr lang="uk-UA" sz="2400" b="1" dirty="0" smtClean="0">
                <a:solidFill>
                  <a:srgbClr val="002060"/>
                </a:solidFill>
              </a:rPr>
              <a:t>терміни:</a:t>
            </a:r>
            <a:r>
              <a:rPr lang="uk-UA" sz="2400" b="1" dirty="0" smtClean="0">
                <a:solidFill>
                  <a:srgbClr val="FF0000"/>
                </a:solidFill>
              </a:rPr>
              <a:t> автономізація, самостійники, Універсали УЦР, Генеральний секретаріат. Народний секретаріат, українізація армії, націоналізація.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683568" y="2852936"/>
            <a:ext cx="6768752" cy="319611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Головні дати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</a:rPr>
              <a:t>: 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 1917р.; 6-8 квітня1917р.; </a:t>
            </a:r>
          </a:p>
          <a:p>
            <a:pPr lvl="5" algn="just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червня 1917р.; 15 червня 1917р.; </a:t>
            </a:r>
          </a:p>
          <a:p>
            <a:pPr lvl="5" algn="just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липня 1917р.:4-5 липня 1917р.;</a:t>
            </a:r>
          </a:p>
          <a:p>
            <a:pPr lvl="5" algn="just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листопада 1917р.; 4 Грудня 1917р.;</a:t>
            </a:r>
          </a:p>
          <a:p>
            <a:pPr lvl="5" algn="just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10-12 грудня 1917р.; 12 грудня 1917р.;</a:t>
            </a:r>
          </a:p>
          <a:p>
            <a:pPr lvl="5" algn="just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січня 1918р.; 16 січня 1918р.;</a:t>
            </a:r>
          </a:p>
          <a:p>
            <a:pPr lvl="5" algn="just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26 січня 1918р.; 27 січня 1918р.;</a:t>
            </a:r>
          </a:p>
          <a:p>
            <a:pPr lvl="5" algn="just"/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 березня 1918р.; 29 квітня 1918р.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5"/>
            <a:ext cx="2554287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 flipH="1">
            <a:off x="-3168394" y="3198166"/>
            <a:ext cx="6858000" cy="461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Українська Центральна Рада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Grp="1"/>
          </p:cNvSpPr>
          <p:nvPr>
            <p:ph type="ctrTitle"/>
          </p:nvPr>
        </p:nvSpPr>
        <p:spPr>
          <a:xfrm>
            <a:off x="2968524" y="908720"/>
            <a:ext cx="5998740" cy="5663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u="sng" dirty="0" smtClean="0">
                <a:solidFill>
                  <a:srgbClr val="002060"/>
                </a:solidFill>
              </a:rPr>
              <a:t>Причини падіння УЦР: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</a:rPr>
              <a:t>Поглиблення економічної кризи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</a:rPr>
              <a:t>Втручання великих країн в українські справи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</a:rPr>
              <a:t>Нівелювання демократичних традицій українського суспільства російською імперською владою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</a:rPr>
              <a:t>Помилки, допущені керівництвом УЦР:непослідовність стратегії, нехтування соціальними проблемами. Внутрішні конфлікти між демократами, захоплення тільки національними ідеями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dirty="0" smtClean="0">
                <a:solidFill>
                  <a:srgbClr val="002060"/>
                </a:solidFill>
              </a:rPr>
              <a:t>Розчарування населення в українських політичних партіях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186">
            <a:off x="574552" y="589214"/>
            <a:ext cx="2221961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r="6159"/>
          <a:stretch/>
        </p:blipFill>
        <p:spPr>
          <a:xfrm>
            <a:off x="754506" y="2171856"/>
            <a:ext cx="1862051" cy="21431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1" y="4221088"/>
            <a:ext cx="2805113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16200000" flipH="1">
            <a:off x="-3168394" y="3198166"/>
            <a:ext cx="6858000" cy="461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Українська Центральна Рада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624736" cy="720080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Політичні персоналії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6" t="3010" r="9616" b="20491"/>
          <a:stretch/>
        </p:blipFill>
        <p:spPr>
          <a:xfrm>
            <a:off x="3972491" y="1020005"/>
            <a:ext cx="1881581" cy="26247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07429"/>
            <a:ext cx="1720928" cy="2449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" b="16894"/>
          <a:stretch/>
        </p:blipFill>
        <p:spPr>
          <a:xfrm>
            <a:off x="5823591" y="3790310"/>
            <a:ext cx="2005682" cy="2702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34" y="3793733"/>
            <a:ext cx="1994520" cy="27320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71601" y="3356992"/>
            <a:ext cx="1872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ysClr val="windowText" lastClr="000000"/>
                </a:solidFill>
              </a:rPr>
              <a:t>М.Грушевський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492" y="3315699"/>
            <a:ext cx="188158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ysClr val="windowText" lastClr="000000"/>
                </a:solidFill>
              </a:rPr>
              <a:t>В. Винниченко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218" y="6153055"/>
            <a:ext cx="199452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С. Петлюра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3591" y="6153055"/>
            <a:ext cx="200568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С. Єфремов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b="14347"/>
          <a:stretch/>
        </p:blipFill>
        <p:spPr>
          <a:xfrm>
            <a:off x="6915048" y="1100466"/>
            <a:ext cx="1711428" cy="24638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826432" y="3298453"/>
            <a:ext cx="188865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М. Міхновський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 flipH="1">
            <a:off x="-3168394" y="3198166"/>
            <a:ext cx="6858000" cy="461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Українська Центральна Рада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19" y="41888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937" y="188640"/>
            <a:ext cx="7851648" cy="1540768"/>
          </a:xfrm>
          <a:solidFill>
            <a:srgbClr val="00B0F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</a:rPr>
              <a:t>Українська держава гетьмана П. Скоропадського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67391" y="3167391"/>
            <a:ext cx="685800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Гетьманат П. Скоропадського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60848"/>
            <a:ext cx="5678796" cy="36933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Час існування: </a:t>
            </a:r>
            <a:r>
              <a:rPr lang="uk-UA" b="1" dirty="0" smtClean="0">
                <a:solidFill>
                  <a:srgbClr val="002060"/>
                </a:solidFill>
              </a:rPr>
              <a:t>29 квітня 1918р. – 14 грудня 1918р.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748" y="2636912"/>
            <a:ext cx="5688632" cy="64633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Політичні лідери</a:t>
            </a:r>
            <a:r>
              <a:rPr lang="uk-UA" b="1" dirty="0" smtClean="0">
                <a:solidFill>
                  <a:srgbClr val="002060"/>
                </a:solidFill>
              </a:rPr>
              <a:t>: П. Скоропадський, Ф. Лизогуб, Д. Дорошенко, М. Чубинський, Н. Махно.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748" y="3429001"/>
            <a:ext cx="7488832" cy="313932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Головні події</a:t>
            </a:r>
            <a:r>
              <a:rPr lang="uk-UA" dirty="0" smtClean="0">
                <a:solidFill>
                  <a:srgbClr val="FF0000"/>
                </a:solidFill>
              </a:rPr>
              <a:t>: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травень 1918р.-з’їзд представників промисловців,          фінансистів та поміщиків.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Червень – домовленість про припинення війни з Росією.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Липень – прийняття закону «Про засоби боротьби з розрухою       сільського господарства»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 Вересень – візит до Німеччини та переговори з кайзером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 Червень-серпень – селянські повстання проти гетьманату, початок формування загонів Н. Махно.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 13 листопада – анулювання урядом Радянської Росії Брестського миру.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   14 грудня – зречення П. Скоропадським влади     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71" y="1804529"/>
            <a:ext cx="1221864" cy="16106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61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891" y="2420888"/>
            <a:ext cx="6552728" cy="233910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Певне економічне піднесення України: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Відновлення приватної власності, підтримка гетьманом вільного підприємництва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Налагоджено грошову систему, створено державний бюджет,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Відкрито кілька українських банків,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Засновано нові акціонерні компанії,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rgbClr val="002060"/>
                </a:solidFill>
              </a:rPr>
              <a:t>Відновлено залізничний рух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664" y="692695"/>
            <a:ext cx="8170955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Успіхи і досягнення періоду гетьманату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5" y="1390334"/>
            <a:ext cx="1598138" cy="23987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8" b="89623" l="9664" r="96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88" y="4365104"/>
            <a:ext cx="2266950" cy="20193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 rot="16200000">
            <a:off x="-3167391" y="3167391"/>
            <a:ext cx="685800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Гетьманат П. Скоропадського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63794" y="353656"/>
            <a:ext cx="7686137" cy="39395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u="sng" dirty="0" smtClean="0">
                <a:solidFill>
                  <a:srgbClr val="FF0000"/>
                </a:solidFill>
              </a:rPr>
              <a:t>Досягнення в галузі культури</a:t>
            </a:r>
            <a:r>
              <a:rPr lang="uk-UA" sz="900" b="1" u="sng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>
                <a:solidFill>
                  <a:srgbClr val="002060"/>
                </a:solidFill>
              </a:rPr>
              <a:t>с</a:t>
            </a:r>
            <a:r>
              <a:rPr lang="uk-UA" sz="2000" b="1" dirty="0" smtClean="0">
                <a:solidFill>
                  <a:srgbClr val="002060"/>
                </a:solidFill>
              </a:rPr>
              <a:t>творення понад 150 українських гімназій;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>
                <a:solidFill>
                  <a:srgbClr val="002060"/>
                </a:solidFill>
              </a:rPr>
              <a:t>в</a:t>
            </a:r>
            <a:r>
              <a:rPr lang="uk-UA" sz="2000" b="1" dirty="0" smtClean="0">
                <a:solidFill>
                  <a:srgbClr val="002060"/>
                </a:solidFill>
              </a:rPr>
              <a:t>идано мільйони українських підручників;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>
                <a:solidFill>
                  <a:srgbClr val="002060"/>
                </a:solidFill>
              </a:rPr>
              <a:t>в</a:t>
            </a:r>
            <a:r>
              <a:rPr lang="uk-UA" sz="2000" b="1" dirty="0" smtClean="0">
                <a:solidFill>
                  <a:srgbClr val="002060"/>
                </a:solidFill>
              </a:rPr>
              <a:t>ідкрито 2 університети у Києві та Кам’янці-Подільському;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>
                <a:solidFill>
                  <a:srgbClr val="002060"/>
                </a:solidFill>
              </a:rPr>
              <a:t>с</a:t>
            </a:r>
            <a:r>
              <a:rPr lang="uk-UA" sz="2000" b="1" dirty="0" smtClean="0">
                <a:solidFill>
                  <a:srgbClr val="002060"/>
                </a:solidFill>
              </a:rPr>
              <a:t>творено Державний український архів;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002060"/>
                </a:solidFill>
              </a:rPr>
              <a:t>відкрита Національна галерея мистецтв;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>
                <a:solidFill>
                  <a:srgbClr val="002060"/>
                </a:solidFill>
              </a:rPr>
              <a:t>з</a:t>
            </a:r>
            <a:r>
              <a:rPr lang="uk-UA" sz="2000" b="1" dirty="0" smtClean="0">
                <a:solidFill>
                  <a:srgbClr val="002060"/>
                </a:solidFill>
              </a:rPr>
              <a:t>асновано Український історичний музей;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>
                <a:solidFill>
                  <a:srgbClr val="002060"/>
                </a:solidFill>
              </a:rPr>
              <a:t>с</a:t>
            </a:r>
            <a:r>
              <a:rPr lang="uk-UA" sz="2000" b="1" dirty="0" smtClean="0">
                <a:solidFill>
                  <a:srgbClr val="002060"/>
                </a:solidFill>
              </a:rPr>
              <a:t>творена Українська національна бібліотека;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>
                <a:solidFill>
                  <a:srgbClr val="002060"/>
                </a:solidFill>
              </a:rPr>
              <a:t>в</a:t>
            </a:r>
            <a:r>
              <a:rPr lang="uk-UA" sz="2000" b="1" dirty="0" smtClean="0">
                <a:solidFill>
                  <a:srgbClr val="002060"/>
                </a:solidFill>
              </a:rPr>
              <a:t>ідкрито Український театр драми та опери;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002060"/>
                </a:solidFill>
              </a:rPr>
              <a:t>засновані Державний симфонічний оркестр та Українська капела;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>
                <a:solidFill>
                  <a:srgbClr val="002060"/>
                </a:solidFill>
              </a:rPr>
              <a:t>в</a:t>
            </a:r>
            <a:r>
              <a:rPr lang="uk-UA" sz="2000" b="1" dirty="0" smtClean="0">
                <a:solidFill>
                  <a:srgbClr val="002060"/>
                </a:solidFill>
              </a:rPr>
              <a:t>ідкрито Українську академію наук;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sz="2000" b="1" dirty="0" smtClean="0">
                <a:solidFill>
                  <a:srgbClr val="002060"/>
                </a:solidFill>
              </a:rPr>
              <a:t>відроджено Українську автокефальну православну церк</a:t>
            </a:r>
            <a:r>
              <a:rPr lang="uk-UA" sz="2000" dirty="0" smtClean="0">
                <a:solidFill>
                  <a:srgbClr val="002060"/>
                </a:solidFill>
              </a:rPr>
              <a:t>ву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82775"/>
            <a:ext cx="1741934" cy="2234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2070"/>
            <a:ext cx="2438400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32126"/>
            <a:ext cx="2615489" cy="1803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73" y="260648"/>
            <a:ext cx="1524000" cy="7620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5"/>
            <a:ext cx="749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0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A2641F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F35838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1408</Words>
  <Application>Microsoft Office PowerPoint</Application>
  <PresentationFormat>Экран (4:3)</PresentationFormat>
  <Paragraphs>215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Calibri</vt:lpstr>
      <vt:lpstr>Cambria</vt:lpstr>
      <vt:lpstr>Constantia</vt:lpstr>
      <vt:lpstr>Times New Roman</vt:lpstr>
      <vt:lpstr>Wingdings</vt:lpstr>
      <vt:lpstr>Wingdings 2</vt:lpstr>
      <vt:lpstr>Поток</vt:lpstr>
      <vt:lpstr>Українська національна революція та боротьба за збереження  державної незалежності</vt:lpstr>
      <vt:lpstr>Презентация PowerPoint</vt:lpstr>
      <vt:lpstr>Презентация PowerPoint</vt:lpstr>
      <vt:lpstr>Головні поняття і терміни: автономізація, самостійники, Універсали УЦР, Генеральний секретаріат. Народний секретаріат, українізація армії, націоналізація.</vt:lpstr>
      <vt:lpstr>Причини падіння УЦР: Поглиблення економічної кризи Втручання великих країн в українські справи Нівелювання демократичних традицій українського суспільства російською імперською владою Помилки, допущені керівництвом УЦР:непослідовність стратегії, нехтування соціальними проблемами. Внутрішні конфлікти між демократами, захоплення тільки національними ідеями Розчарування населення в українських політичних партіях </vt:lpstr>
      <vt:lpstr>Політичні персоналії</vt:lpstr>
      <vt:lpstr>Українська держава гетьмана П. Скоропадського</vt:lpstr>
      <vt:lpstr>Презентация PowerPoint</vt:lpstr>
      <vt:lpstr>Досягнення в галузі культури: створення понад 150 українських гімназій; видано мільйони українських підручників; відкрито 2 університети у Києві та Кам’янці-Подільському; створено Державний український архів; відкрита Національна галерея мистецтв; засновано Український історичний музей; створена Українська національна бібліотека; відкрито Український театр драми та опери; засновані Державний симфонічний оркестр та Українська капела; відкрито Українську академію наук; відроджено Українську автокефальну православну церкву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Silver</dc:creator>
  <cp:lastModifiedBy>Liliya</cp:lastModifiedBy>
  <cp:revision>104</cp:revision>
  <dcterms:created xsi:type="dcterms:W3CDTF">2013-07-29T15:45:20Z</dcterms:created>
  <dcterms:modified xsi:type="dcterms:W3CDTF">2022-08-02T15:24:41Z</dcterms:modified>
</cp:coreProperties>
</file>